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61" r:id="rId2"/>
    <p:sldId id="667" r:id="rId3"/>
    <p:sldId id="732" r:id="rId4"/>
    <p:sldId id="536" r:id="rId5"/>
    <p:sldId id="537" r:id="rId6"/>
    <p:sldId id="560" r:id="rId7"/>
    <p:sldId id="538" r:id="rId8"/>
    <p:sldId id="622" r:id="rId9"/>
    <p:sldId id="623" r:id="rId10"/>
    <p:sldId id="698" r:id="rId11"/>
    <p:sldId id="668" r:id="rId12"/>
    <p:sldId id="696" r:id="rId13"/>
    <p:sldId id="695" r:id="rId14"/>
    <p:sldId id="711" r:id="rId15"/>
    <p:sldId id="712" r:id="rId16"/>
    <p:sldId id="671" r:id="rId17"/>
    <p:sldId id="699" r:id="rId18"/>
    <p:sldId id="674" r:id="rId19"/>
    <p:sldId id="675" r:id="rId20"/>
    <p:sldId id="697" r:id="rId21"/>
    <p:sldId id="700" r:id="rId22"/>
    <p:sldId id="701" r:id="rId23"/>
    <p:sldId id="702" r:id="rId24"/>
    <p:sldId id="703" r:id="rId25"/>
    <p:sldId id="710" r:id="rId26"/>
    <p:sldId id="704" r:id="rId27"/>
    <p:sldId id="705" r:id="rId28"/>
    <p:sldId id="706" r:id="rId29"/>
    <p:sldId id="707" r:id="rId30"/>
    <p:sldId id="708" r:id="rId31"/>
    <p:sldId id="686" r:id="rId32"/>
    <p:sldId id="709" r:id="rId33"/>
    <p:sldId id="723" r:id="rId34"/>
    <p:sldId id="724" r:id="rId35"/>
    <p:sldId id="737" r:id="rId36"/>
    <p:sldId id="734" r:id="rId37"/>
    <p:sldId id="733" r:id="rId38"/>
    <p:sldId id="562" r:id="rId39"/>
    <p:sldId id="713" r:id="rId40"/>
    <p:sldId id="714" r:id="rId41"/>
    <p:sldId id="715" r:id="rId42"/>
    <p:sldId id="716" r:id="rId43"/>
    <p:sldId id="717" r:id="rId44"/>
    <p:sldId id="722" r:id="rId45"/>
    <p:sldId id="735" r:id="rId46"/>
    <p:sldId id="736" r:id="rId47"/>
    <p:sldId id="718" r:id="rId48"/>
    <p:sldId id="720" r:id="rId49"/>
    <p:sldId id="725" r:id="rId50"/>
    <p:sldId id="726" r:id="rId51"/>
    <p:sldId id="727" r:id="rId52"/>
    <p:sldId id="728" r:id="rId53"/>
    <p:sldId id="729" r:id="rId54"/>
    <p:sldId id="730" r:id="rId55"/>
    <p:sldId id="731" r:id="rId56"/>
    <p:sldId id="719" r:id="rId57"/>
    <p:sldId id="573" r:id="rId58"/>
    <p:sldId id="545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4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256"/>
    <a:srgbClr val="FF00FF"/>
    <a:srgbClr val="000000"/>
    <a:srgbClr val="00FF00"/>
    <a:srgbClr val="00CC00"/>
    <a:srgbClr val="33CC33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/>
    <p:restoredTop sz="94631"/>
  </p:normalViewPr>
  <p:slideViewPr>
    <p:cSldViewPr snapToGrid="0" showGuides="1">
      <p:cViewPr varScale="1">
        <p:scale>
          <a:sx n="97" d="100"/>
          <a:sy n="97" d="100"/>
        </p:scale>
        <p:origin x="664" y="184"/>
      </p:cViewPr>
      <p:guideLst>
        <p:guide orient="horz" pos="3374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4.xml"/><Relationship Id="rId2" Type="http://schemas.openxmlformats.org/officeDocument/2006/relationships/slide" Target="slides/slide40.xml"/><Relationship Id="rId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1E2C61E2-36EB-374A-8394-4424F974E17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EFC703A6-B748-CD42-8EDA-2AAAD7820D9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986EF3A-D9BA-FF43-94D8-D4F3052C4686}" type="slidenum">
              <a:rPr lang="en-US" altLang="x-none" sz="1300"/>
              <a:pPr>
                <a:spcBef>
                  <a:spcPct val="0"/>
                </a:spcBef>
              </a:pPr>
              <a:t>1</a:t>
            </a:fld>
            <a:endParaRPr lang="en-US" altLang="x-none" sz="13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D2F515E-A6D0-3444-B20B-35564F84ED47}" type="slidenum">
              <a:rPr lang="en-US" altLang="x-none" sz="1300"/>
              <a:pPr>
                <a:spcBef>
                  <a:spcPct val="0"/>
                </a:spcBef>
              </a:pPr>
              <a:t>13</a:t>
            </a:fld>
            <a:endParaRPr lang="en-US" altLang="x-none" sz="13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7BBC6EF-F115-8749-B5AD-88EDB62F3E9D}" type="slidenum">
              <a:rPr lang="en-US" altLang="x-none" sz="1300"/>
              <a:pPr>
                <a:spcBef>
                  <a:spcPct val="0"/>
                </a:spcBef>
              </a:pPr>
              <a:t>14</a:t>
            </a:fld>
            <a:endParaRPr lang="en-US" altLang="x-none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51EDB02-4CB2-3F4B-806F-155351DDC4B3}" type="slidenum">
              <a:rPr lang="en-US" altLang="x-none" sz="1300"/>
              <a:pPr>
                <a:spcBef>
                  <a:spcPct val="0"/>
                </a:spcBef>
              </a:pPr>
              <a:t>15</a:t>
            </a:fld>
            <a:endParaRPr lang="en-US" altLang="x-none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9077B44-33A9-5346-BE76-003C843EF9A9}" type="slidenum">
              <a:rPr lang="en-US" altLang="x-none" sz="1300"/>
              <a:pPr>
                <a:spcBef>
                  <a:spcPct val="0"/>
                </a:spcBef>
              </a:pPr>
              <a:t>17</a:t>
            </a:fld>
            <a:endParaRPr lang="en-US" altLang="x-none" sz="13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8E42178-D3F4-7D41-8C78-52A566A90052}" type="slidenum">
              <a:rPr lang="en-US" altLang="x-none" sz="1300"/>
              <a:pPr>
                <a:spcBef>
                  <a:spcPct val="0"/>
                </a:spcBef>
              </a:pPr>
              <a:t>20</a:t>
            </a:fld>
            <a:endParaRPr lang="en-US" altLang="x-none" sz="13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1D5E64C-F457-D940-B775-D1463CB4C935}" type="slidenum">
              <a:rPr lang="en-US" altLang="x-none" sz="1300"/>
              <a:pPr>
                <a:spcBef>
                  <a:spcPct val="0"/>
                </a:spcBef>
              </a:pPr>
              <a:t>21</a:t>
            </a:fld>
            <a:endParaRPr lang="en-US" altLang="x-none" sz="13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6F3EE85-7FC7-3045-B053-8E9489EAB43C}" type="slidenum">
              <a:rPr lang="en-US" altLang="x-none" sz="1300"/>
              <a:pPr>
                <a:spcBef>
                  <a:spcPct val="0"/>
                </a:spcBef>
              </a:pPr>
              <a:t>22</a:t>
            </a:fld>
            <a:endParaRPr lang="en-US" altLang="x-none" sz="13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E36364E-3F68-B841-84BE-E77C2BF6C293}" type="slidenum">
              <a:rPr lang="en-US" altLang="x-none" sz="1300"/>
              <a:pPr>
                <a:spcBef>
                  <a:spcPct val="0"/>
                </a:spcBef>
              </a:pPr>
              <a:t>23</a:t>
            </a:fld>
            <a:endParaRPr lang="en-US" altLang="x-none" sz="13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0E21DFE-E518-244E-9400-71CD47770BEE}" type="slidenum">
              <a:rPr lang="en-US" altLang="x-none" sz="1300"/>
              <a:pPr>
                <a:spcBef>
                  <a:spcPct val="0"/>
                </a:spcBef>
              </a:pPr>
              <a:t>24</a:t>
            </a:fld>
            <a:endParaRPr lang="en-US" altLang="x-none" sz="13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5A53F9F-507E-AA45-92DF-8B5A20FA5F4E}" type="slidenum">
              <a:rPr lang="en-US" altLang="x-none" sz="1300"/>
              <a:pPr>
                <a:spcBef>
                  <a:spcPct val="0"/>
                </a:spcBef>
              </a:pPr>
              <a:t>27</a:t>
            </a:fld>
            <a:endParaRPr lang="en-US" altLang="x-none" sz="13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5AA040D-B20A-544B-9878-F6936EB22448}" type="slidenum">
              <a:rPr lang="en-US" altLang="x-none" sz="1300"/>
              <a:pPr>
                <a:spcBef>
                  <a:spcPct val="0"/>
                </a:spcBef>
              </a:pPr>
              <a:t>4</a:t>
            </a:fld>
            <a:endParaRPr lang="en-US" altLang="x-none" sz="13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F00DE44-4A55-4740-8604-79B10BDF30A1}" type="slidenum">
              <a:rPr lang="en-US" altLang="x-none" sz="1300"/>
              <a:pPr>
                <a:spcBef>
                  <a:spcPct val="0"/>
                </a:spcBef>
              </a:pPr>
              <a:t>28</a:t>
            </a:fld>
            <a:endParaRPr lang="en-US" altLang="x-none" sz="13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4772015-3022-B441-8A2C-B3B8D3DE4D43}" type="slidenum">
              <a:rPr lang="en-US" altLang="x-none" sz="1300"/>
              <a:pPr>
                <a:spcBef>
                  <a:spcPct val="0"/>
                </a:spcBef>
              </a:pPr>
              <a:t>29</a:t>
            </a:fld>
            <a:endParaRPr lang="en-US" altLang="x-none" sz="13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D11677B-855B-0146-8795-1B074FD9C7ED}" type="slidenum">
              <a:rPr lang="en-US" altLang="x-none" sz="1300"/>
              <a:pPr>
                <a:spcBef>
                  <a:spcPct val="0"/>
                </a:spcBef>
              </a:pPr>
              <a:t>30</a:t>
            </a:fld>
            <a:endParaRPr lang="en-US" altLang="x-none" sz="13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C99B540-93C7-794A-ABE5-AA38C73F704B}" type="slidenum">
              <a:rPr lang="en-US" altLang="x-none" sz="1300"/>
              <a:pPr>
                <a:spcBef>
                  <a:spcPct val="0"/>
                </a:spcBef>
              </a:pPr>
              <a:t>32</a:t>
            </a:fld>
            <a:endParaRPr lang="en-US" altLang="x-none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069384F-5250-3840-AE17-EFCA70284200}" type="slidenum">
              <a:rPr lang="en-US" altLang="x-none" sz="1300"/>
              <a:pPr>
                <a:spcBef>
                  <a:spcPct val="0"/>
                </a:spcBef>
              </a:pPr>
              <a:t>33</a:t>
            </a:fld>
            <a:endParaRPr lang="en-US" altLang="x-none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A9A910D-AB4A-E841-8A62-32CE6A04F981}" type="slidenum">
              <a:rPr lang="en-US" altLang="x-none" sz="1300"/>
              <a:pPr>
                <a:spcBef>
                  <a:spcPct val="0"/>
                </a:spcBef>
              </a:pPr>
              <a:t>34</a:t>
            </a:fld>
            <a:endParaRPr lang="en-US" altLang="x-none" sz="13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549827B-7959-794B-AEFA-A4F82568F17E}" type="slidenum">
              <a:rPr lang="en-US" altLang="x-none" sz="1300"/>
              <a:pPr>
                <a:spcBef>
                  <a:spcPct val="0"/>
                </a:spcBef>
              </a:pPr>
              <a:t>38</a:t>
            </a:fld>
            <a:endParaRPr lang="en-US" altLang="x-none" sz="13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F172C6B-B9AA-FE49-86ED-836D94FE5E22}" type="slidenum">
              <a:rPr lang="en-US" altLang="x-none" sz="1300"/>
              <a:pPr>
                <a:spcBef>
                  <a:spcPct val="0"/>
                </a:spcBef>
              </a:pPr>
              <a:t>57</a:t>
            </a:fld>
            <a:endParaRPr lang="en-US" altLang="x-none" sz="13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F9666D8-4849-4047-BBC6-F39BCA4C3593}" type="slidenum">
              <a:rPr lang="en-US" altLang="x-none" sz="1300"/>
              <a:pPr>
                <a:spcBef>
                  <a:spcPct val="0"/>
                </a:spcBef>
              </a:pPr>
              <a:t>58</a:t>
            </a:fld>
            <a:endParaRPr lang="en-US" altLang="x-none" sz="13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01A9671-6029-5145-B8A1-BFDD76776234}" type="slidenum">
              <a:rPr lang="en-US" altLang="x-none" sz="1300"/>
              <a:pPr>
                <a:spcBef>
                  <a:spcPct val="0"/>
                </a:spcBef>
              </a:pPr>
              <a:t>5</a:t>
            </a:fld>
            <a:endParaRPr lang="en-US" altLang="x-none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068BCDB-21BA-DD45-8DA3-A89C7D0E322D}" type="slidenum">
              <a:rPr lang="en-US" altLang="x-none" sz="1300"/>
              <a:pPr>
                <a:spcBef>
                  <a:spcPct val="0"/>
                </a:spcBef>
              </a:pPr>
              <a:t>6</a:t>
            </a:fld>
            <a:endParaRPr lang="en-US" altLang="x-none" sz="13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2D375B4-B8DF-774E-A41A-AAA57410A5E3}" type="slidenum">
              <a:rPr lang="en-US" altLang="x-none" sz="1300"/>
              <a:pPr>
                <a:spcBef>
                  <a:spcPct val="0"/>
                </a:spcBef>
              </a:pPr>
              <a:t>7</a:t>
            </a:fld>
            <a:endParaRPr lang="en-US" altLang="x-none" sz="13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EE57CF8-E7F7-C74E-AC7C-AF254D1E1C73}" type="slidenum">
              <a:rPr lang="en-US" altLang="x-none" sz="1300"/>
              <a:pPr>
                <a:spcBef>
                  <a:spcPct val="0"/>
                </a:spcBef>
              </a:pPr>
              <a:t>8</a:t>
            </a:fld>
            <a:endParaRPr lang="en-US" altLang="x-none" sz="13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3D160B2-237C-E641-8B18-C167D4364720}" type="slidenum">
              <a:rPr lang="en-US" altLang="x-none" sz="1300"/>
              <a:pPr>
                <a:spcBef>
                  <a:spcPct val="0"/>
                </a:spcBef>
              </a:pPr>
              <a:t>9</a:t>
            </a:fld>
            <a:endParaRPr lang="en-US" altLang="x-none" sz="13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B40E716-B231-FF4D-ADB7-95E5B62C2989}" type="slidenum">
              <a:rPr lang="en-US" altLang="x-none" sz="1300"/>
              <a:pPr>
                <a:spcBef>
                  <a:spcPct val="0"/>
                </a:spcBef>
              </a:pPr>
              <a:t>10</a:t>
            </a:fld>
            <a:endParaRPr lang="en-US" altLang="x-none" sz="13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78DC04-2597-BF46-A009-F253BFC0F248}" type="slidenum">
              <a:rPr lang="en-US" altLang="x-none" sz="1300"/>
              <a:pPr>
                <a:spcBef>
                  <a:spcPct val="0"/>
                </a:spcBef>
              </a:pPr>
              <a:t>12</a:t>
            </a:fld>
            <a:endParaRPr lang="en-US" altLang="x-none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7F25-58E3-E440-B367-43FE04F0E62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43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1683A-D855-334D-9E24-E21B05371CA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7476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0663"/>
            <a:ext cx="1943100" cy="64849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0663"/>
            <a:ext cx="5676900" cy="64849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C9EA0-301C-1440-A061-E8C1DB8501C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226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4566-33FC-B147-94ED-29186E7B274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3774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F1417-01A7-FF4C-B002-3033B1B44FC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353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81163"/>
            <a:ext cx="3810000" cy="5024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1163"/>
            <a:ext cx="3810000" cy="5024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91D5-9247-B549-9917-6F549E2FD8A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452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653B5-FCEE-FA48-B6C3-7F3DF8498C2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537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FD8F-CA2F-CB44-AD9B-EDFABD87664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911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2FE5-EFCC-EC46-A420-D3E3EC2D717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945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C429-1DF6-2E4E-AE5B-D72CB7FB073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208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8188-84AC-B046-9751-6C83F7F729E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804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36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81163"/>
            <a:ext cx="77724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0EA00"/>
                </a:solidFill>
              </a:defRPr>
            </a:lvl1pPr>
          </a:lstStyle>
          <a:p>
            <a:pPr>
              <a:defRPr/>
            </a:pPr>
            <a:fld id="{5C70B8F1-0080-E44C-8982-4A35C898603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13.wmf"/><Relationship Id="rId18" Type="http://schemas.openxmlformats.org/officeDocument/2006/relationships/image" Target="../media/image118.wmf"/><Relationship Id="rId26" Type="http://schemas.openxmlformats.org/officeDocument/2006/relationships/image" Target="../media/image126.wmf"/><Relationship Id="rId3" Type="http://schemas.openxmlformats.org/officeDocument/2006/relationships/image" Target="../media/image103.wmf"/><Relationship Id="rId21" Type="http://schemas.openxmlformats.org/officeDocument/2006/relationships/image" Target="../media/image121.wmf"/><Relationship Id="rId7" Type="http://schemas.openxmlformats.org/officeDocument/2006/relationships/image" Target="../media/image107.wmf"/><Relationship Id="rId12" Type="http://schemas.openxmlformats.org/officeDocument/2006/relationships/image" Target="../media/image112.wmf"/><Relationship Id="rId17" Type="http://schemas.openxmlformats.org/officeDocument/2006/relationships/image" Target="../media/image117.wmf"/><Relationship Id="rId25" Type="http://schemas.openxmlformats.org/officeDocument/2006/relationships/image" Target="../media/image125.wmf"/><Relationship Id="rId2" Type="http://schemas.openxmlformats.org/officeDocument/2006/relationships/image" Target="../media/image102.wmf"/><Relationship Id="rId16" Type="http://schemas.openxmlformats.org/officeDocument/2006/relationships/image" Target="../media/image116.wmf"/><Relationship Id="rId20" Type="http://schemas.openxmlformats.org/officeDocument/2006/relationships/image" Target="../media/image12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wmf"/><Relationship Id="rId11" Type="http://schemas.openxmlformats.org/officeDocument/2006/relationships/image" Target="../media/image111.wmf"/><Relationship Id="rId24" Type="http://schemas.openxmlformats.org/officeDocument/2006/relationships/image" Target="../media/image124.wmf"/><Relationship Id="rId5" Type="http://schemas.openxmlformats.org/officeDocument/2006/relationships/image" Target="../media/image105.wmf"/><Relationship Id="rId15" Type="http://schemas.openxmlformats.org/officeDocument/2006/relationships/image" Target="../media/image115.wmf"/><Relationship Id="rId23" Type="http://schemas.openxmlformats.org/officeDocument/2006/relationships/image" Target="../media/image123.wmf"/><Relationship Id="rId10" Type="http://schemas.openxmlformats.org/officeDocument/2006/relationships/image" Target="../media/image110.wmf"/><Relationship Id="rId19" Type="http://schemas.openxmlformats.org/officeDocument/2006/relationships/image" Target="../media/image119.wmf"/><Relationship Id="rId4" Type="http://schemas.openxmlformats.org/officeDocument/2006/relationships/image" Target="../media/image104.wmf"/><Relationship Id="rId9" Type="http://schemas.openxmlformats.org/officeDocument/2006/relationships/image" Target="../media/image109.wmf"/><Relationship Id="rId14" Type="http://schemas.openxmlformats.org/officeDocument/2006/relationships/image" Target="../media/image114.wmf"/><Relationship Id="rId22" Type="http://schemas.openxmlformats.org/officeDocument/2006/relationships/image" Target="../media/image12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C5DF62-884A-3343-B6F4-08919E7EE43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Inference on SPMs: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Random Field Theory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BFBF00"/>
                </a:solidFill>
                <a:ea typeface="ＭＳ Ｐゴシック" charset="0"/>
                <a:cs typeface="ＭＳ Ｐゴシック" charset="0"/>
              </a:rPr>
              <a:t>&amp; Alternatives</a:t>
            </a:r>
            <a:endParaRPr lang="en-US" sz="3600" dirty="0">
              <a:solidFill>
                <a:srgbClr val="BFBF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17838"/>
            <a:ext cx="9144000" cy="35131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sz="2800" dirty="0"/>
              <a:t>Thomas Nichols, Ph.D.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sz="2800" dirty="0"/>
              <a:t>Oxford Big Data Institute</a:t>
            </a:r>
            <a:br>
              <a:rPr lang="en-US" altLang="x-none" sz="2800" dirty="0"/>
            </a:br>
            <a:r>
              <a:rPr lang="en-US" altLang="x-none" sz="2800" dirty="0"/>
              <a:t>Li Ka </a:t>
            </a:r>
            <a:r>
              <a:rPr lang="en-US" altLang="x-none" sz="2800" dirty="0" err="1"/>
              <a:t>Shing</a:t>
            </a:r>
            <a:r>
              <a:rPr lang="en-US" altLang="x-none" sz="2800" dirty="0"/>
              <a:t> Centre for Health Information and Discovery</a:t>
            </a:r>
            <a:br>
              <a:rPr lang="en-US" altLang="x-none" sz="2800" dirty="0"/>
            </a:br>
            <a:r>
              <a:rPr lang="en-US" altLang="x-none" sz="2800" dirty="0"/>
              <a:t>Nuffield Department of Population Health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sz="2800" dirty="0"/>
              <a:t>University of Oxford</a:t>
            </a:r>
          </a:p>
          <a:p>
            <a:pPr algn="ctr" eaLnBrk="1" hangingPunct="1">
              <a:lnSpc>
                <a:spcPct val="80000"/>
              </a:lnSpc>
            </a:pPr>
            <a:endParaRPr lang="en-US" altLang="x-none" sz="28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x-none" sz="2800" dirty="0"/>
              <a:t>FIL SPM Course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3B819-C210-D041-AEBF-BE7A5509930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Set-level Inference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3024187"/>
          </a:xfrm>
        </p:spPr>
        <p:txBody>
          <a:bodyPr/>
          <a:lstStyle/>
          <a:p>
            <a:pPr eaLnBrk="1" hangingPunct="1"/>
            <a:r>
              <a:rPr lang="en-US" altLang="x-none"/>
              <a:t>Count number of blobs </a:t>
            </a:r>
            <a:r>
              <a:rPr lang="en-US" altLang="x-none" i="1">
                <a:solidFill>
                  <a:srgbClr val="FF00FF"/>
                </a:solidFill>
              </a:rPr>
              <a:t>c</a:t>
            </a:r>
          </a:p>
          <a:p>
            <a:pPr lvl="1" eaLnBrk="1" hangingPunct="1"/>
            <a:r>
              <a:rPr lang="en-US" altLang="x-none"/>
              <a:t>Minimum blob size </a:t>
            </a:r>
            <a:r>
              <a:rPr lang="en-US" altLang="x-none" i="1"/>
              <a:t>k</a:t>
            </a:r>
          </a:p>
          <a:p>
            <a:pPr eaLnBrk="1" hangingPunct="1"/>
            <a:r>
              <a:rPr lang="en-US" altLang="x-none"/>
              <a:t>Worst spatial specificity</a:t>
            </a:r>
          </a:p>
          <a:p>
            <a:pPr lvl="1" eaLnBrk="1" hangingPunct="1"/>
            <a:r>
              <a:rPr lang="en-US" altLang="x-none"/>
              <a:t>Only can reject global null hypothesis</a:t>
            </a:r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>
            <a:off x="2155825" y="5334000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Freeform 7"/>
          <p:cNvSpPr>
            <a:spLocks/>
          </p:cNvSpPr>
          <p:nvPr/>
        </p:nvSpPr>
        <p:spPr bwMode="auto">
          <a:xfrm>
            <a:off x="2562225" y="3670300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2417763" y="4814888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1814513" y="451961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u</a:t>
            </a:r>
            <a:r>
              <a:rPr lang="en-US" altLang="x-none" sz="2400" baseline="-25000"/>
              <a:t>clus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6070600" y="5289550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 rot="16200000" flipV="1">
            <a:off x="3686969" y="4648994"/>
            <a:ext cx="0" cy="3222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 rot="16200000" flipV="1">
            <a:off x="5133976" y="4318000"/>
            <a:ext cx="0" cy="9874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Text Box 19"/>
          <p:cNvSpPr txBox="1">
            <a:spLocks noChangeArrowheads="1"/>
          </p:cNvSpPr>
          <p:nvPr/>
        </p:nvSpPr>
        <p:spPr bwMode="auto">
          <a:xfrm>
            <a:off x="1371600" y="6276975"/>
            <a:ext cx="562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Here </a:t>
            </a:r>
            <a:r>
              <a:rPr lang="en-US" altLang="x-none" sz="2400" i="1">
                <a:solidFill>
                  <a:srgbClr val="FF00FF"/>
                </a:solidFill>
              </a:rPr>
              <a:t>c</a:t>
            </a:r>
            <a:r>
              <a:rPr lang="en-US" altLang="x-none" sz="2400">
                <a:solidFill>
                  <a:srgbClr val="FF00FF"/>
                </a:solidFill>
              </a:rPr>
              <a:t> = 1</a:t>
            </a:r>
            <a:r>
              <a:rPr lang="en-US" altLang="x-none" sz="2400"/>
              <a:t>; only 1 cluster larger than k</a:t>
            </a:r>
            <a:endParaRPr lang="en-US" altLang="x-none" sz="2400" baseline="-25000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31756" name="Line 23"/>
          <p:cNvSpPr>
            <a:spLocks noChangeShapeType="1"/>
          </p:cNvSpPr>
          <p:nvPr/>
        </p:nvSpPr>
        <p:spPr bwMode="auto">
          <a:xfrm>
            <a:off x="3379788" y="5805488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Text Box 24"/>
          <p:cNvSpPr txBox="1">
            <a:spLocks noChangeArrowheads="1"/>
          </p:cNvSpPr>
          <p:nvPr/>
        </p:nvSpPr>
        <p:spPr bwMode="auto">
          <a:xfrm>
            <a:off x="3330575" y="589756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endParaRPr lang="en-US" altLang="x-none" sz="2400" baseline="-25000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31758" name="Line 25"/>
          <p:cNvSpPr>
            <a:spLocks noChangeShapeType="1"/>
          </p:cNvSpPr>
          <p:nvPr/>
        </p:nvSpPr>
        <p:spPr bwMode="auto">
          <a:xfrm>
            <a:off x="4802188" y="5805488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Text Box 26"/>
          <p:cNvSpPr txBox="1">
            <a:spLocks noChangeArrowheads="1"/>
          </p:cNvSpPr>
          <p:nvPr/>
        </p:nvSpPr>
        <p:spPr bwMode="auto">
          <a:xfrm>
            <a:off x="4752975" y="589756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endParaRPr lang="en-US" altLang="x-none" sz="2400" baseline="-25000">
              <a:solidFill>
                <a:schemeClr val="tx2"/>
              </a:solidFill>
              <a:sym typeface="Symbol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1A004D-9535-C845-BD57-AB1081CBD332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2819400"/>
            <a:ext cx="7826375" cy="933450"/>
          </a:xfrm>
        </p:spPr>
        <p:txBody>
          <a:bodyPr/>
          <a:lstStyle/>
          <a:p>
            <a:pPr eaLnBrk="1" hangingPunct="1"/>
            <a:r>
              <a:rPr lang="en-GB" altLang="x-none"/>
              <a:t>Multiple comparisons…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1DB73E-B0F2-484C-8311-4EB2026CE912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76300"/>
            <a:ext cx="8126413" cy="5810250"/>
          </a:xfrm>
        </p:spPr>
        <p:txBody>
          <a:bodyPr/>
          <a:lstStyle/>
          <a:p>
            <a:pPr eaLnBrk="1" hangingPunct="1"/>
            <a:r>
              <a:rPr lang="en-US" altLang="x-none" sz="2800"/>
              <a:t>Null Hypothesis </a:t>
            </a:r>
            <a:r>
              <a:rPr lang="en-US" altLang="x-none" sz="2800" i="1"/>
              <a:t>H</a:t>
            </a:r>
            <a:r>
              <a:rPr lang="en-US" altLang="x-none" sz="2800" baseline="-25000"/>
              <a:t>0</a:t>
            </a:r>
          </a:p>
          <a:p>
            <a:pPr eaLnBrk="1" hangingPunct="1"/>
            <a:r>
              <a:rPr lang="en-US" altLang="x-none" sz="2800"/>
              <a:t>Test statistic </a:t>
            </a:r>
            <a:r>
              <a:rPr lang="en-US" altLang="x-none" sz="2800" i="1"/>
              <a:t>T</a:t>
            </a:r>
          </a:p>
          <a:p>
            <a:pPr lvl="1" eaLnBrk="1" hangingPunct="1"/>
            <a:r>
              <a:rPr lang="en-US" altLang="x-none" sz="2400" i="1"/>
              <a:t>t</a:t>
            </a:r>
            <a:r>
              <a:rPr lang="en-US" altLang="x-none" sz="2400"/>
              <a:t> observed realization of </a:t>
            </a:r>
            <a:r>
              <a:rPr lang="en-US" altLang="x-none" sz="2400" i="1"/>
              <a:t>T</a:t>
            </a:r>
          </a:p>
          <a:p>
            <a:pPr eaLnBrk="1" hangingPunct="1"/>
            <a:r>
              <a:rPr lang="en-US" altLang="x-none" sz="2800">
                <a:sym typeface="Symbol" charset="2"/>
              </a:rPr>
              <a:t> level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Acceptable false positive rate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Level  = P( </a:t>
            </a:r>
            <a:r>
              <a:rPr lang="en-US" altLang="x-none" sz="2400" i="1">
                <a:sym typeface="Symbol" charset="2"/>
              </a:rPr>
              <a:t>T</a:t>
            </a:r>
            <a:r>
              <a:rPr lang="en-US" altLang="x-none" sz="2400">
                <a:sym typeface="Symbol" charset="2"/>
              </a:rPr>
              <a:t>&gt;</a:t>
            </a:r>
            <a:r>
              <a:rPr lang="en-US" altLang="x-none" sz="2400" i="1">
                <a:sym typeface="Symbol" charset="2"/>
              </a:rPr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 | </a:t>
            </a:r>
            <a:r>
              <a:rPr lang="en-US" altLang="x-none" sz="2400"/>
              <a:t>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)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Threshold </a:t>
            </a:r>
            <a:r>
              <a:rPr lang="en-US" altLang="x-none" sz="2400" i="1">
                <a:sym typeface="Symbol" charset="2"/>
              </a:rPr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 controls false positive rate at level </a:t>
            </a:r>
          </a:p>
          <a:p>
            <a:pPr eaLnBrk="1" hangingPunct="1"/>
            <a:r>
              <a:rPr lang="en-US" altLang="x-none" sz="2800"/>
              <a:t>P-value</a:t>
            </a:r>
          </a:p>
          <a:p>
            <a:pPr lvl="1" eaLnBrk="1" hangingPunct="1"/>
            <a:r>
              <a:rPr lang="en-US" altLang="x-none" sz="2400"/>
              <a:t>Assessment of </a:t>
            </a:r>
            <a:r>
              <a:rPr lang="en-US" altLang="x-none" sz="2400" i="1"/>
              <a:t>t</a:t>
            </a:r>
            <a:r>
              <a:rPr lang="en-US" altLang="x-none" sz="2400"/>
              <a:t> assuming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</a:p>
          <a:p>
            <a:pPr lvl="1" eaLnBrk="1" hangingPunct="1"/>
            <a:r>
              <a:rPr lang="en-US" altLang="x-none" sz="2400"/>
              <a:t>P( T &gt; t |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  <a:r>
              <a:rPr lang="en-US" altLang="x-none" sz="2400"/>
              <a:t> )</a:t>
            </a:r>
          </a:p>
          <a:p>
            <a:pPr lvl="2" eaLnBrk="1" hangingPunct="1"/>
            <a:r>
              <a:rPr lang="en-US" altLang="x-none" sz="2000"/>
              <a:t>Prob. of obtaining stat. as large</a:t>
            </a:r>
            <a:br>
              <a:rPr lang="en-US" altLang="x-none" sz="2000"/>
            </a:br>
            <a:r>
              <a:rPr lang="en-US" altLang="x-none" sz="2000"/>
              <a:t>or larger in a new experiment</a:t>
            </a:r>
          </a:p>
          <a:p>
            <a:pPr lvl="1" eaLnBrk="1" hangingPunct="1"/>
            <a:r>
              <a:rPr lang="en-US" altLang="x-none" sz="2400"/>
              <a:t>P(Data|Null) </a:t>
            </a:r>
            <a:r>
              <a:rPr lang="en-US" altLang="x-none" sz="2400" i="1" u="sng"/>
              <a:t>not</a:t>
            </a:r>
            <a:r>
              <a:rPr lang="en-US" altLang="x-none" sz="2400"/>
              <a:t>  P(Null|Data)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sz="4000"/>
              <a:t>Hypothesis Testing</a:t>
            </a:r>
            <a:br>
              <a:rPr lang="en-US" altLang="x-none" sz="4000"/>
            </a:br>
            <a:endParaRPr lang="en-US" altLang="x-none" sz="4000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5376863" y="1230313"/>
            <a:ext cx="3489325" cy="2441575"/>
            <a:chOff x="3387" y="775"/>
            <a:chExt cx="2198" cy="1538"/>
          </a:xfrm>
        </p:grpSpPr>
        <p:grpSp>
          <p:nvGrpSpPr>
            <p:cNvPr id="34829" name="Group 5"/>
            <p:cNvGrpSpPr>
              <a:grpSpLocks/>
            </p:cNvGrpSpPr>
            <p:nvPr/>
          </p:nvGrpSpPr>
          <p:grpSpPr bwMode="auto">
            <a:xfrm>
              <a:off x="3390" y="775"/>
              <a:ext cx="2193" cy="1526"/>
              <a:chOff x="3390" y="1685"/>
              <a:chExt cx="2193" cy="1526"/>
            </a:xfrm>
          </p:grpSpPr>
          <p:sp>
            <p:nvSpPr>
              <p:cNvPr id="34833" name="Rectangle 6"/>
              <p:cNvSpPr>
                <a:spLocks noChangeArrowheads="1"/>
              </p:cNvSpPr>
              <p:nvPr/>
            </p:nvSpPr>
            <p:spPr bwMode="auto">
              <a:xfrm>
                <a:off x="3390" y="1685"/>
                <a:ext cx="2193" cy="152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34834" name="Rectangle 7"/>
              <p:cNvSpPr>
                <a:spLocks noChangeArrowheads="1"/>
              </p:cNvSpPr>
              <p:nvPr/>
            </p:nvSpPr>
            <p:spPr bwMode="auto">
              <a:xfrm>
                <a:off x="3761" y="1799"/>
                <a:ext cx="1551" cy="123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pic>
            <p:nvPicPr>
              <p:cNvPr id="348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" y="2022"/>
                <a:ext cx="1676" cy="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6" name="Line 9"/>
              <p:cNvSpPr>
                <a:spLocks noChangeShapeType="1"/>
              </p:cNvSpPr>
              <p:nvPr/>
            </p:nvSpPr>
            <p:spPr bwMode="auto">
              <a:xfrm flipV="1">
                <a:off x="4956" y="1795"/>
                <a:ext cx="0" cy="123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30" name="Text Box 10"/>
            <p:cNvSpPr txBox="1">
              <a:spLocks noChangeArrowheads="1"/>
            </p:cNvSpPr>
            <p:nvPr/>
          </p:nvSpPr>
          <p:spPr bwMode="auto">
            <a:xfrm>
              <a:off x="4912" y="83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 i="1">
                  <a:solidFill>
                    <a:schemeClr val="bg2"/>
                  </a:solidFill>
                </a:rPr>
                <a:t>u</a:t>
              </a:r>
              <a:r>
                <a:rPr lang="en-US" altLang="x-none" sz="2400" baseline="-25000">
                  <a:solidFill>
                    <a:schemeClr val="bg2"/>
                  </a:solidFill>
                  <a:sym typeface="Symbol" charset="2"/>
                </a:rPr>
                <a:t></a:t>
              </a:r>
            </a:p>
          </p:txBody>
        </p:sp>
        <p:sp>
          <p:nvSpPr>
            <p:cNvPr id="34831" name="Text Box 11"/>
            <p:cNvSpPr txBox="1">
              <a:spLocks noChangeArrowheads="1"/>
            </p:cNvSpPr>
            <p:nvPr/>
          </p:nvSpPr>
          <p:spPr bwMode="auto">
            <a:xfrm>
              <a:off x="5056" y="1700"/>
              <a:ext cx="1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b="1">
                  <a:solidFill>
                    <a:srgbClr val="008000"/>
                  </a:solidFill>
                  <a:latin typeface="Arial" charset="0"/>
                  <a:sym typeface="Symbol" charset="2"/>
                </a:rPr>
                <a:t></a:t>
              </a:r>
            </a:p>
          </p:txBody>
        </p:sp>
        <p:sp>
          <p:nvSpPr>
            <p:cNvPr id="34832" name="Text Box 12"/>
            <p:cNvSpPr txBox="1">
              <a:spLocks noChangeArrowheads="1"/>
            </p:cNvSpPr>
            <p:nvPr/>
          </p:nvSpPr>
          <p:spPr bwMode="auto">
            <a:xfrm>
              <a:off x="3387" y="2101"/>
              <a:ext cx="21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latin typeface="Arial" charset="0"/>
                </a:rPr>
                <a:t>Null Distribution of T</a:t>
              </a:r>
            </a:p>
          </p:txBody>
        </p:sp>
      </p:grpSp>
      <p:grpSp>
        <p:nvGrpSpPr>
          <p:cNvPr id="34821" name="Group 13"/>
          <p:cNvGrpSpPr>
            <a:grpSpLocks/>
          </p:cNvGrpSpPr>
          <p:nvPr/>
        </p:nvGrpSpPr>
        <p:grpSpPr bwMode="auto">
          <a:xfrm>
            <a:off x="5376863" y="4300538"/>
            <a:ext cx="3489325" cy="2443162"/>
            <a:chOff x="3387" y="2709"/>
            <a:chExt cx="2198" cy="1539"/>
          </a:xfrm>
        </p:grpSpPr>
        <p:sp>
          <p:nvSpPr>
            <p:cNvPr id="34822" name="Rectangle 14"/>
            <p:cNvSpPr>
              <a:spLocks noChangeArrowheads="1"/>
            </p:cNvSpPr>
            <p:nvPr/>
          </p:nvSpPr>
          <p:spPr bwMode="auto">
            <a:xfrm>
              <a:off x="3390" y="2709"/>
              <a:ext cx="2193" cy="152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34823" name="Rectangle 15"/>
            <p:cNvSpPr>
              <a:spLocks noChangeArrowheads="1"/>
            </p:cNvSpPr>
            <p:nvPr/>
          </p:nvSpPr>
          <p:spPr bwMode="auto">
            <a:xfrm>
              <a:off x="3761" y="2823"/>
              <a:ext cx="1551" cy="123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pic>
          <p:nvPicPr>
            <p:cNvPr id="34824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" y="3056"/>
              <a:ext cx="1689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Text Box 17"/>
            <p:cNvSpPr txBox="1">
              <a:spLocks noChangeArrowheads="1"/>
            </p:cNvSpPr>
            <p:nvPr/>
          </p:nvSpPr>
          <p:spPr bwMode="auto">
            <a:xfrm>
              <a:off x="4722" y="2784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 i="1">
                  <a:solidFill>
                    <a:schemeClr val="bg2"/>
                  </a:solidFill>
                </a:rPr>
                <a:t>t</a:t>
              </a:r>
            </a:p>
          </p:txBody>
        </p:sp>
        <p:sp>
          <p:nvSpPr>
            <p:cNvPr id="34826" name="Text Box 18"/>
            <p:cNvSpPr txBox="1">
              <a:spLocks noChangeArrowheads="1"/>
            </p:cNvSpPr>
            <p:nvPr/>
          </p:nvSpPr>
          <p:spPr bwMode="auto">
            <a:xfrm>
              <a:off x="4934" y="3580"/>
              <a:ext cx="5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b="1">
                  <a:solidFill>
                    <a:srgbClr val="008000"/>
                  </a:solidFill>
                  <a:latin typeface="Arial" charset="0"/>
                </a:rPr>
                <a:t>P-val  </a:t>
              </a:r>
            </a:p>
          </p:txBody>
        </p:sp>
        <p:sp>
          <p:nvSpPr>
            <p:cNvPr id="34827" name="Line 19"/>
            <p:cNvSpPr>
              <a:spLocks noChangeShapeType="1"/>
            </p:cNvSpPr>
            <p:nvPr/>
          </p:nvSpPr>
          <p:spPr bwMode="auto">
            <a:xfrm flipV="1">
              <a:off x="4803" y="2819"/>
              <a:ext cx="0" cy="123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Text Box 20"/>
            <p:cNvSpPr txBox="1">
              <a:spLocks noChangeArrowheads="1"/>
            </p:cNvSpPr>
            <p:nvPr/>
          </p:nvSpPr>
          <p:spPr bwMode="auto">
            <a:xfrm>
              <a:off x="3387" y="4036"/>
              <a:ext cx="21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latin typeface="Arial" charset="0"/>
                </a:rPr>
                <a:t>Null Distribution of T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F39862-586E-8A41-981A-3A61F4E3E779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Multiple Comparisons Problem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Which of 100,000 voxels are sig.?</a:t>
            </a:r>
          </a:p>
          <a:p>
            <a:pPr lvl="1" eaLnBrk="1" hangingPunct="1"/>
            <a:r>
              <a:rPr lang="en-US" altLang="x-none">
                <a:sym typeface="Symbol" charset="2"/>
              </a:rPr>
              <a:t></a:t>
            </a:r>
            <a:r>
              <a:rPr lang="en-US" altLang="x-none"/>
              <a:t>=0.05 </a:t>
            </a:r>
            <a:r>
              <a:rPr lang="en-US" altLang="x-none">
                <a:sym typeface="Symbol" charset="2"/>
              </a:rPr>
              <a:t> 5,000 false positive voxels</a:t>
            </a:r>
          </a:p>
          <a:p>
            <a:pPr lvl="1" eaLnBrk="1" hangingPunct="1"/>
            <a:endParaRPr lang="en-US" altLang="x-none" sz="1800">
              <a:sym typeface="Symbol" charset="2"/>
            </a:endParaRPr>
          </a:p>
          <a:p>
            <a:pPr eaLnBrk="1" hangingPunct="1"/>
            <a:r>
              <a:rPr lang="en-US" altLang="x-none"/>
              <a:t>Which of</a:t>
            </a:r>
            <a:r>
              <a:rPr lang="en-US" altLang="x-none" sz="1400"/>
              <a:t>  (random number, say) </a:t>
            </a:r>
            <a:r>
              <a:rPr lang="en-US" altLang="x-none"/>
              <a:t>100 clusters significant?</a:t>
            </a:r>
          </a:p>
          <a:p>
            <a:pPr lvl="1" eaLnBrk="1" hangingPunct="1"/>
            <a:r>
              <a:rPr lang="en-US" altLang="x-none">
                <a:sym typeface="Symbol" charset="2"/>
              </a:rPr>
              <a:t></a:t>
            </a:r>
            <a:r>
              <a:rPr lang="en-US" altLang="x-none"/>
              <a:t>=0.05 </a:t>
            </a:r>
            <a:r>
              <a:rPr lang="en-US" altLang="x-none">
                <a:sym typeface="Symbol" charset="2"/>
              </a:rPr>
              <a:t> 5 false positives clusters</a:t>
            </a:r>
          </a:p>
          <a:p>
            <a:pPr lvl="1" eaLnBrk="1" hangingPunct="1"/>
            <a:endParaRPr lang="en-US" altLang="x-none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0" y="4953000"/>
            <a:ext cx="1435100" cy="1719263"/>
            <a:chOff x="0" y="3120"/>
            <a:chExt cx="904" cy="1083"/>
          </a:xfrm>
        </p:grpSpPr>
        <p:pic>
          <p:nvPicPr>
            <p:cNvPr id="36888" name="Picture 5" descr="VarThres_01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904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9" name="Text Box 6"/>
            <p:cNvSpPr txBox="1">
              <a:spLocks noChangeArrowheads="1"/>
            </p:cNvSpPr>
            <p:nvPr/>
          </p:nvSpPr>
          <p:spPr bwMode="auto">
            <a:xfrm>
              <a:off x="28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0.5</a:t>
              </a:r>
            </a:p>
          </p:txBody>
        </p:sp>
      </p:grpSp>
      <p:grpSp>
        <p:nvGrpSpPr>
          <p:cNvPr id="36869" name="Group 7"/>
          <p:cNvGrpSpPr>
            <a:grpSpLocks/>
          </p:cNvGrpSpPr>
          <p:nvPr/>
        </p:nvGrpSpPr>
        <p:grpSpPr bwMode="auto">
          <a:xfrm>
            <a:off x="1295400" y="4946650"/>
            <a:ext cx="1435100" cy="1727200"/>
            <a:chOff x="816" y="3116"/>
            <a:chExt cx="904" cy="1088"/>
          </a:xfrm>
        </p:grpSpPr>
        <p:pic>
          <p:nvPicPr>
            <p:cNvPr id="36886" name="Picture 8" descr="VarThres_03a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7" name="Text Box 9"/>
            <p:cNvSpPr txBox="1">
              <a:spLocks noChangeArrowheads="1"/>
            </p:cNvSpPr>
            <p:nvPr/>
          </p:nvSpPr>
          <p:spPr bwMode="auto">
            <a:xfrm>
              <a:off x="844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1.5</a:t>
              </a:r>
            </a:p>
          </p:txBody>
        </p:sp>
      </p:grpSp>
      <p:grpSp>
        <p:nvGrpSpPr>
          <p:cNvPr id="36870" name="Group 10"/>
          <p:cNvGrpSpPr>
            <a:grpSpLocks/>
          </p:cNvGrpSpPr>
          <p:nvPr/>
        </p:nvGrpSpPr>
        <p:grpSpPr bwMode="auto">
          <a:xfrm>
            <a:off x="2590800" y="4946650"/>
            <a:ext cx="1435100" cy="1727200"/>
            <a:chOff x="1632" y="3116"/>
            <a:chExt cx="904" cy="1088"/>
          </a:xfrm>
        </p:grpSpPr>
        <p:pic>
          <p:nvPicPr>
            <p:cNvPr id="36884" name="Picture 11" descr="VarThres_05a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5" name="Text Box 12"/>
            <p:cNvSpPr txBox="1">
              <a:spLocks noChangeArrowheads="1"/>
            </p:cNvSpPr>
            <p:nvPr/>
          </p:nvSpPr>
          <p:spPr bwMode="auto">
            <a:xfrm>
              <a:off x="1660" y="3116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2.5</a:t>
              </a:r>
            </a:p>
          </p:txBody>
        </p:sp>
      </p:grpSp>
      <p:grpSp>
        <p:nvGrpSpPr>
          <p:cNvPr id="36871" name="Group 13"/>
          <p:cNvGrpSpPr>
            <a:grpSpLocks/>
          </p:cNvGrpSpPr>
          <p:nvPr/>
        </p:nvGrpSpPr>
        <p:grpSpPr bwMode="auto">
          <a:xfrm>
            <a:off x="3886200" y="4946650"/>
            <a:ext cx="1435100" cy="1727200"/>
            <a:chOff x="2448" y="3116"/>
            <a:chExt cx="904" cy="1088"/>
          </a:xfrm>
        </p:grpSpPr>
        <p:pic>
          <p:nvPicPr>
            <p:cNvPr id="36882" name="Picture 14" descr="VarThres_07a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3" name="Text Box 15"/>
            <p:cNvSpPr txBox="1">
              <a:spLocks noChangeArrowheads="1"/>
            </p:cNvSpPr>
            <p:nvPr/>
          </p:nvSpPr>
          <p:spPr bwMode="auto">
            <a:xfrm>
              <a:off x="2476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3.5</a:t>
              </a:r>
            </a:p>
          </p:txBody>
        </p:sp>
      </p:grpSp>
      <p:grpSp>
        <p:nvGrpSpPr>
          <p:cNvPr id="36872" name="Group 16"/>
          <p:cNvGrpSpPr>
            <a:grpSpLocks/>
          </p:cNvGrpSpPr>
          <p:nvPr/>
        </p:nvGrpSpPr>
        <p:grpSpPr bwMode="auto">
          <a:xfrm>
            <a:off x="5181600" y="4946650"/>
            <a:ext cx="1435100" cy="1727200"/>
            <a:chOff x="3264" y="3116"/>
            <a:chExt cx="904" cy="1088"/>
          </a:xfrm>
        </p:grpSpPr>
        <p:pic>
          <p:nvPicPr>
            <p:cNvPr id="36880" name="Picture 17" descr="VarThres_09ax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1" name="Text Box 18"/>
            <p:cNvSpPr txBox="1">
              <a:spLocks noChangeArrowheads="1"/>
            </p:cNvSpPr>
            <p:nvPr/>
          </p:nvSpPr>
          <p:spPr bwMode="auto">
            <a:xfrm>
              <a:off x="3292" y="3116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4.5</a:t>
              </a:r>
            </a:p>
          </p:txBody>
        </p:sp>
      </p:grpSp>
      <p:grpSp>
        <p:nvGrpSpPr>
          <p:cNvPr id="36873" name="Group 19"/>
          <p:cNvGrpSpPr>
            <a:grpSpLocks/>
          </p:cNvGrpSpPr>
          <p:nvPr/>
        </p:nvGrpSpPr>
        <p:grpSpPr bwMode="auto">
          <a:xfrm>
            <a:off x="6477000" y="4946650"/>
            <a:ext cx="1435100" cy="1727200"/>
            <a:chOff x="4080" y="3116"/>
            <a:chExt cx="904" cy="1088"/>
          </a:xfrm>
        </p:grpSpPr>
        <p:pic>
          <p:nvPicPr>
            <p:cNvPr id="36878" name="Picture 20" descr="VarThres_11ax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9" name="Text Box 21"/>
            <p:cNvSpPr txBox="1">
              <a:spLocks noChangeArrowheads="1"/>
            </p:cNvSpPr>
            <p:nvPr/>
          </p:nvSpPr>
          <p:spPr bwMode="auto">
            <a:xfrm>
              <a:off x="4108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5.5</a:t>
              </a:r>
            </a:p>
          </p:txBody>
        </p:sp>
      </p:grpSp>
      <p:grpSp>
        <p:nvGrpSpPr>
          <p:cNvPr id="36874" name="Group 22"/>
          <p:cNvGrpSpPr>
            <a:grpSpLocks/>
          </p:cNvGrpSpPr>
          <p:nvPr/>
        </p:nvGrpSpPr>
        <p:grpSpPr bwMode="auto">
          <a:xfrm>
            <a:off x="7772400" y="4946650"/>
            <a:ext cx="1435100" cy="1727200"/>
            <a:chOff x="4896" y="3116"/>
            <a:chExt cx="904" cy="1088"/>
          </a:xfrm>
        </p:grpSpPr>
        <p:pic>
          <p:nvPicPr>
            <p:cNvPr id="36876" name="Picture 23" descr="VarThres_13ax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Text Box 24"/>
            <p:cNvSpPr txBox="1">
              <a:spLocks noChangeArrowheads="1"/>
            </p:cNvSpPr>
            <p:nvPr/>
          </p:nvSpPr>
          <p:spPr bwMode="auto">
            <a:xfrm>
              <a:off x="4924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6.5</a:t>
              </a:r>
            </a:p>
          </p:txBody>
        </p:sp>
      </p:grpSp>
      <p:pic>
        <p:nvPicPr>
          <p:cNvPr id="36875" name="Picture 25" descr="MarshMIPunTh_a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384300"/>
            <a:ext cx="19827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740B19-B700-0A42-8A7F-415783C1F6A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MCP Solutions:</a:t>
            </a:r>
            <a:br>
              <a:rPr lang="en-US" altLang="x-none"/>
            </a:br>
            <a:r>
              <a:rPr lang="en-US" altLang="x-none"/>
              <a:t>Measuring False Positives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Familywise Error Rate (FWER)</a:t>
            </a:r>
          </a:p>
          <a:p>
            <a:pPr lvl="1" eaLnBrk="1" hangingPunct="1"/>
            <a:r>
              <a:rPr lang="en-US" altLang="x-none"/>
              <a:t>Familywise Error</a:t>
            </a:r>
          </a:p>
          <a:p>
            <a:pPr lvl="2" eaLnBrk="1" hangingPunct="1"/>
            <a:r>
              <a:rPr lang="en-US" altLang="x-none"/>
              <a:t>Existence of one or more false positives</a:t>
            </a:r>
          </a:p>
          <a:p>
            <a:pPr lvl="1" eaLnBrk="1" hangingPunct="1"/>
            <a:r>
              <a:rPr lang="en-US" altLang="x-none"/>
              <a:t>FWER is probability of familywise error</a:t>
            </a:r>
          </a:p>
          <a:p>
            <a:pPr eaLnBrk="1" hangingPunct="1"/>
            <a:r>
              <a:rPr lang="en-US" altLang="x-none"/>
              <a:t>False Discovery Rate (FDR)</a:t>
            </a:r>
          </a:p>
          <a:p>
            <a:pPr lvl="1" eaLnBrk="1" hangingPunct="1"/>
            <a:r>
              <a:rPr lang="en-US" altLang="x-none"/>
              <a:t>FDR = E(V/R)</a:t>
            </a:r>
          </a:p>
          <a:p>
            <a:pPr lvl="1" eaLnBrk="1" hangingPunct="1"/>
            <a:r>
              <a:rPr lang="en-US" altLang="x-none"/>
              <a:t>R voxels declared active, V falsely so</a:t>
            </a:r>
          </a:p>
          <a:p>
            <a:pPr lvl="2" eaLnBrk="1" hangingPunct="1"/>
            <a:r>
              <a:rPr lang="en-US" altLang="x-none"/>
              <a:t>Realized false discovery rate: V/R</a:t>
            </a:r>
          </a:p>
          <a:p>
            <a:pPr lvl="1" eaLnBrk="1" hangingPunct="1"/>
            <a:endParaRPr lang="en-US" altLang="x-non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528C9-C0F1-1E49-9117-E2EAF024067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MCP Solutions:</a:t>
            </a:r>
            <a:br>
              <a:rPr lang="en-US" altLang="x-none"/>
            </a:br>
            <a:r>
              <a:rPr lang="en-US" altLang="x-none"/>
              <a:t>Measuring False Positives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Familywise Error Rate (FWER)</a:t>
            </a:r>
          </a:p>
          <a:p>
            <a:pPr lvl="1" eaLnBrk="1" hangingPunct="1"/>
            <a:r>
              <a:rPr lang="en-US" altLang="x-none"/>
              <a:t>Familywise Error</a:t>
            </a:r>
          </a:p>
          <a:p>
            <a:pPr lvl="2" eaLnBrk="1" hangingPunct="1"/>
            <a:r>
              <a:rPr lang="en-US" altLang="x-none"/>
              <a:t>Existence of one or more false positives</a:t>
            </a:r>
          </a:p>
          <a:p>
            <a:pPr lvl="1" eaLnBrk="1" hangingPunct="1"/>
            <a:r>
              <a:rPr lang="en-US" altLang="x-none"/>
              <a:t>FWER is probability of familywise error</a:t>
            </a:r>
          </a:p>
          <a:p>
            <a:pPr eaLnBrk="1" hangingPunct="1"/>
            <a:r>
              <a:rPr lang="en-US" altLang="x-none">
                <a:solidFill>
                  <a:schemeClr val="folHlink"/>
                </a:solidFill>
              </a:rPr>
              <a:t>False Discovery Rate (FDR)</a:t>
            </a:r>
          </a:p>
          <a:p>
            <a:pPr lvl="1" eaLnBrk="1" hangingPunct="1"/>
            <a:r>
              <a:rPr lang="en-US" altLang="x-none">
                <a:solidFill>
                  <a:schemeClr val="folHlink"/>
                </a:solidFill>
              </a:rPr>
              <a:t>FDR = E(V/R)</a:t>
            </a:r>
          </a:p>
          <a:p>
            <a:pPr lvl="1" eaLnBrk="1" hangingPunct="1"/>
            <a:r>
              <a:rPr lang="en-US" altLang="x-none">
                <a:solidFill>
                  <a:schemeClr val="folHlink"/>
                </a:solidFill>
              </a:rPr>
              <a:t>R voxels declared active, V falsely so</a:t>
            </a:r>
          </a:p>
          <a:p>
            <a:pPr lvl="2" eaLnBrk="1" hangingPunct="1"/>
            <a:r>
              <a:rPr lang="en-US" altLang="x-none">
                <a:solidFill>
                  <a:schemeClr val="folHlink"/>
                </a:solidFill>
              </a:rPr>
              <a:t>Realized false discovery rate: V/R</a:t>
            </a:r>
          </a:p>
          <a:p>
            <a:pPr lvl="1" eaLnBrk="1" hangingPunct="1"/>
            <a:endParaRPr lang="en-US" altLang="x-none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2AB8C4-DE4E-A94D-9966-8B78726B76E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33413" y="1371600"/>
            <a:ext cx="40973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x-none" sz="2400" i="1"/>
              <a:t>Family</a:t>
            </a:r>
            <a:r>
              <a:rPr lang="en-GB" altLang="x-none" sz="2400"/>
              <a:t> of hypotheses</a:t>
            </a:r>
          </a:p>
          <a:p>
            <a:pPr lvl="1" eaLnBrk="1" hangingPunct="1"/>
            <a:r>
              <a:rPr lang="en-GB" altLang="x-none" sz="2000" i="1"/>
              <a:t>H</a:t>
            </a:r>
            <a:r>
              <a:rPr lang="en-GB" altLang="x-none" sz="2000" i="1" baseline="30000"/>
              <a:t>k </a:t>
            </a:r>
            <a:r>
              <a:rPr lang="en-GB" altLang="x-none" sz="2000" i="1"/>
              <a:t> k</a:t>
            </a:r>
            <a:r>
              <a:rPr lang="en-GB" altLang="x-none" sz="2000"/>
              <a:t> </a:t>
            </a:r>
            <a:r>
              <a:rPr lang="en-GB" altLang="x-none" sz="2000">
                <a:latin typeface="Symbol" charset="2"/>
              </a:rPr>
              <a:t></a:t>
            </a:r>
            <a:r>
              <a:rPr lang="en-GB" altLang="x-none" sz="2000"/>
              <a:t> </a:t>
            </a:r>
            <a:r>
              <a:rPr lang="en-GB" altLang="x-none" sz="2000">
                <a:latin typeface="Symbol" charset="2"/>
              </a:rPr>
              <a:t></a:t>
            </a:r>
            <a:r>
              <a:rPr lang="en-GB" altLang="x-none" sz="2000"/>
              <a:t> = {1,…,</a:t>
            </a:r>
            <a:r>
              <a:rPr lang="en-GB" altLang="x-none" sz="2000" i="1"/>
              <a:t>K</a:t>
            </a:r>
            <a:r>
              <a:rPr lang="en-GB" altLang="x-none" sz="2000"/>
              <a:t>}</a:t>
            </a:r>
          </a:p>
          <a:p>
            <a:pPr lvl="1" eaLnBrk="1" hangingPunct="1"/>
            <a:r>
              <a:rPr lang="en-GB" altLang="x-none" sz="2000" i="1"/>
              <a:t>H</a:t>
            </a:r>
            <a:r>
              <a:rPr lang="en-GB" altLang="x-none" sz="2000" baseline="30000">
                <a:latin typeface="Symbol" charset="2"/>
              </a:rPr>
              <a:t></a:t>
            </a:r>
            <a:r>
              <a:rPr lang="en-GB" altLang="x-none" sz="2000"/>
              <a:t> = </a:t>
            </a:r>
            <a:r>
              <a:rPr lang="en-GB" altLang="x-none" sz="2000">
                <a:latin typeface="Symbol" charset="2"/>
              </a:rPr>
              <a:t></a:t>
            </a:r>
            <a:r>
              <a:rPr lang="en-GB" altLang="x-none" sz="2000"/>
              <a:t> </a:t>
            </a:r>
            <a:r>
              <a:rPr lang="en-GB" altLang="x-none" sz="2000" i="1"/>
              <a:t>H</a:t>
            </a:r>
            <a:r>
              <a:rPr lang="en-GB" altLang="x-none" sz="2000" i="1" baseline="30000"/>
              <a:t>k</a:t>
            </a:r>
            <a:r>
              <a:rPr lang="en-GB" altLang="x-none" sz="2000"/>
              <a:t> </a:t>
            </a:r>
          </a:p>
          <a:p>
            <a:pPr eaLnBrk="1" hangingPunct="1"/>
            <a:r>
              <a:rPr lang="en-GB" altLang="x-none" sz="2400" i="1"/>
              <a:t>Familywise</a:t>
            </a:r>
            <a:r>
              <a:rPr lang="en-GB" altLang="x-none" sz="2400"/>
              <a:t> Type I error</a:t>
            </a:r>
          </a:p>
          <a:p>
            <a:pPr lvl="1" eaLnBrk="1" hangingPunct="1"/>
            <a:r>
              <a:rPr lang="en-GB" altLang="x-none" sz="2000" i="1">
                <a:solidFill>
                  <a:srgbClr val="FAFD00"/>
                </a:solidFill>
              </a:rPr>
              <a:t>weak</a:t>
            </a:r>
            <a:r>
              <a:rPr lang="en-GB" altLang="x-none" sz="2000"/>
              <a:t> control – </a:t>
            </a:r>
            <a:r>
              <a:rPr lang="en-GB" altLang="x-none" sz="1800" i="1">
                <a:solidFill>
                  <a:schemeClr val="accent1"/>
                </a:solidFill>
              </a:rPr>
              <a:t>omnibus test</a:t>
            </a:r>
          </a:p>
          <a:p>
            <a:pPr lvl="2" eaLnBrk="1" hangingPunct="1"/>
            <a:r>
              <a:rPr lang="en-GB" altLang="x-none" sz="1800"/>
              <a:t>Pr(</a:t>
            </a:r>
            <a:r>
              <a:rPr lang="en-GB" altLang="en-US" sz="1800"/>
              <a:t>“</a:t>
            </a:r>
            <a:r>
              <a:rPr lang="en-GB" altLang="x-none" sz="1800"/>
              <a:t>reject</a:t>
            </a:r>
            <a:r>
              <a:rPr lang="en-GB" altLang="en-US" sz="1800"/>
              <a:t>”</a:t>
            </a:r>
            <a:r>
              <a:rPr lang="en-GB" altLang="x-none" sz="1800"/>
              <a:t> </a:t>
            </a:r>
            <a:r>
              <a:rPr lang="en-GB" altLang="x-none" sz="1800" i="1"/>
              <a:t>H</a:t>
            </a:r>
            <a:r>
              <a:rPr lang="en-GB" altLang="x-none" sz="1800" baseline="30000">
                <a:latin typeface="Symbol" charset="2"/>
              </a:rPr>
              <a:t></a:t>
            </a:r>
            <a:r>
              <a:rPr lang="en-GB" altLang="x-none" sz="1800" baseline="30000"/>
              <a:t> </a:t>
            </a:r>
            <a:r>
              <a:rPr lang="en-GB" altLang="x-none" sz="1800">
                <a:latin typeface="Symbol" charset="2"/>
              </a:rPr>
              <a:t></a:t>
            </a:r>
            <a:r>
              <a:rPr lang="en-GB" altLang="x-none" sz="1800"/>
              <a:t> </a:t>
            </a:r>
            <a:r>
              <a:rPr lang="en-GB" altLang="x-none" sz="1800" i="1"/>
              <a:t>H</a:t>
            </a:r>
            <a:r>
              <a:rPr lang="en-GB" altLang="x-none" sz="1800" baseline="30000">
                <a:latin typeface="Symbol" charset="2"/>
              </a:rPr>
              <a:t></a:t>
            </a:r>
            <a:r>
              <a:rPr lang="en-GB" altLang="x-none" sz="1800"/>
              <a:t>) </a:t>
            </a:r>
            <a:r>
              <a:rPr lang="en-GB" altLang="x-none" sz="1800">
                <a:sym typeface="Symbol" charset="2"/>
              </a:rPr>
              <a:t></a:t>
            </a:r>
            <a:r>
              <a:rPr lang="en-GB" altLang="x-none" sz="1800"/>
              <a:t> </a:t>
            </a:r>
            <a:r>
              <a:rPr lang="en-GB" altLang="x-none" sz="1800">
                <a:latin typeface="Symbol" charset="2"/>
              </a:rPr>
              <a:t></a:t>
            </a:r>
            <a:endParaRPr lang="en-GB" altLang="x-none" sz="1800"/>
          </a:p>
          <a:p>
            <a:pPr lvl="2" eaLnBrk="1" hangingPunct="1"/>
            <a:r>
              <a:rPr lang="en-GB" altLang="en-US" sz="1800" i="1">
                <a:solidFill>
                  <a:schemeClr val="accent2"/>
                </a:solidFill>
              </a:rPr>
              <a:t>“</a:t>
            </a:r>
            <a:r>
              <a:rPr lang="en-GB" altLang="x-none" sz="1800" i="1">
                <a:solidFill>
                  <a:schemeClr val="accent2"/>
                </a:solidFill>
              </a:rPr>
              <a:t>anything, anywhere</a:t>
            </a:r>
            <a:r>
              <a:rPr lang="en-GB" altLang="en-US" sz="1800" i="1">
                <a:solidFill>
                  <a:schemeClr val="accent2"/>
                </a:solidFill>
              </a:rPr>
              <a:t>”</a:t>
            </a:r>
            <a:r>
              <a:rPr lang="en-GB" altLang="ja-JP" sz="1800"/>
              <a:t> </a:t>
            </a:r>
            <a:r>
              <a:rPr lang="en-GB" altLang="ja-JP" sz="1800" i="1">
                <a:solidFill>
                  <a:schemeClr val="accent1"/>
                </a:solidFill>
              </a:rPr>
              <a:t>?</a:t>
            </a:r>
            <a:endParaRPr lang="en-GB" altLang="ja-JP" sz="1800"/>
          </a:p>
          <a:p>
            <a:pPr lvl="1" eaLnBrk="1" hangingPunct="1"/>
            <a:r>
              <a:rPr lang="en-GB" altLang="x-none" sz="2000" i="1">
                <a:solidFill>
                  <a:srgbClr val="FAFD00"/>
                </a:solidFill>
              </a:rPr>
              <a:t>strong</a:t>
            </a:r>
            <a:r>
              <a:rPr lang="en-GB" altLang="x-none" sz="2000"/>
              <a:t> control – </a:t>
            </a:r>
            <a:r>
              <a:rPr lang="en-GB" altLang="x-none" sz="1800" i="1">
                <a:solidFill>
                  <a:schemeClr val="accent1"/>
                </a:solidFill>
              </a:rPr>
              <a:t>localising test</a:t>
            </a:r>
            <a:endParaRPr lang="en-GB" altLang="x-none" sz="2000"/>
          </a:p>
          <a:p>
            <a:pPr lvl="2" eaLnBrk="1" hangingPunct="1"/>
            <a:r>
              <a:rPr lang="en-GB" altLang="x-none" sz="1800"/>
              <a:t>Pr(</a:t>
            </a:r>
            <a:r>
              <a:rPr lang="en-GB" altLang="en-US" sz="1800"/>
              <a:t>“</a:t>
            </a:r>
            <a:r>
              <a:rPr lang="en-GB" altLang="x-none" sz="1800"/>
              <a:t>reject</a:t>
            </a:r>
            <a:r>
              <a:rPr lang="en-GB" altLang="en-US" sz="1800"/>
              <a:t>”</a:t>
            </a:r>
            <a:r>
              <a:rPr lang="en-GB" altLang="x-none" sz="1800"/>
              <a:t> H</a:t>
            </a:r>
            <a:r>
              <a:rPr lang="en-GB" altLang="x-none" sz="1800" baseline="30000"/>
              <a:t>W</a:t>
            </a:r>
            <a:r>
              <a:rPr lang="en-GB" altLang="x-none" sz="1800"/>
              <a:t> </a:t>
            </a:r>
            <a:r>
              <a:rPr lang="en-GB" altLang="x-none" sz="1800">
                <a:latin typeface="Symbol" charset="2"/>
              </a:rPr>
              <a:t></a:t>
            </a:r>
            <a:r>
              <a:rPr lang="en-GB" altLang="x-none" sz="1800"/>
              <a:t> H</a:t>
            </a:r>
            <a:r>
              <a:rPr lang="en-GB" altLang="x-none" sz="1800" baseline="30000"/>
              <a:t>W</a:t>
            </a:r>
            <a:r>
              <a:rPr lang="en-GB" altLang="x-none" sz="1800"/>
              <a:t>) </a:t>
            </a:r>
            <a:r>
              <a:rPr lang="en-GB" altLang="x-none" sz="1800">
                <a:sym typeface="Symbol" charset="2"/>
              </a:rPr>
              <a:t></a:t>
            </a:r>
            <a:r>
              <a:rPr lang="en-GB" altLang="x-none" sz="1800"/>
              <a:t> </a:t>
            </a:r>
            <a:r>
              <a:rPr lang="en-GB" altLang="x-none" sz="1800">
                <a:latin typeface="Symbol" charset="2"/>
              </a:rPr>
              <a:t></a:t>
            </a:r>
            <a:endParaRPr lang="en-GB" altLang="x-none" sz="1800"/>
          </a:p>
          <a:p>
            <a:pPr lvl="3" eaLnBrk="1" hangingPunct="1">
              <a:buFontTx/>
              <a:buNone/>
            </a:pPr>
            <a:r>
              <a:rPr lang="en-GB" altLang="x-none" sz="1600">
                <a:latin typeface="Symbol" charset="2"/>
              </a:rPr>
              <a:t></a:t>
            </a:r>
            <a:r>
              <a:rPr lang="en-GB" altLang="x-none" sz="1600"/>
              <a:t>  W: W </a:t>
            </a:r>
            <a:r>
              <a:rPr lang="en-GB" altLang="x-none" sz="1600">
                <a:sym typeface="Symbol" charset="2"/>
              </a:rPr>
              <a:t> </a:t>
            </a:r>
            <a:r>
              <a:rPr lang="en-GB" altLang="x-none" sz="1600">
                <a:latin typeface="Symbol" charset="2"/>
              </a:rPr>
              <a:t></a:t>
            </a:r>
            <a:r>
              <a:rPr lang="en-GB" altLang="x-none" sz="1600"/>
              <a:t> &amp; H</a:t>
            </a:r>
            <a:r>
              <a:rPr lang="en-GB" altLang="x-none" sz="1600" baseline="30000"/>
              <a:t>W</a:t>
            </a:r>
            <a:r>
              <a:rPr lang="en-GB" altLang="x-none" sz="1600"/>
              <a:t>  </a:t>
            </a:r>
          </a:p>
          <a:p>
            <a:pPr lvl="2" eaLnBrk="1" hangingPunct="1"/>
            <a:r>
              <a:rPr lang="en-GB" altLang="en-US" sz="1800" i="1">
                <a:solidFill>
                  <a:schemeClr val="accent2"/>
                </a:solidFill>
              </a:rPr>
              <a:t>“</a:t>
            </a:r>
            <a:r>
              <a:rPr lang="en-GB" altLang="x-none" sz="1800" i="1">
                <a:solidFill>
                  <a:schemeClr val="accent2"/>
                </a:solidFill>
              </a:rPr>
              <a:t>anything, &amp; where</a:t>
            </a:r>
            <a:r>
              <a:rPr lang="en-GB" altLang="en-US" sz="1800" i="1">
                <a:solidFill>
                  <a:schemeClr val="accent2"/>
                </a:solidFill>
              </a:rPr>
              <a:t>”</a:t>
            </a:r>
            <a:r>
              <a:rPr lang="en-GB" altLang="ja-JP" sz="1800"/>
              <a:t> </a:t>
            </a:r>
            <a:r>
              <a:rPr lang="en-GB" altLang="ja-JP" sz="1800" i="1">
                <a:solidFill>
                  <a:schemeClr val="accent1"/>
                </a:solidFill>
              </a:rPr>
              <a:t>?</a:t>
            </a:r>
            <a:endParaRPr lang="en-GB" altLang="ja-JP" sz="1800"/>
          </a:p>
          <a:p>
            <a:pPr eaLnBrk="1" hangingPunct="1"/>
            <a:r>
              <a:rPr lang="en-GB" altLang="x-none" sz="2400"/>
              <a:t>Adjusted </a:t>
            </a:r>
            <a:r>
              <a:rPr lang="en-GB" altLang="x-none" sz="2400" i="1"/>
              <a:t>p</a:t>
            </a:r>
            <a:r>
              <a:rPr lang="en-GB" altLang="x-none" sz="2400"/>
              <a:t>–values</a:t>
            </a:r>
          </a:p>
          <a:p>
            <a:pPr lvl="1" eaLnBrk="1" hangingPunct="1"/>
            <a:r>
              <a:rPr lang="en-GB" altLang="x-none" sz="2000"/>
              <a:t>test level at which reject </a:t>
            </a:r>
            <a:r>
              <a:rPr lang="en-GB" altLang="x-none" sz="2000" i="1"/>
              <a:t>H</a:t>
            </a:r>
            <a:r>
              <a:rPr lang="en-GB" altLang="x-none" sz="2000" i="1" baseline="30000"/>
              <a:t>k</a:t>
            </a:r>
            <a:r>
              <a:rPr lang="en-GB" altLang="x-none" sz="2000"/>
              <a:t> </a:t>
            </a:r>
          </a:p>
        </p:txBody>
      </p:sp>
      <p:pic>
        <p:nvPicPr>
          <p:cNvPr id="642051" name="Picture 3" descr="SPM99_v5newp164_ResTable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"/>
          <a:stretch>
            <a:fillRect/>
          </a:stretch>
        </p:blipFill>
        <p:spPr bwMode="auto">
          <a:xfrm>
            <a:off x="4994275" y="1371600"/>
            <a:ext cx="3497263" cy="5291138"/>
          </a:xfrm>
          <a:prstGeom prst="rect">
            <a:avLst/>
          </a:prstGeom>
          <a:noFill/>
          <a:ln w="9525">
            <a:solidFill>
              <a:srgbClr val="C1CEFF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x-none"/>
              <a:t>FWE Multiple comparisons terminology…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A4C2D6-F385-6D49-B106-EFE58331097A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FWE MCP Solutions: </a:t>
            </a:r>
            <a:br>
              <a:rPr lang="en-US" altLang="x-none"/>
            </a:br>
            <a:r>
              <a:rPr lang="en-US" altLang="x-none"/>
              <a:t>Bonferroni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8138"/>
            <a:ext cx="7772400" cy="5249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800"/>
              <a:t>For a statistic image </a:t>
            </a:r>
            <a:r>
              <a:rPr lang="en-US" altLang="x-none" sz="2800" i="1"/>
              <a:t>T</a:t>
            </a:r>
            <a:r>
              <a:rPr lang="en-US" altLang="x-none" sz="2800"/>
              <a:t>...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400" i="1"/>
              <a:t>T</a:t>
            </a:r>
            <a:r>
              <a:rPr lang="en-US" altLang="x-none" sz="2400" i="1" baseline="-25000"/>
              <a:t>i</a:t>
            </a:r>
            <a:r>
              <a:rPr lang="en-US" altLang="x-none" sz="2400"/>
              <a:t>    </a:t>
            </a:r>
            <a:r>
              <a:rPr lang="en-US" altLang="x-none" sz="2400" i="1"/>
              <a:t>i</a:t>
            </a:r>
            <a:r>
              <a:rPr lang="en-US" altLang="x-none" sz="2400" baseline="30000"/>
              <a:t>th</a:t>
            </a:r>
            <a:r>
              <a:rPr lang="en-US" altLang="x-none" sz="2400"/>
              <a:t> voxel of statistic image </a:t>
            </a:r>
            <a:r>
              <a:rPr lang="en-US" altLang="x-none" sz="2400" i="1"/>
              <a:t>T</a:t>
            </a:r>
          </a:p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800"/>
              <a:t>...use </a:t>
            </a:r>
            <a:r>
              <a:rPr lang="en-US" altLang="x-none" sz="2800">
                <a:sym typeface="Symbol" charset="2"/>
              </a:rPr>
              <a:t></a:t>
            </a:r>
            <a:r>
              <a:rPr lang="en-US" altLang="x-none" sz="2800"/>
              <a:t> = </a:t>
            </a:r>
            <a:r>
              <a:rPr lang="en-US" altLang="x-none" sz="2800">
                <a:sym typeface="Symbol" charset="2"/>
              </a:rPr>
              <a:t></a:t>
            </a:r>
            <a:r>
              <a:rPr lang="en-US" altLang="x-none" sz="2800" baseline="-25000">
                <a:sym typeface="Symbol" charset="2"/>
              </a:rPr>
              <a:t>0</a:t>
            </a:r>
            <a:r>
              <a:rPr lang="en-US" altLang="x-none" sz="2800"/>
              <a:t>/</a:t>
            </a:r>
            <a:r>
              <a:rPr lang="en-US" altLang="x-none" sz="2800" i="1"/>
              <a:t>V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400">
                <a:sym typeface="Symbol" charset="2"/>
              </a:rPr>
              <a:t></a:t>
            </a:r>
            <a:r>
              <a:rPr lang="en-US" altLang="x-none" sz="2400" baseline="-25000">
                <a:sym typeface="Symbol" charset="2"/>
              </a:rPr>
              <a:t>0</a:t>
            </a:r>
            <a:r>
              <a:rPr lang="en-US" altLang="x-none" sz="2400"/>
              <a:t>   FWER level (e.g. 0.05)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400" i="1"/>
              <a:t>V</a:t>
            </a:r>
            <a:r>
              <a:rPr lang="en-US" altLang="x-none" sz="2400"/>
              <a:t>    number of voxels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   -level statistic threshold,  P(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) = </a:t>
            </a:r>
            <a:endParaRPr lang="en-US" altLang="x-none" sz="2400"/>
          </a:p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</a:tabLst>
            </a:pPr>
            <a:r>
              <a:rPr lang="en-US" altLang="x-none" sz="2800"/>
              <a:t>By Bonferroni inequality...</a:t>
            </a:r>
          </a:p>
          <a:p>
            <a:pPr lvl="1" eaLnBrk="1" hangingPunct="1">
              <a:lnSpc>
                <a:spcPct val="110000"/>
              </a:lnSpc>
              <a:buFontTx/>
              <a:buNone/>
              <a:tabLst>
                <a:tab pos="914400" algn="l"/>
                <a:tab pos="1828800" algn="l"/>
              </a:tabLst>
            </a:pPr>
            <a:r>
              <a:rPr lang="en-US" altLang="x-none" sz="2400"/>
              <a:t>		FWER	= P(FWE)</a:t>
            </a:r>
            <a:br>
              <a:rPr lang="en-US" altLang="x-none" sz="2400"/>
            </a:br>
            <a:r>
              <a:rPr lang="en-US" altLang="x-none" sz="2400"/>
              <a:t>		= P( </a:t>
            </a:r>
            <a:r>
              <a:rPr lang="en-US" altLang="x-none" sz="2400">
                <a:sym typeface="Symbol" charset="2"/>
              </a:rPr>
              <a:t></a:t>
            </a:r>
            <a:r>
              <a:rPr lang="en-US" altLang="x-none" sz="2400" i="1" baseline="-25000">
                <a:sym typeface="Symbol" charset="2"/>
              </a:rPr>
              <a:t>i</a:t>
            </a:r>
            <a:r>
              <a:rPr lang="en-US" altLang="x-none" sz="2400">
                <a:sym typeface="Symbol" charset="2"/>
              </a:rPr>
              <a:t> {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>
                <a:sym typeface="Symbol" charset="2"/>
              </a:rPr>
              <a:t>}</a:t>
            </a:r>
            <a:r>
              <a:rPr lang="en-US" altLang="x-none" sz="2400"/>
              <a:t> |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  <a:r>
              <a:rPr lang="en-US" altLang="x-none" sz="2400"/>
              <a:t>)</a:t>
            </a:r>
            <a:br>
              <a:rPr lang="en-US" altLang="x-none" sz="2400"/>
            </a:br>
            <a:r>
              <a:rPr lang="en-US" altLang="x-none" sz="2400"/>
              <a:t>		</a:t>
            </a:r>
            <a:r>
              <a:rPr lang="en-US" altLang="x-none" sz="2400">
                <a:sym typeface="Symbol" charset="2"/>
              </a:rPr>
              <a:t>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</a:t>
            </a:r>
            <a:r>
              <a:rPr lang="en-US" altLang="x-none" sz="2400" i="1" baseline="-25000"/>
              <a:t>i</a:t>
            </a:r>
            <a:r>
              <a:rPr lang="en-US" altLang="x-none" sz="2400"/>
              <a:t> P( 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  <a:r>
              <a:rPr lang="en-US" altLang="x-none" sz="2400"/>
              <a:t>| </a:t>
            </a:r>
            <a:r>
              <a:rPr lang="en-US" altLang="x-none" sz="2400" i="1"/>
              <a:t>H</a:t>
            </a:r>
            <a:r>
              <a:rPr lang="en-US" altLang="x-none" sz="2400" baseline="-25000"/>
              <a:t>0</a:t>
            </a:r>
            <a:r>
              <a:rPr lang="en-US" altLang="x-none" sz="2400"/>
              <a:t> )</a:t>
            </a:r>
          </a:p>
          <a:p>
            <a:pPr lvl="1" eaLnBrk="1" hangingPunct="1">
              <a:lnSpc>
                <a:spcPct val="110000"/>
              </a:lnSpc>
              <a:buFontTx/>
              <a:buNone/>
              <a:tabLst>
                <a:tab pos="914400" algn="l"/>
                <a:tab pos="1828800" algn="l"/>
              </a:tabLst>
            </a:pPr>
            <a:r>
              <a:rPr lang="en-US" altLang="x-none" sz="2400"/>
              <a:t>			= </a:t>
            </a:r>
            <a:r>
              <a:rPr lang="en-US" altLang="x-none" sz="2400">
                <a:sym typeface="Symbol" charset="2"/>
              </a:rPr>
              <a:t>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</a:t>
            </a:r>
            <a:br>
              <a:rPr lang="en-US" altLang="x-none" sz="2400"/>
            </a:br>
            <a:r>
              <a:rPr lang="en-US" altLang="x-none" sz="2400"/>
              <a:t>              	= </a:t>
            </a:r>
            <a:r>
              <a:rPr lang="en-US" altLang="x-none" sz="2400">
                <a:sym typeface="Symbol" charset="2"/>
              </a:rPr>
              <a:t>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</a:t>
            </a:r>
            <a:r>
              <a:rPr lang="en-US" altLang="x-none" sz="2400" baseline="-25000">
                <a:sym typeface="Symbol" charset="2"/>
              </a:rPr>
              <a:t>0</a:t>
            </a:r>
            <a:r>
              <a:rPr lang="en-US" altLang="x-none" sz="2400"/>
              <a:t> /</a:t>
            </a:r>
            <a:r>
              <a:rPr lang="en-US" altLang="x-none" sz="2400" i="1"/>
              <a:t>V </a:t>
            </a:r>
            <a:r>
              <a:rPr lang="en-US" altLang="x-none" sz="2400"/>
              <a:t> = </a:t>
            </a:r>
            <a:r>
              <a:rPr lang="en-US" altLang="x-none" sz="2400">
                <a:sym typeface="Symbol" charset="2"/>
              </a:rPr>
              <a:t></a:t>
            </a:r>
            <a:r>
              <a:rPr lang="en-US" altLang="x-none" sz="2400" baseline="-25000">
                <a:sym typeface="Symbol" charset="2"/>
              </a:rPr>
              <a:t>0</a:t>
            </a:r>
          </a:p>
        </p:txBody>
      </p:sp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5624513" y="4533900"/>
            <a:ext cx="3357562" cy="1657350"/>
          </a:xfrm>
          <a:prstGeom prst="rect">
            <a:avLst/>
          </a:prstGeom>
          <a:gradFill rotWithShape="0">
            <a:gsLst>
              <a:gs pos="0">
                <a:srgbClr val="02091A"/>
              </a:gs>
              <a:gs pos="50000">
                <a:srgbClr val="081D58"/>
              </a:gs>
              <a:gs pos="100000">
                <a:srgbClr val="02091A"/>
              </a:gs>
            </a:gsLst>
            <a:lin ang="2700000" scaled="1"/>
          </a:gradFill>
          <a:ln w="57150" cmpd="thickThin">
            <a:solidFill>
              <a:srgbClr val="C1CEFF"/>
            </a:solidFill>
            <a:miter lim="800000"/>
            <a:headEnd/>
            <a:tailEnd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GB" altLang="x-none" sz="1800">
                <a:latin typeface="Arial" charset="0"/>
              </a:rPr>
              <a:t>Conservative under correlation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GB" altLang="x-none" sz="800"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GB" altLang="x-none" sz="1800">
                <a:latin typeface="Arial" charset="0"/>
              </a:rPr>
              <a:t>Independent:	</a:t>
            </a:r>
            <a:r>
              <a:rPr lang="en-GB" altLang="x-none" sz="1800" i="1">
                <a:latin typeface="Arial" charset="0"/>
              </a:rPr>
              <a:t>V</a:t>
            </a:r>
            <a:r>
              <a:rPr lang="en-GB" altLang="x-none" sz="1800">
                <a:latin typeface="Arial" charset="0"/>
              </a:rPr>
              <a:t> tests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GB" altLang="x-none" sz="1800">
                <a:latin typeface="Arial" charset="0"/>
              </a:rPr>
              <a:t>Some dep.:	</a:t>
            </a:r>
            <a:r>
              <a:rPr lang="en-GB" altLang="x-none" sz="1800" i="1">
                <a:latin typeface="Arial" charset="0"/>
              </a:rPr>
              <a:t>?</a:t>
            </a:r>
            <a:r>
              <a:rPr lang="en-GB" altLang="x-none" sz="1800">
                <a:latin typeface="Arial" charset="0"/>
              </a:rPr>
              <a:t>  tests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GB" altLang="x-none" sz="1800">
                <a:latin typeface="Arial" charset="0"/>
              </a:rPr>
              <a:t>Total dep.:	1 test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D7D4AA-9EB5-3540-9AF6-8C2E2670DED5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2819400"/>
            <a:ext cx="7826375" cy="933450"/>
          </a:xfrm>
        </p:spPr>
        <p:txBody>
          <a:bodyPr/>
          <a:lstStyle/>
          <a:p>
            <a:pPr eaLnBrk="1" hangingPunct="1"/>
            <a:r>
              <a:rPr lang="en-GB" altLang="x-none"/>
              <a:t>Random field theory…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B21390-46F7-6F4B-B2B5-037F9C51ABA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633413" y="3609975"/>
            <a:ext cx="7877175" cy="2819400"/>
          </a:xfrm>
          <a:prstGeom prst="rect">
            <a:avLst/>
          </a:prstGeom>
          <a:solidFill>
            <a:schemeClr val="bg1"/>
          </a:solidFill>
          <a:ln w="28575">
            <a:solidFill>
              <a:srgbClr val="C1CEFF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GB" altLang="x-none" sz="200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71842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altLang="x-none"/>
              <a:t>SPM approach:</a:t>
            </a:r>
            <a:br>
              <a:rPr lang="en-GB" altLang="x-none"/>
            </a:br>
            <a:r>
              <a:rPr lang="en-GB" altLang="x-none"/>
              <a:t>Random fields…</a:t>
            </a:r>
          </a:p>
        </p:txBody>
      </p:sp>
      <p:sp>
        <p:nvSpPr>
          <p:cNvPr id="64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81163"/>
            <a:ext cx="7772400" cy="1811337"/>
          </a:xfrm>
          <a:effectLst>
            <a:outerShdw blurRad="63500" dist="71842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Consider statistic image as lattice representation of a continuous  random field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Use results from continuous random field theory</a:t>
            </a:r>
          </a:p>
        </p:txBody>
      </p:sp>
      <p:pic>
        <p:nvPicPr>
          <p:cNvPr id="4710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886200"/>
            <a:ext cx="246221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23764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759200" y="4751388"/>
            <a:ext cx="15700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000">
                <a:sym typeface="Symbol" charset="2"/>
              </a:rPr>
              <a:t></a:t>
            </a:r>
          </a:p>
          <a:p>
            <a:pPr algn="ctr">
              <a:lnSpc>
                <a:spcPct val="40000"/>
              </a:lnSpc>
              <a:spcBef>
                <a:spcPct val="0"/>
              </a:spcBef>
              <a:buFontTx/>
              <a:buNone/>
            </a:pPr>
            <a:r>
              <a:rPr lang="en-GB" altLang="x-none" sz="1400" b="1" i="1">
                <a:solidFill>
                  <a:schemeClr val="accent2"/>
                </a:solidFill>
                <a:sym typeface="Symbol" charset="2"/>
              </a:rPr>
              <a:t>lattice represtntation</a:t>
            </a:r>
            <a:endParaRPr lang="en-GB" altLang="x-none" sz="20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BF42D4-7E2E-7A47-95A8-044223EB2E4E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864225" y="158750"/>
            <a:ext cx="3105150" cy="1968500"/>
          </a:xfrm>
          <a:prstGeom prst="rect">
            <a:avLst/>
          </a:prstGeom>
          <a:solidFill>
            <a:srgbClr val="1A1A64"/>
          </a:solidFill>
          <a:ln w="12700">
            <a:solidFill>
              <a:srgbClr val="C1CE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15925"/>
            <a:ext cx="29225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38150" y="4416425"/>
            <a:ext cx="1520825" cy="530225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035425" y="2733675"/>
            <a:ext cx="2478088" cy="1103313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74625" y="2716213"/>
            <a:ext cx="1749425" cy="1179512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159000" y="2928938"/>
            <a:ext cx="1393825" cy="700087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63513" y="2847975"/>
            <a:ext cx="17049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realignment</a:t>
            </a:r>
            <a:r>
              <a:rPr lang="en-GB" altLang="x-none" sz="1800" b="1">
                <a:solidFill>
                  <a:schemeClr val="tx2"/>
                </a:solidFill>
                <a:latin typeface="Arial" charset="0"/>
              </a:rPr>
              <a:t> &amp;</a:t>
            </a:r>
            <a:br>
              <a:rPr lang="en-GB" altLang="x-none" sz="1800" b="1">
                <a:solidFill>
                  <a:schemeClr val="tx2"/>
                </a:solidFill>
                <a:latin typeface="Arial" charset="0"/>
              </a:rPr>
            </a:b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motion</a:t>
            </a:r>
            <a:br>
              <a:rPr lang="en-GB" altLang="x-none" sz="1800" b="1">
                <a:solidFill>
                  <a:srgbClr val="FAFD00"/>
                </a:solidFill>
                <a:latin typeface="Arial" charset="0"/>
              </a:rPr>
            </a:b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correction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165350" y="3084513"/>
            <a:ext cx="1349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smoothing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55600" y="4503738"/>
            <a:ext cx="168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000" b="1">
                <a:solidFill>
                  <a:srgbClr val="FAFD00"/>
                </a:solidFill>
              </a:rPr>
              <a:t>normalisation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021138" y="2801938"/>
            <a:ext cx="25050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General Linear Model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Font typeface="Monotype Sorts" charset="2"/>
              <a:buChar char="Ü"/>
            </a:pPr>
            <a:r>
              <a:rPr lang="en-GB" altLang="x-none" sz="1600" b="1">
                <a:solidFill>
                  <a:srgbClr val="FAFD00"/>
                </a:solidFill>
                <a:latin typeface="Arial" charset="0"/>
              </a:rPr>
              <a:t>model fitting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Font typeface="Monotype Sorts" charset="2"/>
              <a:buChar char="Ü"/>
            </a:pPr>
            <a:r>
              <a:rPr lang="en-GB" altLang="x-none" sz="1600" b="1">
                <a:solidFill>
                  <a:srgbClr val="FAFD00"/>
                </a:solidFill>
                <a:latin typeface="Arial" charset="0"/>
              </a:rPr>
              <a:t>statistic image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5432425" y="6429375"/>
            <a:ext cx="3711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Corrected thresholds &amp; </a:t>
            </a:r>
            <a:r>
              <a:rPr lang="en-GB" altLang="x-none" sz="1800" b="1" i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-values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500188" y="87313"/>
            <a:ext cx="1374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image data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7731125" y="103188"/>
            <a:ext cx="1285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parameter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estimates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556000" y="530225"/>
            <a:ext cx="917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design</a:t>
            </a:r>
            <a:br>
              <a:rPr lang="en-GB" altLang="x-none" sz="1800" b="1">
                <a:solidFill>
                  <a:schemeClr val="folHlink"/>
                </a:solidFill>
                <a:latin typeface="Arial" charset="0"/>
              </a:rPr>
            </a:b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matrix</a:t>
            </a:r>
          </a:p>
        </p:txBody>
      </p:sp>
      <p:pic>
        <p:nvPicPr>
          <p:cNvPr id="17424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443538"/>
            <a:ext cx="1249363" cy="1179512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906588" y="5859463"/>
            <a:ext cx="1374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anatomical</a:t>
            </a:r>
            <a:br>
              <a:rPr lang="en-GB" altLang="x-none" sz="1800" b="1">
                <a:solidFill>
                  <a:schemeClr val="folHlink"/>
                </a:solidFill>
                <a:latin typeface="Arial" charset="0"/>
              </a:rPr>
            </a:b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reference</a:t>
            </a:r>
          </a:p>
        </p:txBody>
      </p:sp>
      <p:pic>
        <p:nvPicPr>
          <p:cNvPr id="17426" name="Picture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514475"/>
            <a:ext cx="1363662" cy="944563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2422525" y="1189038"/>
            <a:ext cx="854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kernel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1193800" y="1798638"/>
            <a:ext cx="0" cy="9064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1947863" y="3319463"/>
            <a:ext cx="196850" cy="15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5243513" y="1611313"/>
            <a:ext cx="614362" cy="11287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4773613" y="1781175"/>
            <a:ext cx="0" cy="9302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2713038" y="2484438"/>
            <a:ext cx="0" cy="4302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3571875" y="3327400"/>
            <a:ext cx="447675" cy="26988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1217613" y="4933950"/>
            <a:ext cx="0" cy="5207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123825" y="196850"/>
            <a:ext cx="1728788" cy="1717675"/>
            <a:chOff x="87" y="124"/>
            <a:chExt cx="1226" cy="1082"/>
          </a:xfrm>
        </p:grpSpPr>
        <p:pic>
          <p:nvPicPr>
            <p:cNvPr id="17448" name="Picture 2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124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49" name="Picture 2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220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50" name="Picture 3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316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51" name="Picture 3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412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52" name="Picture 3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" y="508"/>
              <a:ext cx="827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36" name="Picture 3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5960" r="11729" b="5161"/>
          <a:stretch>
            <a:fillRect/>
          </a:stretch>
        </p:blipFill>
        <p:spPr bwMode="auto">
          <a:xfrm>
            <a:off x="4419600" y="176213"/>
            <a:ext cx="620713" cy="1585912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7" name="Picture 3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311650"/>
            <a:ext cx="1287462" cy="1181100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8" name="Rectangle 35"/>
          <p:cNvSpPr>
            <a:spLocks noChangeArrowheads="1"/>
          </p:cNvSpPr>
          <p:nvPr/>
        </p:nvSpPr>
        <p:spPr bwMode="auto">
          <a:xfrm>
            <a:off x="4114800" y="5573713"/>
            <a:ext cx="1882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Statistical</a:t>
            </a:r>
            <a:br>
              <a:rPr lang="en-GB" altLang="x-none" sz="1800" b="1">
                <a:solidFill>
                  <a:schemeClr val="folHlink"/>
                </a:solidFill>
                <a:latin typeface="Arial" charset="0"/>
              </a:rPr>
            </a:br>
            <a:r>
              <a:rPr lang="en-GB" altLang="x-none" sz="1800" b="1">
                <a:solidFill>
                  <a:schemeClr val="folHlink"/>
                </a:solidFill>
                <a:latin typeface="Arial" charset="0"/>
              </a:rPr>
              <a:t>Parametric Map</a:t>
            </a:r>
          </a:p>
        </p:txBody>
      </p:sp>
      <p:sp>
        <p:nvSpPr>
          <p:cNvPr id="17439" name="Rectangle 36"/>
          <p:cNvSpPr>
            <a:spLocks noChangeArrowheads="1"/>
          </p:cNvSpPr>
          <p:nvPr/>
        </p:nvSpPr>
        <p:spPr bwMode="auto">
          <a:xfrm>
            <a:off x="6692900" y="2619375"/>
            <a:ext cx="2309813" cy="1076325"/>
          </a:xfrm>
          <a:prstGeom prst="rect">
            <a:avLst/>
          </a:prstGeom>
          <a:solidFill>
            <a:srgbClr val="1A1A6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17440" name="Line 37"/>
          <p:cNvSpPr>
            <a:spLocks noChangeShapeType="1"/>
          </p:cNvSpPr>
          <p:nvPr/>
        </p:nvSpPr>
        <p:spPr bwMode="auto">
          <a:xfrm>
            <a:off x="1073150" y="3917950"/>
            <a:ext cx="0" cy="4826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38"/>
          <p:cNvSpPr>
            <a:spLocks noChangeShapeType="1"/>
          </p:cNvSpPr>
          <p:nvPr/>
        </p:nvSpPr>
        <p:spPr bwMode="auto">
          <a:xfrm flipV="1">
            <a:off x="1824038" y="3625850"/>
            <a:ext cx="666750" cy="8001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39"/>
          <p:cNvSpPr>
            <a:spLocks noChangeShapeType="1"/>
          </p:cNvSpPr>
          <p:nvPr/>
        </p:nvSpPr>
        <p:spPr bwMode="auto">
          <a:xfrm>
            <a:off x="4845050" y="3854450"/>
            <a:ext cx="0" cy="44291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Rectangle 40"/>
          <p:cNvSpPr>
            <a:spLocks noChangeArrowheads="1"/>
          </p:cNvSpPr>
          <p:nvPr/>
        </p:nvSpPr>
        <p:spPr bwMode="auto">
          <a:xfrm>
            <a:off x="6735763" y="2701925"/>
            <a:ext cx="222726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Thresholding &amp;</a:t>
            </a:r>
            <a:br>
              <a:rPr lang="en-GB" altLang="x-none" sz="1800" b="1">
                <a:solidFill>
                  <a:srgbClr val="FAFD00"/>
                </a:solidFill>
                <a:latin typeface="Arial" charset="0"/>
              </a:rPr>
            </a:br>
            <a:r>
              <a:rPr lang="en-GB" altLang="x-none" sz="1800" b="1">
                <a:solidFill>
                  <a:srgbClr val="FAFD00"/>
                </a:solidFill>
                <a:latin typeface="Arial" charset="0"/>
              </a:rPr>
              <a:t>Random Field Theory</a:t>
            </a:r>
          </a:p>
        </p:txBody>
      </p:sp>
      <p:sp>
        <p:nvSpPr>
          <p:cNvPr id="17444" name="Line 41"/>
          <p:cNvSpPr>
            <a:spLocks noChangeShapeType="1"/>
          </p:cNvSpPr>
          <p:nvPr/>
        </p:nvSpPr>
        <p:spPr bwMode="auto">
          <a:xfrm flipV="1">
            <a:off x="6356350" y="3257550"/>
            <a:ext cx="327025" cy="285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Line 42"/>
          <p:cNvSpPr>
            <a:spLocks noChangeShapeType="1"/>
          </p:cNvSpPr>
          <p:nvPr/>
        </p:nvSpPr>
        <p:spPr bwMode="auto">
          <a:xfrm>
            <a:off x="7794625" y="3587750"/>
            <a:ext cx="0" cy="444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46" name="Picture 44" descr="SPM99_v5newp164_ResTab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4048125"/>
            <a:ext cx="1555750" cy="2424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37997" name="Picture 4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4294188"/>
            <a:ext cx="14033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7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EACEF0-977E-3C4D-8564-5D15FFFAE280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FWER MCP Solutions: </a:t>
            </a:r>
            <a:br>
              <a:rPr lang="en-US" altLang="x-none"/>
            </a:br>
            <a:r>
              <a:rPr lang="en-US" altLang="x-none"/>
              <a:t>Controlling FWER w/ Max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4894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r>
              <a:rPr lang="en-US" altLang="x-none" sz="2800"/>
              <a:t>FWER &amp; distribution of maximum</a:t>
            </a:r>
          </a:p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endParaRPr lang="en-US" altLang="x-none" sz="400" i="1" baseline="30000"/>
          </a:p>
          <a:p>
            <a:pPr lvl="1" eaLnBrk="1" hangingPunct="1">
              <a:buFontTx/>
              <a:buNone/>
              <a:tabLst>
                <a:tab pos="1541463" algn="l"/>
                <a:tab pos="2568575" algn="l"/>
              </a:tabLst>
            </a:pPr>
            <a:r>
              <a:rPr lang="en-US" altLang="x-none" sz="2400"/>
              <a:t>		FWER	= P(FWE)</a:t>
            </a:r>
            <a:br>
              <a:rPr lang="en-US" altLang="x-none" sz="2400"/>
            </a:br>
            <a:r>
              <a:rPr lang="en-US" altLang="x-none" sz="2400"/>
              <a:t>		= P( </a:t>
            </a:r>
            <a:r>
              <a:rPr lang="en-US" altLang="x-none" sz="2400">
                <a:sym typeface="Symbol" charset="2"/>
              </a:rPr>
              <a:t></a:t>
            </a:r>
            <a:r>
              <a:rPr lang="en-US" altLang="x-none" sz="2400" i="1" baseline="-25000">
                <a:sym typeface="Symbol" charset="2"/>
              </a:rPr>
              <a:t>i</a:t>
            </a:r>
            <a:r>
              <a:rPr lang="en-US" altLang="x-none" sz="2400">
                <a:sym typeface="Symbol" charset="2"/>
              </a:rPr>
              <a:t> {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>
                <a:sym typeface="Symbol" charset="2"/>
              </a:rPr>
              <a:t>}</a:t>
            </a:r>
            <a:r>
              <a:rPr lang="en-US" altLang="x-none" sz="2400"/>
              <a:t> | </a:t>
            </a:r>
            <a:r>
              <a:rPr lang="en-US" altLang="x-none" sz="2400" i="1"/>
              <a:t>H</a:t>
            </a:r>
            <a:r>
              <a:rPr lang="en-US" altLang="x-none" sz="2400" i="1" baseline="-25000"/>
              <a:t>o</a:t>
            </a:r>
            <a:r>
              <a:rPr lang="en-US" altLang="x-none" sz="2400"/>
              <a:t>)</a:t>
            </a:r>
            <a:br>
              <a:rPr lang="en-US" altLang="x-none" sz="2400"/>
            </a:br>
            <a:r>
              <a:rPr lang="en-US" altLang="x-none" sz="2400"/>
              <a:t>		= P( max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/>
              <a:t> | </a:t>
            </a:r>
            <a:r>
              <a:rPr lang="en-US" altLang="x-none" sz="2400" i="1"/>
              <a:t>H</a:t>
            </a:r>
            <a:r>
              <a:rPr lang="en-US" altLang="x-none" sz="2400" i="1" baseline="-25000"/>
              <a:t>o</a:t>
            </a:r>
            <a:r>
              <a:rPr lang="en-US" altLang="x-none" sz="2400"/>
              <a:t>)</a:t>
            </a:r>
          </a:p>
          <a:p>
            <a:pPr eaLnBrk="1" hangingPunct="1">
              <a:tabLst>
                <a:tab pos="1541463" algn="l"/>
                <a:tab pos="2568575" algn="l"/>
              </a:tabLst>
            </a:pPr>
            <a:endParaRPr lang="en-US" altLang="x-none" sz="400"/>
          </a:p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r>
              <a:rPr lang="en-US" altLang="x-none" sz="2800"/>
              <a:t>100(1-</a:t>
            </a:r>
            <a:r>
              <a:rPr lang="en-US" altLang="x-none" sz="2800">
                <a:sym typeface="Symbol" charset="2"/>
              </a:rPr>
              <a:t>)%ile of </a:t>
            </a:r>
            <a:r>
              <a:rPr lang="en-US" altLang="x-none" sz="2800"/>
              <a:t>max dist</a:t>
            </a:r>
            <a:r>
              <a:rPr lang="en-US" altLang="x-none" sz="2800" i="1" baseline="30000"/>
              <a:t>n</a:t>
            </a:r>
            <a:r>
              <a:rPr lang="en-US" altLang="x-none" sz="2800"/>
              <a:t> controls FWER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  <a:tabLst>
                <a:tab pos="1541463" algn="l"/>
                <a:tab pos="2568575" algn="l"/>
              </a:tabLst>
            </a:pPr>
            <a:r>
              <a:rPr lang="en-US" altLang="x-none" sz="2400"/>
              <a:t>FWER = P( max</a:t>
            </a:r>
            <a:r>
              <a:rPr lang="en-US" altLang="x-none" sz="2400" i="1" baseline="-25000"/>
              <a:t>i</a:t>
            </a:r>
            <a:r>
              <a:rPr lang="en-US" altLang="x-none" sz="2400"/>
              <a:t> </a:t>
            </a:r>
            <a:r>
              <a:rPr lang="en-US" altLang="x-none" sz="2400" i="1"/>
              <a:t>T</a:t>
            </a:r>
            <a:r>
              <a:rPr lang="en-US" altLang="x-none" sz="2400" i="1" baseline="-25000"/>
              <a:t>i </a:t>
            </a:r>
            <a:r>
              <a:rPr lang="en-US" altLang="x-none" sz="2400">
                <a:sym typeface="Symbol" charset="2"/>
              </a:rPr>
              <a:t></a:t>
            </a:r>
            <a:r>
              <a:rPr lang="en-US" altLang="x-none" sz="2400"/>
              <a:t> </a:t>
            </a:r>
            <a:r>
              <a:rPr lang="en-US" altLang="x-none" sz="2400" i="1"/>
              <a:t>u</a:t>
            </a:r>
            <a:r>
              <a:rPr lang="en-US" altLang="x-none" sz="2400" i="1" baseline="-25000">
                <a:sym typeface="Symbol" charset="2"/>
              </a:rPr>
              <a:t></a:t>
            </a:r>
            <a:r>
              <a:rPr lang="en-US" altLang="x-none" sz="2400"/>
              <a:t> | </a:t>
            </a:r>
            <a:r>
              <a:rPr lang="en-US" altLang="x-none" sz="2400" i="1"/>
              <a:t>H</a:t>
            </a:r>
            <a:r>
              <a:rPr lang="en-US" altLang="x-none" sz="2400" i="1" baseline="-25000"/>
              <a:t>o</a:t>
            </a:r>
            <a:r>
              <a:rPr lang="en-US" altLang="x-none" sz="2400"/>
              <a:t>) </a:t>
            </a:r>
            <a:r>
              <a:rPr lang="en-US" altLang="x-none" sz="2400">
                <a:sym typeface="Symbol" charset="2"/>
              </a:rPr>
              <a:t>= </a:t>
            </a:r>
            <a:r>
              <a:rPr lang="en-US" altLang="x-none" sz="2400" i="1">
                <a:sym typeface="Symbol" charset="2"/>
              </a:rPr>
              <a:t></a:t>
            </a:r>
          </a:p>
          <a:p>
            <a:pPr lvl="1"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r>
              <a:rPr lang="en-US" altLang="x-none" sz="2400">
                <a:sym typeface="Symbol" charset="2"/>
              </a:rPr>
              <a:t>where</a:t>
            </a:r>
          </a:p>
          <a:p>
            <a:pPr lvl="2" eaLnBrk="1" hangingPunct="1">
              <a:lnSpc>
                <a:spcPct val="80000"/>
              </a:lnSpc>
              <a:buFontTx/>
              <a:buNone/>
              <a:tabLst>
                <a:tab pos="1541463" algn="l"/>
                <a:tab pos="2568575" algn="l"/>
              </a:tabLst>
            </a:pPr>
            <a:r>
              <a:rPr lang="en-US" altLang="x-none" i="1"/>
              <a:t>			u</a:t>
            </a:r>
            <a:r>
              <a:rPr lang="en-US" altLang="x-none" i="1" baseline="-25000">
                <a:sym typeface="Symbol" charset="2"/>
              </a:rPr>
              <a:t></a:t>
            </a:r>
            <a:r>
              <a:rPr lang="en-US" altLang="x-none"/>
              <a:t> = </a:t>
            </a:r>
            <a:r>
              <a:rPr lang="en-US" altLang="x-none" i="1"/>
              <a:t>F</a:t>
            </a:r>
            <a:r>
              <a:rPr lang="en-US" altLang="x-none" baseline="30000"/>
              <a:t>-1</a:t>
            </a:r>
            <a:r>
              <a:rPr lang="en-US" altLang="x-none" baseline="-25000"/>
              <a:t>max </a:t>
            </a:r>
            <a:r>
              <a:rPr lang="en-US" altLang="x-none"/>
              <a:t>(1-</a:t>
            </a:r>
            <a:r>
              <a:rPr lang="en-US" altLang="x-none" i="1">
                <a:sym typeface="Symbol" charset="2"/>
              </a:rPr>
              <a:t></a:t>
            </a:r>
            <a:r>
              <a:rPr lang="en-US" altLang="x-none">
                <a:sym typeface="Symbol" charset="2"/>
              </a:rPr>
              <a:t>)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  <a:tabLst>
                <a:tab pos="1541463" algn="l"/>
                <a:tab pos="2568575" algn="l"/>
              </a:tabLst>
            </a:pPr>
            <a:endParaRPr lang="en-US" altLang="x-none" sz="2400"/>
          </a:p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endParaRPr lang="en-US" altLang="x-none" sz="2800"/>
          </a:p>
          <a:p>
            <a:pPr eaLnBrk="1" hangingPunct="1">
              <a:lnSpc>
                <a:spcPct val="80000"/>
              </a:lnSpc>
              <a:tabLst>
                <a:tab pos="1541463" algn="l"/>
                <a:tab pos="2568575" algn="l"/>
              </a:tabLst>
            </a:pPr>
            <a:endParaRPr lang="en-US" altLang="x-none" sz="2800"/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1541463" algn="l"/>
                <a:tab pos="2568575" algn="l"/>
              </a:tabLst>
            </a:pPr>
            <a:r>
              <a:rPr lang="en-US" altLang="x-none" sz="2800">
                <a:solidFill>
                  <a:srgbClr val="99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Char char="-"/>
              <a:tabLst>
                <a:tab pos="1541463" algn="l"/>
                <a:tab pos="2568575" algn="l"/>
              </a:tabLst>
            </a:pPr>
            <a:endParaRPr lang="en-US" altLang="x-none" sz="9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02150" y="6329363"/>
            <a:ext cx="46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i="1"/>
              <a:t>u</a:t>
            </a:r>
            <a:r>
              <a:rPr lang="en-US" altLang="x-none" sz="2400" baseline="-25000">
                <a:sym typeface="Symbol" charset="2"/>
              </a:rPr>
              <a:t></a:t>
            </a:r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2735263" y="5153025"/>
            <a:ext cx="4025900" cy="1331913"/>
            <a:chOff x="1723" y="3246"/>
            <a:chExt cx="2536" cy="839"/>
          </a:xfrm>
        </p:grpSpPr>
        <p:sp>
          <p:nvSpPr>
            <p:cNvPr id="48134" name="Freeform 6"/>
            <p:cNvSpPr>
              <a:spLocks/>
            </p:cNvSpPr>
            <p:nvPr/>
          </p:nvSpPr>
          <p:spPr bwMode="auto">
            <a:xfrm>
              <a:off x="1723" y="3246"/>
              <a:ext cx="2368" cy="839"/>
            </a:xfrm>
            <a:custGeom>
              <a:avLst/>
              <a:gdLst>
                <a:gd name="T0" fmla="*/ 0 w 2368"/>
                <a:gd name="T1" fmla="*/ 822 h 839"/>
                <a:gd name="T2" fmla="*/ 352 w 2368"/>
                <a:gd name="T3" fmla="*/ 807 h 839"/>
                <a:gd name="T4" fmla="*/ 546 w 2368"/>
                <a:gd name="T5" fmla="*/ 627 h 839"/>
                <a:gd name="T6" fmla="*/ 659 w 2368"/>
                <a:gd name="T7" fmla="*/ 156 h 839"/>
                <a:gd name="T8" fmla="*/ 793 w 2368"/>
                <a:gd name="T9" fmla="*/ 14 h 839"/>
                <a:gd name="T10" fmla="*/ 898 w 2368"/>
                <a:gd name="T11" fmla="*/ 74 h 839"/>
                <a:gd name="T12" fmla="*/ 980 w 2368"/>
                <a:gd name="T13" fmla="*/ 268 h 839"/>
                <a:gd name="T14" fmla="*/ 1152 w 2368"/>
                <a:gd name="T15" fmla="*/ 448 h 839"/>
                <a:gd name="T16" fmla="*/ 1609 w 2368"/>
                <a:gd name="T17" fmla="*/ 687 h 839"/>
                <a:gd name="T18" fmla="*/ 2042 w 2368"/>
                <a:gd name="T19" fmla="*/ 770 h 839"/>
                <a:gd name="T20" fmla="*/ 2319 w 2368"/>
                <a:gd name="T21" fmla="*/ 777 h 839"/>
                <a:gd name="T22" fmla="*/ 2334 w 2368"/>
                <a:gd name="T23" fmla="*/ 822 h 8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68"/>
                <a:gd name="T37" fmla="*/ 0 h 839"/>
                <a:gd name="T38" fmla="*/ 2368 w 2368"/>
                <a:gd name="T39" fmla="*/ 839 h 8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68" h="839">
                  <a:moveTo>
                    <a:pt x="0" y="822"/>
                  </a:moveTo>
                  <a:cubicBezTo>
                    <a:pt x="130" y="830"/>
                    <a:pt x="261" y="839"/>
                    <a:pt x="352" y="807"/>
                  </a:cubicBezTo>
                  <a:cubicBezTo>
                    <a:pt x="443" y="775"/>
                    <a:pt x="495" y="735"/>
                    <a:pt x="546" y="627"/>
                  </a:cubicBezTo>
                  <a:cubicBezTo>
                    <a:pt x="597" y="519"/>
                    <a:pt x="618" y="258"/>
                    <a:pt x="659" y="156"/>
                  </a:cubicBezTo>
                  <a:cubicBezTo>
                    <a:pt x="700" y="54"/>
                    <a:pt x="753" y="28"/>
                    <a:pt x="793" y="14"/>
                  </a:cubicBezTo>
                  <a:cubicBezTo>
                    <a:pt x="833" y="0"/>
                    <a:pt x="867" y="32"/>
                    <a:pt x="898" y="74"/>
                  </a:cubicBezTo>
                  <a:cubicBezTo>
                    <a:pt x="929" y="116"/>
                    <a:pt x="938" y="206"/>
                    <a:pt x="980" y="268"/>
                  </a:cubicBezTo>
                  <a:cubicBezTo>
                    <a:pt x="1022" y="330"/>
                    <a:pt x="1047" y="378"/>
                    <a:pt x="1152" y="448"/>
                  </a:cubicBezTo>
                  <a:cubicBezTo>
                    <a:pt x="1257" y="518"/>
                    <a:pt x="1461" y="633"/>
                    <a:pt x="1609" y="687"/>
                  </a:cubicBezTo>
                  <a:cubicBezTo>
                    <a:pt x="1757" y="741"/>
                    <a:pt x="1924" y="755"/>
                    <a:pt x="2042" y="770"/>
                  </a:cubicBezTo>
                  <a:cubicBezTo>
                    <a:pt x="2160" y="785"/>
                    <a:pt x="2270" y="768"/>
                    <a:pt x="2319" y="777"/>
                  </a:cubicBezTo>
                  <a:cubicBezTo>
                    <a:pt x="2368" y="786"/>
                    <a:pt x="2332" y="810"/>
                    <a:pt x="2334" y="822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auto">
            <a:xfrm>
              <a:off x="2950" y="3718"/>
              <a:ext cx="1309" cy="359"/>
            </a:xfrm>
            <a:custGeom>
              <a:avLst/>
              <a:gdLst>
                <a:gd name="T0" fmla="*/ 0 w 1309"/>
                <a:gd name="T1" fmla="*/ 434 h 352"/>
                <a:gd name="T2" fmla="*/ 1122 w 1309"/>
                <a:gd name="T3" fmla="*/ 434 h 352"/>
                <a:gd name="T4" fmla="*/ 1122 w 1309"/>
                <a:gd name="T5" fmla="*/ 369 h 352"/>
                <a:gd name="T6" fmla="*/ 905 w 1309"/>
                <a:gd name="T7" fmla="*/ 377 h 352"/>
                <a:gd name="T8" fmla="*/ 643 w 1309"/>
                <a:gd name="T9" fmla="*/ 329 h 352"/>
                <a:gd name="T10" fmla="*/ 344 w 1309"/>
                <a:gd name="T11" fmla="*/ 244 h 352"/>
                <a:gd name="T12" fmla="*/ 172 w 1309"/>
                <a:gd name="T13" fmla="*/ 151 h 352"/>
                <a:gd name="T14" fmla="*/ 45 w 1309"/>
                <a:gd name="T15" fmla="*/ 48 h 352"/>
                <a:gd name="T16" fmla="*/ 45 w 1309"/>
                <a:gd name="T17" fmla="*/ 424 h 3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9"/>
                <a:gd name="T28" fmla="*/ 0 h 352"/>
                <a:gd name="T29" fmla="*/ 1309 w 1309"/>
                <a:gd name="T30" fmla="*/ 352 h 3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9" h="352">
                  <a:moveTo>
                    <a:pt x="0" y="343"/>
                  </a:moveTo>
                  <a:cubicBezTo>
                    <a:pt x="467" y="347"/>
                    <a:pt x="935" y="352"/>
                    <a:pt x="1122" y="343"/>
                  </a:cubicBezTo>
                  <a:cubicBezTo>
                    <a:pt x="1309" y="334"/>
                    <a:pt x="1158" y="298"/>
                    <a:pt x="1122" y="291"/>
                  </a:cubicBezTo>
                  <a:cubicBezTo>
                    <a:pt x="1086" y="284"/>
                    <a:pt x="985" y="303"/>
                    <a:pt x="905" y="298"/>
                  </a:cubicBezTo>
                  <a:cubicBezTo>
                    <a:pt x="825" y="293"/>
                    <a:pt x="737" y="279"/>
                    <a:pt x="643" y="261"/>
                  </a:cubicBezTo>
                  <a:cubicBezTo>
                    <a:pt x="549" y="243"/>
                    <a:pt x="422" y="217"/>
                    <a:pt x="344" y="193"/>
                  </a:cubicBezTo>
                  <a:cubicBezTo>
                    <a:pt x="266" y="169"/>
                    <a:pt x="222" y="145"/>
                    <a:pt x="172" y="119"/>
                  </a:cubicBezTo>
                  <a:cubicBezTo>
                    <a:pt x="122" y="93"/>
                    <a:pt x="66" y="0"/>
                    <a:pt x="45" y="36"/>
                  </a:cubicBezTo>
                  <a:cubicBezTo>
                    <a:pt x="24" y="72"/>
                    <a:pt x="34" y="203"/>
                    <a:pt x="45" y="335"/>
                  </a:cubicBezTo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009" y="3783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sym typeface="Symbol" charset="2"/>
                </a:rPr>
                <a:t></a:t>
              </a:r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V="1">
              <a:off x="2992" y="3268"/>
              <a:ext cx="0" cy="78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>
              <a:off x="1735" y="4068"/>
              <a:ext cx="2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0A8CF0-BE52-8C42-8E66-61EF7E006D5A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FWER MCP Solutions:</a:t>
            </a:r>
            <a:br>
              <a:rPr lang="en-US" altLang="x-none"/>
            </a:br>
            <a:r>
              <a:rPr lang="en-US" altLang="x-none"/>
              <a:t>Random Field Theory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4862512"/>
          </a:xfrm>
        </p:spPr>
        <p:txBody>
          <a:bodyPr/>
          <a:lstStyle/>
          <a:p>
            <a:pPr eaLnBrk="1" hangingPunct="1"/>
            <a:r>
              <a:rPr lang="en-US" altLang="x-none"/>
              <a:t>Euler Characteristic </a:t>
            </a:r>
            <a:r>
              <a:rPr lang="en-US" altLang="x-none">
                <a:sym typeface="Symbol" charset="2"/>
              </a:rPr>
              <a:t></a:t>
            </a:r>
            <a:r>
              <a:rPr lang="en-US" altLang="x-none" i="1" baseline="-25000">
                <a:sym typeface="Symbol" charset="2"/>
              </a:rPr>
              <a:t>u</a:t>
            </a:r>
            <a:endParaRPr lang="en-US" altLang="x-none">
              <a:sym typeface="Symbol" charset="2"/>
            </a:endParaRPr>
          </a:p>
          <a:p>
            <a:pPr lvl="1" eaLnBrk="1" hangingPunct="1"/>
            <a:r>
              <a:rPr lang="en-US" altLang="x-none"/>
              <a:t>Topological Measure</a:t>
            </a:r>
          </a:p>
          <a:p>
            <a:pPr lvl="2" eaLnBrk="1" hangingPunct="1"/>
            <a:r>
              <a:rPr lang="en-US" altLang="x-none"/>
              <a:t>#blobs - #holes</a:t>
            </a:r>
          </a:p>
          <a:p>
            <a:pPr lvl="1" eaLnBrk="1" hangingPunct="1"/>
            <a:r>
              <a:rPr lang="en-US" altLang="x-none"/>
              <a:t>At high thresholds,</a:t>
            </a:r>
            <a:br>
              <a:rPr lang="en-US" altLang="x-none"/>
            </a:br>
            <a:r>
              <a:rPr lang="en-US" altLang="x-none"/>
              <a:t>just counts blobs	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x-none"/>
              <a:t>FWER	= P(Max voxel </a:t>
            </a:r>
            <a:r>
              <a:rPr lang="en-US" altLang="x-none">
                <a:sym typeface="Symbol" charset="2"/>
              </a:rPr>
              <a:t></a:t>
            </a:r>
            <a:r>
              <a:rPr lang="en-US" altLang="x-none"/>
              <a:t> </a:t>
            </a:r>
            <a:r>
              <a:rPr lang="en-US" altLang="x-none" i="1"/>
              <a:t>u</a:t>
            </a:r>
            <a:r>
              <a:rPr lang="en-US" altLang="x-none"/>
              <a:t> | </a:t>
            </a:r>
            <a:r>
              <a:rPr lang="en-US" altLang="x-none" i="1"/>
              <a:t>H</a:t>
            </a:r>
            <a:r>
              <a:rPr lang="en-US" altLang="x-none" i="1" baseline="-25000"/>
              <a:t>o</a:t>
            </a:r>
            <a:r>
              <a:rPr lang="en-US" altLang="x-none"/>
              <a:t>)</a:t>
            </a:r>
            <a:br>
              <a:rPr lang="en-US" altLang="x-none"/>
            </a:br>
            <a:r>
              <a:rPr lang="en-US" altLang="x-none"/>
              <a:t>		= P(One or more blobs | </a:t>
            </a:r>
            <a:r>
              <a:rPr lang="en-US" altLang="x-none" i="1"/>
              <a:t>H</a:t>
            </a:r>
            <a:r>
              <a:rPr lang="en-US" altLang="x-none" i="1" baseline="-25000"/>
              <a:t>o</a:t>
            </a:r>
            <a:r>
              <a:rPr lang="en-US" altLang="x-none"/>
              <a:t>)</a:t>
            </a:r>
            <a:br>
              <a:rPr lang="en-US" altLang="x-none"/>
            </a:br>
            <a:r>
              <a:rPr lang="en-US" altLang="x-none"/>
              <a:t>		</a:t>
            </a:r>
            <a:r>
              <a:rPr lang="en-US" altLang="x-none">
                <a:sym typeface="Symbol" charset="2"/>
              </a:rPr>
              <a:t></a:t>
            </a:r>
            <a:r>
              <a:rPr lang="en-US" altLang="x-none"/>
              <a:t> P(</a:t>
            </a:r>
            <a:r>
              <a:rPr lang="en-US" altLang="x-none">
                <a:sym typeface="Symbol" charset="2"/>
              </a:rPr>
              <a:t></a:t>
            </a:r>
            <a:r>
              <a:rPr lang="en-US" altLang="x-none" i="1" baseline="-25000">
                <a:sym typeface="Symbol" charset="2"/>
              </a:rPr>
              <a:t>u</a:t>
            </a:r>
            <a:r>
              <a:rPr lang="en-US" altLang="x-none">
                <a:sym typeface="Symbol" charset="2"/>
              </a:rPr>
              <a:t>  1</a:t>
            </a:r>
            <a:r>
              <a:rPr lang="en-US" altLang="x-none"/>
              <a:t> | </a:t>
            </a:r>
            <a:r>
              <a:rPr lang="en-US" altLang="x-none" i="1"/>
              <a:t>H</a:t>
            </a:r>
            <a:r>
              <a:rPr lang="en-US" altLang="x-none" i="1" baseline="-25000"/>
              <a:t>o</a:t>
            </a:r>
            <a:r>
              <a:rPr lang="en-US" altLang="x-none"/>
              <a:t>)</a:t>
            </a:r>
            <a:br>
              <a:rPr lang="en-US" altLang="x-none"/>
            </a:br>
            <a:r>
              <a:rPr lang="en-US" altLang="x-none"/>
              <a:t>		</a:t>
            </a:r>
            <a:r>
              <a:rPr lang="en-US" altLang="x-none">
                <a:sym typeface="Symbol" charset="2"/>
              </a:rPr>
              <a:t></a:t>
            </a:r>
            <a:r>
              <a:rPr lang="en-US" altLang="x-none"/>
              <a:t> E(</a:t>
            </a:r>
            <a:r>
              <a:rPr lang="en-US" altLang="x-none">
                <a:sym typeface="Symbol" charset="2"/>
              </a:rPr>
              <a:t></a:t>
            </a:r>
            <a:r>
              <a:rPr lang="en-US" altLang="x-none" i="1" baseline="-25000">
                <a:sym typeface="Symbol" charset="2"/>
              </a:rPr>
              <a:t>u</a:t>
            </a:r>
            <a:r>
              <a:rPr lang="en-US" altLang="x-none">
                <a:sym typeface="Symbol" charset="2"/>
              </a:rPr>
              <a:t> </a:t>
            </a:r>
            <a:r>
              <a:rPr lang="en-US" altLang="x-none"/>
              <a:t>| </a:t>
            </a:r>
            <a:r>
              <a:rPr lang="en-US" altLang="x-none" i="1"/>
              <a:t>H</a:t>
            </a:r>
            <a:r>
              <a:rPr lang="en-US" altLang="x-none" i="1" baseline="-25000"/>
              <a:t>o</a:t>
            </a:r>
            <a:r>
              <a:rPr lang="en-US" altLang="x-none"/>
              <a:t>)</a:t>
            </a:r>
          </a:p>
        </p:txBody>
      </p:sp>
      <p:pic>
        <p:nvPicPr>
          <p:cNvPr id="5018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301750"/>
            <a:ext cx="12938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"/>
          <a:stretch>
            <a:fillRect/>
          </a:stretch>
        </p:blipFill>
        <p:spPr bwMode="auto">
          <a:xfrm>
            <a:off x="7483475" y="2541588"/>
            <a:ext cx="13239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44"/>
          <a:stretch>
            <a:fillRect/>
          </a:stretch>
        </p:blipFill>
        <p:spPr bwMode="auto">
          <a:xfrm>
            <a:off x="7483475" y="3790950"/>
            <a:ext cx="13557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5035550"/>
            <a:ext cx="13319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Freeform 8"/>
          <p:cNvSpPr>
            <a:spLocks/>
          </p:cNvSpPr>
          <p:nvPr/>
        </p:nvSpPr>
        <p:spPr bwMode="auto">
          <a:xfrm>
            <a:off x="6276975" y="2967038"/>
            <a:ext cx="1039813" cy="150812"/>
          </a:xfrm>
          <a:custGeom>
            <a:avLst/>
            <a:gdLst>
              <a:gd name="T0" fmla="*/ 0 w 584"/>
              <a:gd name="T1" fmla="*/ 2147483646 h 363"/>
              <a:gd name="T2" fmla="*/ 2147483646 w 584"/>
              <a:gd name="T3" fmla="*/ 2147483646 h 363"/>
              <a:gd name="T4" fmla="*/ 2147483646 w 584"/>
              <a:gd name="T5" fmla="*/ 0 h 363"/>
              <a:gd name="T6" fmla="*/ 0 60000 65536"/>
              <a:gd name="T7" fmla="*/ 0 60000 65536"/>
              <a:gd name="T8" fmla="*/ 0 60000 65536"/>
              <a:gd name="T9" fmla="*/ 0 w 584"/>
              <a:gd name="T10" fmla="*/ 0 h 363"/>
              <a:gd name="T11" fmla="*/ 584 w 584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363">
                <a:moveTo>
                  <a:pt x="0" y="363"/>
                </a:moveTo>
                <a:cubicBezTo>
                  <a:pt x="54" y="250"/>
                  <a:pt x="108" y="138"/>
                  <a:pt x="205" y="78"/>
                </a:cubicBezTo>
                <a:cubicBezTo>
                  <a:pt x="302" y="18"/>
                  <a:pt x="443" y="9"/>
                  <a:pt x="584" y="0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>
            <a:off x="6388100" y="1981200"/>
            <a:ext cx="927100" cy="317500"/>
          </a:xfrm>
          <a:custGeom>
            <a:avLst/>
            <a:gdLst>
              <a:gd name="T0" fmla="*/ 0 w 584"/>
              <a:gd name="T1" fmla="*/ 2147483646 h 363"/>
              <a:gd name="T2" fmla="*/ 2147483646 w 584"/>
              <a:gd name="T3" fmla="*/ 2147483646 h 363"/>
              <a:gd name="T4" fmla="*/ 2147483646 w 584"/>
              <a:gd name="T5" fmla="*/ 0 h 363"/>
              <a:gd name="T6" fmla="*/ 0 60000 65536"/>
              <a:gd name="T7" fmla="*/ 0 60000 65536"/>
              <a:gd name="T8" fmla="*/ 0 60000 65536"/>
              <a:gd name="T9" fmla="*/ 0 w 584"/>
              <a:gd name="T10" fmla="*/ 0 h 363"/>
              <a:gd name="T11" fmla="*/ 584 w 584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363">
                <a:moveTo>
                  <a:pt x="0" y="363"/>
                </a:moveTo>
                <a:cubicBezTo>
                  <a:pt x="54" y="250"/>
                  <a:pt x="108" y="138"/>
                  <a:pt x="205" y="78"/>
                </a:cubicBezTo>
                <a:cubicBezTo>
                  <a:pt x="302" y="18"/>
                  <a:pt x="443" y="9"/>
                  <a:pt x="584" y="0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Freeform 10"/>
          <p:cNvSpPr>
            <a:spLocks/>
          </p:cNvSpPr>
          <p:nvPr/>
        </p:nvSpPr>
        <p:spPr bwMode="auto">
          <a:xfrm flipV="1">
            <a:off x="6702425" y="3556000"/>
            <a:ext cx="701675" cy="714375"/>
          </a:xfrm>
          <a:custGeom>
            <a:avLst/>
            <a:gdLst>
              <a:gd name="T0" fmla="*/ 0 w 584"/>
              <a:gd name="T1" fmla="*/ 2147483646 h 363"/>
              <a:gd name="T2" fmla="*/ 2147483646 w 584"/>
              <a:gd name="T3" fmla="*/ 2147483646 h 363"/>
              <a:gd name="T4" fmla="*/ 2147483646 w 584"/>
              <a:gd name="T5" fmla="*/ 0 h 363"/>
              <a:gd name="T6" fmla="*/ 0 60000 65536"/>
              <a:gd name="T7" fmla="*/ 0 60000 65536"/>
              <a:gd name="T8" fmla="*/ 0 60000 65536"/>
              <a:gd name="T9" fmla="*/ 0 w 584"/>
              <a:gd name="T10" fmla="*/ 0 h 363"/>
              <a:gd name="T11" fmla="*/ 584 w 584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363">
                <a:moveTo>
                  <a:pt x="0" y="363"/>
                </a:moveTo>
                <a:cubicBezTo>
                  <a:pt x="54" y="250"/>
                  <a:pt x="108" y="138"/>
                  <a:pt x="205" y="78"/>
                </a:cubicBezTo>
                <a:cubicBezTo>
                  <a:pt x="302" y="18"/>
                  <a:pt x="443" y="9"/>
                  <a:pt x="584" y="0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>
            <a:off x="6626225" y="3579813"/>
            <a:ext cx="727075" cy="2063750"/>
          </a:xfrm>
          <a:custGeom>
            <a:avLst/>
            <a:gdLst>
              <a:gd name="T0" fmla="*/ 0 w 490"/>
              <a:gd name="T1" fmla="*/ 0 h 1238"/>
              <a:gd name="T2" fmla="*/ 2147483646 w 490"/>
              <a:gd name="T3" fmla="*/ 2147483646 h 1238"/>
              <a:gd name="T4" fmla="*/ 2147483646 w 490"/>
              <a:gd name="T5" fmla="*/ 2147483646 h 1238"/>
              <a:gd name="T6" fmla="*/ 2147483646 w 490"/>
              <a:gd name="T7" fmla="*/ 2147483646 h 1238"/>
              <a:gd name="T8" fmla="*/ 0 60000 65536"/>
              <a:gd name="T9" fmla="*/ 0 60000 65536"/>
              <a:gd name="T10" fmla="*/ 0 60000 65536"/>
              <a:gd name="T11" fmla="*/ 0 60000 65536"/>
              <a:gd name="T12" fmla="*/ 0 w 490"/>
              <a:gd name="T13" fmla="*/ 0 h 1238"/>
              <a:gd name="T14" fmla="*/ 490 w 490"/>
              <a:gd name="T15" fmla="*/ 1238 h 1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0" h="1238">
                <a:moveTo>
                  <a:pt x="0" y="0"/>
                </a:moveTo>
                <a:cubicBezTo>
                  <a:pt x="64" y="213"/>
                  <a:pt x="129" y="427"/>
                  <a:pt x="182" y="607"/>
                </a:cubicBezTo>
                <a:cubicBezTo>
                  <a:pt x="235" y="787"/>
                  <a:pt x="265" y="976"/>
                  <a:pt x="316" y="1081"/>
                </a:cubicBezTo>
                <a:cubicBezTo>
                  <a:pt x="367" y="1186"/>
                  <a:pt x="428" y="1212"/>
                  <a:pt x="490" y="1238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286000"/>
            <a:ext cx="18002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5203825" y="3805238"/>
            <a:ext cx="145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400">
                <a:latin typeface="Arial" charset="0"/>
              </a:rPr>
              <a:t>Random Field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7245350" y="6256338"/>
            <a:ext cx="1865313" cy="304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400">
                <a:latin typeface="Arial" charset="0"/>
              </a:rPr>
              <a:t>Suprathreshold Sets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400800" y="3505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400">
                <a:solidFill>
                  <a:schemeClr val="accent1"/>
                </a:solidFill>
                <a:latin typeface="Arial" charset="0"/>
              </a:rPr>
              <a:t>Threshold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06400" y="4664075"/>
            <a:ext cx="1385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 i="1">
                <a:solidFill>
                  <a:srgbClr val="E42A1C"/>
                </a:solidFill>
                <a:latin typeface="Arial" charset="0"/>
              </a:rPr>
              <a:t>No holes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06400" y="5394325"/>
            <a:ext cx="1385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 i="1">
                <a:solidFill>
                  <a:srgbClr val="E42A1C"/>
                </a:solidFill>
                <a:latin typeface="Arial" charset="0"/>
              </a:rPr>
              <a:t>Never more than 1 blob</a:t>
            </a:r>
          </a:p>
        </p:txBody>
      </p:sp>
      <p:sp>
        <p:nvSpPr>
          <p:cNvPr id="50194" name="Freeform 18"/>
          <p:cNvSpPr>
            <a:spLocks/>
          </p:cNvSpPr>
          <p:nvPr/>
        </p:nvSpPr>
        <p:spPr bwMode="auto">
          <a:xfrm>
            <a:off x="1495425" y="4806950"/>
            <a:ext cx="979488" cy="541338"/>
          </a:xfrm>
          <a:custGeom>
            <a:avLst/>
            <a:gdLst>
              <a:gd name="T0" fmla="*/ 2147483646 w 495"/>
              <a:gd name="T1" fmla="*/ 2147483646 h 364"/>
              <a:gd name="T2" fmla="*/ 2147483646 w 495"/>
              <a:gd name="T3" fmla="*/ 2147483646 h 364"/>
              <a:gd name="T4" fmla="*/ 2147483646 w 495"/>
              <a:gd name="T5" fmla="*/ 2147483646 h 364"/>
              <a:gd name="T6" fmla="*/ 0 60000 65536"/>
              <a:gd name="T7" fmla="*/ 0 60000 65536"/>
              <a:gd name="T8" fmla="*/ 0 60000 65536"/>
              <a:gd name="T9" fmla="*/ 0 w 495"/>
              <a:gd name="T10" fmla="*/ 0 h 364"/>
              <a:gd name="T11" fmla="*/ 495 w 495"/>
              <a:gd name="T12" fmla="*/ 364 h 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5" h="364">
                <a:moveTo>
                  <a:pt x="455" y="61"/>
                </a:moveTo>
                <a:cubicBezTo>
                  <a:pt x="227" y="30"/>
                  <a:pt x="0" y="0"/>
                  <a:pt x="7" y="50"/>
                </a:cubicBezTo>
                <a:cubicBezTo>
                  <a:pt x="14" y="100"/>
                  <a:pt x="254" y="232"/>
                  <a:pt x="495" y="364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Freeform 19"/>
          <p:cNvSpPr>
            <a:spLocks/>
          </p:cNvSpPr>
          <p:nvPr/>
        </p:nvSpPr>
        <p:spPr bwMode="auto">
          <a:xfrm>
            <a:off x="1820863" y="5440363"/>
            <a:ext cx="719137" cy="442912"/>
          </a:xfrm>
          <a:custGeom>
            <a:avLst/>
            <a:gdLst>
              <a:gd name="T0" fmla="*/ 2147483646 w 453"/>
              <a:gd name="T1" fmla="*/ 0 h 279"/>
              <a:gd name="T2" fmla="*/ 2147483646 w 453"/>
              <a:gd name="T3" fmla="*/ 2147483646 h 279"/>
              <a:gd name="T4" fmla="*/ 2147483646 w 453"/>
              <a:gd name="T5" fmla="*/ 2147483646 h 279"/>
              <a:gd name="T6" fmla="*/ 0 60000 65536"/>
              <a:gd name="T7" fmla="*/ 0 60000 65536"/>
              <a:gd name="T8" fmla="*/ 0 60000 65536"/>
              <a:gd name="T9" fmla="*/ 0 w 453"/>
              <a:gd name="T10" fmla="*/ 0 h 279"/>
              <a:gd name="T11" fmla="*/ 453 w 453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9">
                <a:moveTo>
                  <a:pt x="453" y="0"/>
                </a:moveTo>
                <a:cubicBezTo>
                  <a:pt x="231" y="58"/>
                  <a:pt x="10" y="117"/>
                  <a:pt x="5" y="163"/>
                </a:cubicBezTo>
                <a:cubicBezTo>
                  <a:pt x="0" y="209"/>
                  <a:pt x="212" y="244"/>
                  <a:pt x="424" y="279"/>
                </a:cubicBezTo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58C098-CEB4-EA4B-AB85-05639F979519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1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x-none"/>
              <a:t>RFT Details:</a:t>
            </a:r>
            <a:br>
              <a:rPr lang="en-US" altLang="x-none"/>
            </a:br>
            <a:r>
              <a:rPr lang="en-US" altLang="x-none"/>
              <a:t>Expected Euler Characteristic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x-none"/>
              <a:t>E(</a:t>
            </a:r>
            <a:r>
              <a:rPr lang="en-GB" altLang="x-none">
                <a:latin typeface="Symbol" charset="2"/>
              </a:rPr>
              <a:t></a:t>
            </a:r>
            <a:r>
              <a:rPr lang="en-GB" altLang="x-none" i="1" baseline="-25000"/>
              <a:t>u</a:t>
            </a:r>
            <a:r>
              <a:rPr lang="en-GB" altLang="x-none"/>
              <a:t>) </a:t>
            </a:r>
            <a:r>
              <a:rPr lang="en-GB" altLang="x-none">
                <a:sym typeface="Symbol" charset="2"/>
              </a:rPr>
              <a:t></a:t>
            </a:r>
            <a:r>
              <a:rPr lang="en-GB" altLang="x-none" b="1"/>
              <a:t> </a:t>
            </a:r>
            <a:r>
              <a:rPr lang="en-GB" altLang="x-none">
                <a:solidFill>
                  <a:srgbClr val="FAFD00"/>
                </a:solidFill>
                <a:latin typeface="Symbol" charset="2"/>
              </a:rPr>
              <a:t></a:t>
            </a:r>
            <a:r>
              <a:rPr lang="en-GB" altLang="x-none">
                <a:solidFill>
                  <a:srgbClr val="FAFD00"/>
                </a:solidFill>
              </a:rPr>
              <a:t>(</a:t>
            </a:r>
            <a:r>
              <a:rPr lang="en-GB" altLang="x-none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>
                <a:solidFill>
                  <a:srgbClr val="FAFD00"/>
                </a:solidFill>
              </a:rPr>
              <a:t>)</a:t>
            </a:r>
            <a:r>
              <a:rPr lang="en-GB" altLang="x-none"/>
              <a:t> </a:t>
            </a:r>
            <a:r>
              <a:rPr lang="en-GB" altLang="x-none">
                <a:solidFill>
                  <a:schemeClr val="accent2"/>
                </a:solidFill>
              </a:rPr>
              <a:t> |</a:t>
            </a:r>
            <a:r>
              <a:rPr lang="en-GB" altLang="x-none">
                <a:solidFill>
                  <a:schemeClr val="accent2"/>
                </a:solidFill>
                <a:latin typeface="Symbol" charset="2"/>
              </a:rPr>
              <a:t></a:t>
            </a:r>
            <a:r>
              <a:rPr lang="en-GB" altLang="x-none">
                <a:solidFill>
                  <a:schemeClr val="accent2"/>
                </a:solidFill>
              </a:rPr>
              <a:t>|</a:t>
            </a:r>
            <a:r>
              <a:rPr lang="en-GB" altLang="x-none" baseline="30000">
                <a:solidFill>
                  <a:schemeClr val="accent2"/>
                </a:solidFill>
              </a:rPr>
              <a:t>1/2</a:t>
            </a:r>
            <a:r>
              <a:rPr lang="en-GB" altLang="x-none"/>
              <a:t> (</a:t>
            </a:r>
            <a:r>
              <a:rPr lang="en-GB" altLang="x-none" i="1"/>
              <a:t>u </a:t>
            </a:r>
            <a:r>
              <a:rPr lang="en-GB" altLang="x-none" baseline="30000"/>
              <a:t>2 </a:t>
            </a:r>
            <a:r>
              <a:rPr lang="en-GB" altLang="x-none"/>
              <a:t>-1) exp(-</a:t>
            </a:r>
            <a:r>
              <a:rPr lang="en-GB" altLang="x-none" i="1"/>
              <a:t>u </a:t>
            </a:r>
            <a:r>
              <a:rPr lang="en-GB" altLang="x-none" baseline="30000"/>
              <a:t>2</a:t>
            </a:r>
            <a:r>
              <a:rPr lang="en-GB" altLang="x-none"/>
              <a:t>/2) / (2</a:t>
            </a:r>
            <a:r>
              <a:rPr lang="en-GB" altLang="x-none">
                <a:latin typeface="Symbol" charset="2"/>
              </a:rPr>
              <a:t></a:t>
            </a:r>
            <a:r>
              <a:rPr lang="en-GB" altLang="x-none"/>
              <a:t>)</a:t>
            </a:r>
            <a:r>
              <a:rPr lang="en-GB" altLang="x-none" baseline="30000"/>
              <a:t>2</a:t>
            </a:r>
            <a:endParaRPr lang="en-GB" altLang="x-none"/>
          </a:p>
          <a:p>
            <a:pPr lvl="1" eaLnBrk="1" hangingPunct="1">
              <a:lnSpc>
                <a:spcPct val="90000"/>
              </a:lnSpc>
            </a:pPr>
            <a:r>
              <a:rPr lang="en-GB" altLang="x-none" sz="3200" b="1"/>
              <a:t> </a:t>
            </a:r>
            <a:r>
              <a:rPr lang="en-GB" altLang="x-none" sz="3200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 sz="3200" b="1" baseline="30000"/>
              <a:t>	</a:t>
            </a:r>
            <a:r>
              <a:rPr lang="en-GB" altLang="x-none" sz="3200">
                <a:sym typeface="Symbol" charset="2"/>
              </a:rPr>
              <a:t></a:t>
            </a:r>
            <a:r>
              <a:rPr lang="en-GB" altLang="x-none" sz="3200">
                <a:solidFill>
                  <a:schemeClr val="accent1"/>
                </a:solidFill>
                <a:sym typeface="Symbol" charset="2"/>
              </a:rPr>
              <a:t> </a:t>
            </a:r>
            <a:r>
              <a:rPr lang="en-GB" altLang="x-none" sz="3200"/>
              <a:t>Search region</a:t>
            </a:r>
            <a:r>
              <a:rPr lang="en-GB" altLang="x-none" sz="3200" b="1" i="1">
                <a:solidFill>
                  <a:schemeClr val="accent1"/>
                </a:solidFill>
              </a:rPr>
              <a:t>  </a:t>
            </a:r>
            <a:r>
              <a:rPr lang="en-GB" altLang="x-none" sz="3200" b="1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 sz="3200" b="1" i="1">
                <a:solidFill>
                  <a:schemeClr val="accent1"/>
                </a:solidFill>
              </a:rPr>
              <a:t> </a:t>
            </a:r>
            <a:r>
              <a:rPr lang="en-GB" altLang="x-none" sz="3200" b="1">
                <a:sym typeface="Symbol" charset="2"/>
              </a:rPr>
              <a:t></a:t>
            </a:r>
            <a:r>
              <a:rPr lang="en-GB" altLang="x-none" sz="3200" b="1"/>
              <a:t> </a:t>
            </a:r>
            <a:r>
              <a:rPr lang="en-GB" altLang="x-none" sz="3200" b="1">
                <a:latin typeface="Monotype Corsiva" charset="0"/>
              </a:rPr>
              <a:t>R</a:t>
            </a:r>
            <a:r>
              <a:rPr lang="en-GB" altLang="x-none" sz="3200" b="1" baseline="30000"/>
              <a:t>3 </a:t>
            </a:r>
            <a:endParaRPr lang="en-GB" altLang="x-none" sz="3200" b="1"/>
          </a:p>
          <a:p>
            <a:pPr lvl="1" eaLnBrk="1" hangingPunct="1">
              <a:lnSpc>
                <a:spcPct val="90000"/>
              </a:lnSpc>
            </a:pPr>
            <a:r>
              <a:rPr lang="en-GB" altLang="x-none" sz="3200" b="1"/>
              <a:t> </a:t>
            </a:r>
            <a:r>
              <a:rPr lang="en-GB" altLang="x-none" sz="3200">
                <a:solidFill>
                  <a:srgbClr val="FAFD00"/>
                </a:solidFill>
                <a:latin typeface="Symbol" charset="2"/>
              </a:rPr>
              <a:t></a:t>
            </a:r>
            <a:r>
              <a:rPr lang="en-GB" altLang="x-none" sz="3200">
                <a:solidFill>
                  <a:srgbClr val="FAFD00"/>
                </a:solidFill>
              </a:rPr>
              <a:t>(</a:t>
            </a:r>
            <a:r>
              <a:rPr lang="en-GB" altLang="x-none" sz="3200">
                <a:solidFill>
                  <a:srgbClr val="FAFD00"/>
                </a:solidFill>
                <a:latin typeface="Symbol" charset="2"/>
              </a:rPr>
              <a:t></a:t>
            </a:r>
            <a:r>
              <a:rPr lang="en-GB" altLang="x-none" sz="3200" b="1"/>
              <a:t>	</a:t>
            </a:r>
            <a:r>
              <a:rPr lang="en-GB" altLang="x-none" sz="3200">
                <a:sym typeface="Symbol" charset="2"/>
              </a:rPr>
              <a:t></a:t>
            </a:r>
            <a:r>
              <a:rPr lang="en-GB" altLang="x-none" sz="3200">
                <a:solidFill>
                  <a:schemeClr val="accent1"/>
                </a:solidFill>
                <a:sym typeface="Symbol" charset="2"/>
              </a:rPr>
              <a:t> </a:t>
            </a:r>
            <a:r>
              <a:rPr lang="en-GB" altLang="x-none" sz="3200"/>
              <a:t>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3200"/>
              <a:t> </a:t>
            </a:r>
            <a:r>
              <a:rPr lang="en-GB" altLang="x-none" sz="3200">
                <a:solidFill>
                  <a:schemeClr val="accent2"/>
                </a:solidFill>
              </a:rPr>
              <a:t>|</a:t>
            </a:r>
            <a:r>
              <a:rPr lang="en-GB" altLang="x-none" sz="3200">
                <a:solidFill>
                  <a:schemeClr val="accent2"/>
                </a:solidFill>
                <a:latin typeface="Symbol" charset="2"/>
              </a:rPr>
              <a:t></a:t>
            </a:r>
            <a:r>
              <a:rPr lang="en-GB" altLang="x-none" sz="3200">
                <a:solidFill>
                  <a:schemeClr val="accent2"/>
                </a:solidFill>
              </a:rPr>
              <a:t>|</a:t>
            </a:r>
            <a:r>
              <a:rPr lang="en-GB" altLang="x-none" sz="3200" baseline="30000">
                <a:solidFill>
                  <a:schemeClr val="accent2"/>
                </a:solidFill>
              </a:rPr>
              <a:t>1/2</a:t>
            </a:r>
            <a:r>
              <a:rPr lang="en-GB" altLang="x-none" sz="3200" b="1"/>
              <a:t>	</a:t>
            </a:r>
            <a:r>
              <a:rPr lang="en-GB" altLang="x-none" sz="3200">
                <a:sym typeface="Symbol" charset="2"/>
              </a:rPr>
              <a:t></a:t>
            </a:r>
            <a:r>
              <a:rPr lang="en-GB" altLang="x-none" sz="3200">
                <a:solidFill>
                  <a:schemeClr val="accent1"/>
                </a:solidFill>
                <a:sym typeface="Symbol" charset="2"/>
              </a:rPr>
              <a:t> </a:t>
            </a:r>
            <a:r>
              <a:rPr lang="en-GB" altLang="x-none" sz="3200">
                <a:sym typeface="Symbol" charset="2"/>
              </a:rPr>
              <a:t>roughness</a:t>
            </a:r>
            <a:endParaRPr lang="en-GB" altLang="x-none" sz="3200"/>
          </a:p>
          <a:p>
            <a:pPr eaLnBrk="1" hangingPunct="1">
              <a:lnSpc>
                <a:spcPct val="90000"/>
              </a:lnSpc>
            </a:pPr>
            <a:r>
              <a:rPr lang="en-GB" altLang="x-none" sz="2400"/>
              <a:t>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>
                <a:sym typeface="Symbol" charset="2"/>
              </a:rPr>
              <a:t>Multivariate Normal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>
                <a:sym typeface="Symbol" charset="2"/>
              </a:rPr>
              <a:t>Stationary*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>
                <a:sym typeface="Symbol" charset="2"/>
              </a:rPr>
              <a:t>ACF </a:t>
            </a:r>
            <a:r>
              <a:rPr lang="en-GB" altLang="x-none" sz="2000"/>
              <a:t>twice differentiable at 0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Char char="*"/>
            </a:pPr>
            <a:r>
              <a:rPr lang="en-GB" altLang="x-none" sz="2400"/>
              <a:t>Stationary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/>
              <a:t>Results valid w/out stationary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000"/>
              <a:t>More accurate when stat. holds</a:t>
            </a:r>
          </a:p>
        </p:txBody>
      </p:sp>
      <p:pic>
        <p:nvPicPr>
          <p:cNvPr id="67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3287713"/>
            <a:ext cx="3614737" cy="31083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712075" y="4132263"/>
            <a:ext cx="1403350" cy="1477962"/>
            <a:chOff x="4858" y="2603"/>
            <a:chExt cx="884" cy="931"/>
          </a:xfrm>
        </p:grpSpPr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4858" y="2860"/>
              <a:ext cx="884" cy="674"/>
            </a:xfrm>
            <a:prstGeom prst="rect">
              <a:avLst/>
            </a:prstGeom>
            <a:solidFill>
              <a:schemeClr val="folHlink">
                <a:alpha val="7607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600">
                  <a:latin typeface="Arial" charset="0"/>
                </a:rPr>
                <a:t>Only very upper tail approximates</a:t>
              </a:r>
              <a:br>
                <a:rPr lang="en-US" altLang="x-none" sz="1600">
                  <a:latin typeface="Arial" charset="0"/>
                </a:rPr>
              </a:br>
              <a:r>
                <a:rPr lang="en-US" altLang="x-none" sz="1600"/>
                <a:t>1-</a:t>
              </a:r>
              <a:r>
                <a:rPr lang="en-US" altLang="x-none" sz="1600" i="1"/>
                <a:t>F</a:t>
              </a:r>
              <a:r>
                <a:rPr lang="en-US" altLang="x-none" sz="1600" baseline="-25000"/>
                <a:t>max</a:t>
              </a:r>
              <a:r>
                <a:rPr lang="en-US" altLang="x-none" sz="1600"/>
                <a:t>(</a:t>
              </a:r>
              <a:r>
                <a:rPr lang="en-US" altLang="x-none" sz="1600" i="1"/>
                <a:t>u</a:t>
              </a:r>
              <a:r>
                <a:rPr lang="en-US" altLang="x-none" sz="1600"/>
                <a:t>)</a:t>
              </a:r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 flipV="1">
              <a:off x="5277" y="2787"/>
              <a:ext cx="134" cy="81"/>
            </a:xfrm>
            <a:prstGeom prst="line">
              <a:avLst/>
            </a:prstGeom>
            <a:noFill/>
            <a:ln w="9525">
              <a:solidFill>
                <a:srgbClr val="E42A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auto">
            <a:xfrm>
              <a:off x="5190" y="2603"/>
              <a:ext cx="471" cy="180"/>
            </a:xfrm>
            <a:prstGeom prst="ellipse">
              <a:avLst/>
            </a:prstGeom>
            <a:noFill/>
            <a:ln w="12700">
              <a:solidFill>
                <a:srgbClr val="E42A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78E8B1-F456-874A-A0BA-E6545325B450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Smoothness Parameterization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23200" cy="4465638"/>
          </a:xfrm>
        </p:spPr>
        <p:txBody>
          <a:bodyPr/>
          <a:lstStyle/>
          <a:p>
            <a:pPr eaLnBrk="1" hangingPunct="1"/>
            <a:r>
              <a:rPr lang="en-GB" altLang="x-none" sz="2800"/>
              <a:t>E(</a:t>
            </a:r>
            <a:r>
              <a:rPr lang="en-GB" altLang="x-none" sz="2800">
                <a:latin typeface="Symbol" charset="2"/>
              </a:rPr>
              <a:t></a:t>
            </a:r>
            <a:r>
              <a:rPr lang="en-GB" altLang="x-none" sz="2800" i="1" baseline="-25000"/>
              <a:t>u</a:t>
            </a:r>
            <a:r>
              <a:rPr lang="en-GB" altLang="x-none" sz="2800"/>
              <a:t>) </a:t>
            </a:r>
            <a:r>
              <a:rPr lang="en-US" altLang="x-none" sz="2800"/>
              <a:t>depends on |</a:t>
            </a:r>
            <a:r>
              <a:rPr lang="en-US" altLang="x-none" sz="2800">
                <a:sym typeface="Symbol" charset="2"/>
              </a:rPr>
              <a:t>|</a:t>
            </a:r>
            <a:r>
              <a:rPr lang="en-US" altLang="x-none" sz="2800" baseline="30000">
                <a:sym typeface="Symbol" charset="2"/>
              </a:rPr>
              <a:t>1/2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  roughness matrix:</a:t>
            </a:r>
          </a:p>
          <a:p>
            <a:pPr eaLnBrk="1" hangingPunct="1"/>
            <a:endParaRPr lang="en-US" altLang="x-none" sz="2800">
              <a:sym typeface="Symbol" charset="2"/>
            </a:endParaRPr>
          </a:p>
          <a:p>
            <a:pPr eaLnBrk="1" hangingPunct="1"/>
            <a:r>
              <a:rPr lang="en-US" altLang="x-none" sz="2800">
                <a:sym typeface="Symbol" charset="2"/>
              </a:rPr>
              <a:t>Smoothness </a:t>
            </a:r>
            <a:br>
              <a:rPr lang="en-US" altLang="x-none" sz="2800">
                <a:sym typeface="Symbol" charset="2"/>
              </a:rPr>
            </a:br>
            <a:r>
              <a:rPr lang="en-US" altLang="x-none" sz="2800">
                <a:sym typeface="Symbol" charset="2"/>
              </a:rPr>
              <a:t>parameterized as </a:t>
            </a:r>
            <a:br>
              <a:rPr lang="en-US" altLang="x-none" sz="2800">
                <a:sym typeface="Symbol" charset="2"/>
              </a:rPr>
            </a:br>
            <a:r>
              <a:rPr lang="en-US" altLang="x-none" sz="2800">
                <a:solidFill>
                  <a:srgbClr val="E42A1C"/>
                </a:solidFill>
                <a:sym typeface="Symbol" charset="2"/>
              </a:rPr>
              <a:t>F</a:t>
            </a:r>
            <a:r>
              <a:rPr lang="en-US" altLang="x-none" sz="2800">
                <a:sym typeface="Symbol" charset="2"/>
              </a:rPr>
              <a:t>ull </a:t>
            </a:r>
            <a:r>
              <a:rPr lang="en-US" altLang="x-none" sz="2800">
                <a:solidFill>
                  <a:srgbClr val="E42A1C"/>
                </a:solidFill>
                <a:sym typeface="Symbol" charset="2"/>
              </a:rPr>
              <a:t>W</a:t>
            </a:r>
            <a:r>
              <a:rPr lang="en-US" altLang="x-none" sz="2800">
                <a:sym typeface="Symbol" charset="2"/>
              </a:rPr>
              <a:t>idth at </a:t>
            </a:r>
            <a:r>
              <a:rPr lang="en-US" altLang="x-none" sz="2800">
                <a:solidFill>
                  <a:srgbClr val="E42A1C"/>
                </a:solidFill>
                <a:sym typeface="Symbol" charset="2"/>
              </a:rPr>
              <a:t>H</a:t>
            </a:r>
            <a:r>
              <a:rPr lang="en-US" altLang="x-none" sz="2800">
                <a:sym typeface="Symbol" charset="2"/>
              </a:rPr>
              <a:t>alf </a:t>
            </a:r>
            <a:r>
              <a:rPr lang="en-US" altLang="x-none" sz="2800">
                <a:solidFill>
                  <a:srgbClr val="E42A1C"/>
                </a:solidFill>
                <a:sym typeface="Symbol" charset="2"/>
              </a:rPr>
              <a:t>M</a:t>
            </a:r>
            <a:r>
              <a:rPr lang="en-US" altLang="x-none" sz="2800">
                <a:sym typeface="Symbol" charset="2"/>
              </a:rPr>
              <a:t>aximum</a:t>
            </a:r>
          </a:p>
          <a:p>
            <a:pPr lvl="1" eaLnBrk="1" hangingPunct="1"/>
            <a:r>
              <a:rPr lang="en-US" altLang="x-none" sz="2400">
                <a:sym typeface="Symbol" charset="2"/>
              </a:rPr>
              <a:t>FWHM of Gaussian kernel </a:t>
            </a:r>
            <a:br>
              <a:rPr lang="en-US" altLang="x-none" sz="2400">
                <a:sym typeface="Symbol" charset="2"/>
              </a:rPr>
            </a:br>
            <a:r>
              <a:rPr lang="en-US" altLang="x-none" sz="2400">
                <a:sym typeface="Symbol" charset="2"/>
              </a:rPr>
              <a:t>needed to smooth a white</a:t>
            </a:r>
            <a:br>
              <a:rPr lang="en-US" altLang="x-none" sz="2400">
                <a:sym typeface="Symbol" charset="2"/>
              </a:rPr>
            </a:br>
            <a:r>
              <a:rPr lang="en-US" altLang="x-none" sz="2400">
                <a:sym typeface="Symbol" charset="2"/>
              </a:rPr>
              <a:t>noise random field to </a:t>
            </a:r>
            <a:br>
              <a:rPr lang="en-US" altLang="x-none" sz="2400">
                <a:sym typeface="Symbol" charset="2"/>
              </a:rPr>
            </a:br>
            <a:r>
              <a:rPr lang="en-US" altLang="x-none" sz="2400">
                <a:sym typeface="Symbol" charset="2"/>
              </a:rPr>
              <a:t>roughness </a:t>
            </a:r>
          </a:p>
          <a:p>
            <a:pPr lvl="1" eaLnBrk="1" hangingPunct="1"/>
            <a:endParaRPr lang="en-US" altLang="x-none" sz="2400">
              <a:sym typeface="Symbol" charset="2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9730" r="5719" b="11081"/>
          <a:stretch>
            <a:fillRect/>
          </a:stretch>
        </p:blipFill>
        <p:spPr bwMode="auto">
          <a:xfrm>
            <a:off x="4657725" y="1681163"/>
            <a:ext cx="43434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34003" r="4744" b="17857"/>
          <a:stretch>
            <a:fillRect/>
          </a:stretch>
        </p:blipFill>
        <p:spPr bwMode="auto">
          <a:xfrm>
            <a:off x="4267200" y="5830888"/>
            <a:ext cx="48768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5626100" y="4103688"/>
            <a:ext cx="2622550" cy="1604962"/>
            <a:chOff x="3544" y="2645"/>
            <a:chExt cx="1652" cy="1011"/>
          </a:xfrm>
        </p:grpSpPr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3544" y="2645"/>
              <a:ext cx="1609" cy="97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3816" y="2717"/>
              <a:ext cx="1138" cy="7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3546" y="3495"/>
              <a:ext cx="1604" cy="11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 flipH="1">
              <a:off x="3818" y="3493"/>
              <a:ext cx="113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3581" y="3464"/>
              <a:ext cx="16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Autocorrelation Function</a:t>
              </a:r>
            </a:p>
          </p:txBody>
        </p:sp>
        <p:pic>
          <p:nvPicPr>
            <p:cNvPr id="54284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" y="2753"/>
              <a:ext cx="1227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4414" y="3188"/>
              <a:ext cx="7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600" b="1">
                  <a:solidFill>
                    <a:srgbClr val="993300"/>
                  </a:solidFill>
                  <a:latin typeface="Arial" charset="0"/>
                </a:rPr>
                <a:t>FWHM</a:t>
              </a:r>
            </a:p>
          </p:txBody>
        </p: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 rot="-5400000">
              <a:off x="4215" y="3331"/>
              <a:ext cx="33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Line 15"/>
            <p:cNvSpPr>
              <a:spLocks noChangeShapeType="1"/>
            </p:cNvSpPr>
            <p:nvPr/>
          </p:nvSpPr>
          <p:spPr bwMode="auto">
            <a:xfrm>
              <a:off x="4146" y="3163"/>
              <a:ext cx="469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Line 16"/>
            <p:cNvSpPr>
              <a:spLocks noChangeShapeType="1"/>
            </p:cNvSpPr>
            <p:nvPr/>
          </p:nvSpPr>
          <p:spPr bwMode="auto">
            <a:xfrm rot="-5400000">
              <a:off x="4213" y="2993"/>
              <a:ext cx="339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220A15-6F68-9742-808D-5F4379E4776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400"/>
              <a:t>RESELS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 </a:t>
            </a:r>
            <a:r>
              <a:rPr lang="en-US" altLang="x-none" sz="2000">
                <a:solidFill>
                  <a:srgbClr val="E42A1C"/>
                </a:solidFill>
              </a:rPr>
              <a:t>Res</a:t>
            </a:r>
            <a:r>
              <a:rPr lang="en-US" altLang="x-none" sz="2000"/>
              <a:t>olution </a:t>
            </a:r>
            <a:r>
              <a:rPr lang="en-US" altLang="x-none" sz="2000">
                <a:solidFill>
                  <a:srgbClr val="E42A1C"/>
                </a:solidFill>
              </a:rPr>
              <a:t>El</a:t>
            </a:r>
            <a:r>
              <a:rPr lang="en-US" altLang="x-none" sz="2000"/>
              <a:t>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1 RESEL = FWHM</a:t>
            </a:r>
            <a:r>
              <a:rPr lang="en-US" altLang="x-none" sz="2000" i="1" baseline="-25000"/>
              <a:t>x</a:t>
            </a:r>
            <a:r>
              <a:rPr lang="en-US" altLang="x-none" sz="2000">
                <a:sym typeface="Symbol" charset="2"/>
              </a:rPr>
              <a:t> </a:t>
            </a:r>
            <a:r>
              <a:rPr lang="en-US" altLang="x-none" sz="2000"/>
              <a:t>FWHM</a:t>
            </a:r>
            <a:r>
              <a:rPr lang="en-US" altLang="x-none" sz="2000" i="1" baseline="-25000"/>
              <a:t>y</a:t>
            </a:r>
            <a:r>
              <a:rPr lang="en-US" altLang="x-none" sz="2000">
                <a:sym typeface="Symbol" charset="2"/>
              </a:rPr>
              <a:t> </a:t>
            </a:r>
            <a:r>
              <a:rPr lang="en-US" altLang="x-none" sz="2000"/>
              <a:t>FWHM</a:t>
            </a:r>
            <a:r>
              <a:rPr lang="en-US" altLang="x-none" sz="2000" i="1" baseline="-25000"/>
              <a:t>z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RESEL Count </a:t>
            </a:r>
            <a:r>
              <a:rPr lang="en-US" altLang="x-none" sz="2000" i="1"/>
              <a:t>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sz="1800" i="1"/>
              <a:t>R</a:t>
            </a:r>
            <a:r>
              <a:rPr lang="en-US" altLang="x-none" sz="1800"/>
              <a:t> = </a:t>
            </a:r>
            <a:r>
              <a:rPr lang="en-GB" altLang="x-none" sz="1800">
                <a:solidFill>
                  <a:srgbClr val="FAFD00"/>
                </a:solidFill>
                <a:latin typeface="Symbol" charset="2"/>
              </a:rPr>
              <a:t></a:t>
            </a:r>
            <a:r>
              <a:rPr lang="en-GB" altLang="x-none" sz="1800">
                <a:solidFill>
                  <a:srgbClr val="FAFD00"/>
                </a:solidFill>
              </a:rPr>
              <a:t>(</a:t>
            </a:r>
            <a:r>
              <a:rPr lang="en-GB" altLang="x-none" sz="1800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 sz="1800">
                <a:solidFill>
                  <a:srgbClr val="FAFD00"/>
                </a:solidFill>
              </a:rPr>
              <a:t>)</a:t>
            </a:r>
            <a:r>
              <a:rPr lang="en-GB" altLang="x-none" sz="1800"/>
              <a:t> </a:t>
            </a:r>
            <a:r>
              <a:rPr lang="en-GB" altLang="x-none" sz="1800">
                <a:solidFill>
                  <a:schemeClr val="accent2"/>
                </a:solidFill>
                <a:sym typeface="Symbol" charset="2"/>
              </a:rPr>
              <a:t></a:t>
            </a:r>
            <a:r>
              <a:rPr lang="en-GB" altLang="x-none" sz="1800">
                <a:solidFill>
                  <a:schemeClr val="accent2"/>
                </a:solidFill>
              </a:rPr>
              <a:t> |</a:t>
            </a:r>
            <a:r>
              <a:rPr lang="en-GB" altLang="x-none" sz="1800">
                <a:solidFill>
                  <a:schemeClr val="accent2"/>
                </a:solidFill>
                <a:latin typeface="Symbol" charset="2"/>
              </a:rPr>
              <a:t></a:t>
            </a:r>
            <a:r>
              <a:rPr lang="en-GB" altLang="x-none" sz="1800">
                <a:solidFill>
                  <a:schemeClr val="accent2"/>
                </a:solidFill>
              </a:rPr>
              <a:t>|</a:t>
            </a:r>
            <a:r>
              <a:rPr lang="en-GB" altLang="x-none" sz="1800"/>
              <a:t> = (4log2)</a:t>
            </a:r>
            <a:r>
              <a:rPr lang="en-GB" altLang="x-none" sz="1800" baseline="30000"/>
              <a:t>3/2 </a:t>
            </a:r>
            <a:r>
              <a:rPr lang="en-GB" altLang="x-none" sz="1800">
                <a:solidFill>
                  <a:srgbClr val="FAFD00"/>
                </a:solidFill>
                <a:latin typeface="Symbol" charset="2"/>
              </a:rPr>
              <a:t></a:t>
            </a:r>
            <a:r>
              <a:rPr lang="en-GB" altLang="x-none" sz="1800">
                <a:solidFill>
                  <a:srgbClr val="FAFD00"/>
                </a:solidFill>
              </a:rPr>
              <a:t>(</a:t>
            </a:r>
            <a:r>
              <a:rPr lang="en-GB" altLang="x-none" sz="1800">
                <a:solidFill>
                  <a:srgbClr val="FAFD00"/>
                </a:solidFill>
                <a:latin typeface="Symbol" charset="2"/>
              </a:rPr>
              <a:t></a:t>
            </a:r>
            <a:r>
              <a:rPr lang="en-GB" altLang="x-none" sz="1800">
                <a:solidFill>
                  <a:srgbClr val="FAFD00"/>
                </a:solidFill>
              </a:rPr>
              <a:t>)</a:t>
            </a:r>
            <a:r>
              <a:rPr lang="en-GB" altLang="x-none" sz="1800"/>
              <a:t>  /  ( </a:t>
            </a:r>
            <a:r>
              <a:rPr lang="en-US" altLang="x-none" sz="1800"/>
              <a:t>FWHM</a:t>
            </a:r>
            <a:r>
              <a:rPr lang="en-US" altLang="x-none" sz="1800" i="1" baseline="-25000"/>
              <a:t>x</a:t>
            </a:r>
            <a:r>
              <a:rPr lang="en-US" altLang="x-none" sz="1800">
                <a:sym typeface="Symbol" charset="2"/>
              </a:rPr>
              <a:t> </a:t>
            </a:r>
            <a:r>
              <a:rPr lang="en-US" altLang="x-none" sz="1800"/>
              <a:t>FWHM</a:t>
            </a:r>
            <a:r>
              <a:rPr lang="en-US" altLang="x-none" sz="1800" i="1" baseline="-25000"/>
              <a:t>y</a:t>
            </a:r>
            <a:r>
              <a:rPr lang="en-US" altLang="x-none" sz="1800">
                <a:sym typeface="Symbol" charset="2"/>
              </a:rPr>
              <a:t> </a:t>
            </a:r>
            <a:r>
              <a:rPr lang="en-US" altLang="x-none" sz="1800"/>
              <a:t>FWHM</a:t>
            </a:r>
            <a:r>
              <a:rPr lang="en-US" altLang="x-none" sz="1800" i="1" baseline="-25000"/>
              <a:t>z</a:t>
            </a:r>
            <a:r>
              <a:rPr lang="en-GB" altLang="x-none" sz="1800"/>
              <a:t> ) </a:t>
            </a:r>
            <a:endParaRPr lang="en-US" altLang="x-none" sz="1800"/>
          </a:p>
          <a:p>
            <a:pPr lvl="2" eaLnBrk="1" hangingPunct="1">
              <a:lnSpc>
                <a:spcPct val="90000"/>
              </a:lnSpc>
            </a:pPr>
            <a:r>
              <a:rPr lang="en-US" altLang="x-none" sz="1800"/>
              <a:t>Volume of search region in units of smoothness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sz="1800"/>
              <a:t>Eg: </a:t>
            </a:r>
            <a:r>
              <a:rPr lang="en-US" altLang="x-none" sz="1800">
                <a:solidFill>
                  <a:schemeClr val="accent1"/>
                </a:solidFill>
              </a:rPr>
              <a:t>10 voxels</a:t>
            </a:r>
            <a:r>
              <a:rPr lang="en-US" altLang="x-none" sz="1800"/>
              <a:t>, 2.5 FWHM </a:t>
            </a:r>
            <a:r>
              <a:rPr lang="en-US" altLang="x-none" sz="1800">
                <a:solidFill>
                  <a:schemeClr val="accent2"/>
                </a:solidFill>
              </a:rPr>
              <a:t>4 RESELS</a:t>
            </a:r>
          </a:p>
          <a:p>
            <a:pPr lvl="2" eaLnBrk="1" hangingPunct="1">
              <a:lnSpc>
                <a:spcPct val="90000"/>
              </a:lnSpc>
            </a:pPr>
            <a:endParaRPr lang="en-US" altLang="x-none" sz="1800"/>
          </a:p>
          <a:p>
            <a:pPr lvl="2" eaLnBrk="1" hangingPunct="1">
              <a:lnSpc>
                <a:spcPct val="90000"/>
              </a:lnSpc>
            </a:pPr>
            <a:endParaRPr lang="en-US" altLang="x-none" sz="1600"/>
          </a:p>
          <a:p>
            <a:pPr lvl="2" eaLnBrk="1" hangingPunct="1">
              <a:lnSpc>
                <a:spcPct val="90000"/>
              </a:lnSpc>
            </a:pPr>
            <a:endParaRPr lang="en-US" altLang="x-none" sz="1600"/>
          </a:p>
          <a:p>
            <a:pPr lvl="2" eaLnBrk="1" hangingPunct="1">
              <a:lnSpc>
                <a:spcPct val="90000"/>
              </a:lnSpc>
            </a:pPr>
            <a:endParaRPr lang="en-US" altLang="x-none" sz="1800"/>
          </a:p>
          <a:p>
            <a:pPr eaLnBrk="1" hangingPunct="1">
              <a:lnSpc>
                <a:spcPct val="90000"/>
              </a:lnSpc>
            </a:pPr>
            <a:r>
              <a:rPr lang="en-US" altLang="x-none" sz="2400"/>
              <a:t>Beware RESEL misinterpretation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/>
              <a:t>RESEL </a:t>
            </a:r>
            <a:r>
              <a:rPr lang="en-US" altLang="x-none" sz="2000" i="1"/>
              <a:t>are not </a:t>
            </a:r>
            <a:r>
              <a:rPr lang="ja-JP" altLang="en-US" sz="2000"/>
              <a:t>“</a:t>
            </a:r>
            <a:r>
              <a:rPr lang="en-US" altLang="ja-JP" sz="2000"/>
              <a:t>number of independent </a:t>
            </a:r>
            <a:r>
              <a:rPr lang="ja-JP" altLang="en-US" sz="2000"/>
              <a:t>‘</a:t>
            </a:r>
            <a:r>
              <a:rPr lang="en-US" altLang="ja-JP" sz="2000"/>
              <a:t>things</a:t>
            </a:r>
            <a:r>
              <a:rPr lang="ja-JP" altLang="en-US" sz="2000"/>
              <a:t>’</a:t>
            </a:r>
            <a:r>
              <a:rPr lang="en-US" altLang="ja-JP" sz="2000"/>
              <a:t> in the image</a:t>
            </a:r>
            <a:r>
              <a:rPr lang="ja-JP" altLang="en-US" sz="2000"/>
              <a:t>”</a:t>
            </a:r>
            <a:endParaRPr lang="en-US" altLang="ja-JP" sz="2000"/>
          </a:p>
          <a:p>
            <a:pPr lvl="2" eaLnBrk="1" hangingPunct="1">
              <a:lnSpc>
                <a:spcPct val="90000"/>
              </a:lnSpc>
            </a:pPr>
            <a:r>
              <a:rPr lang="en-US" altLang="x-none" sz="1600"/>
              <a:t>See Nichols &amp; Hayasaka, 2003, Stat. Meth. in Med. Res.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x-none" sz="1600">
                <a:solidFill>
                  <a:srgbClr val="9966FF"/>
                </a:solidFill>
              </a:rPr>
              <a:t>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Smoothness Parameterization</a:t>
            </a:r>
          </a:p>
        </p:txBody>
      </p:sp>
      <p:grpSp>
        <p:nvGrpSpPr>
          <p:cNvPr id="56324" name="Group 41"/>
          <p:cNvGrpSpPr>
            <a:grpSpLocks/>
          </p:cNvGrpSpPr>
          <p:nvPr/>
        </p:nvGrpSpPr>
        <p:grpSpPr bwMode="auto">
          <a:xfrm>
            <a:off x="2198688" y="4513263"/>
            <a:ext cx="4849812" cy="946150"/>
            <a:chOff x="1385" y="2843"/>
            <a:chExt cx="3055" cy="596"/>
          </a:xfrm>
        </p:grpSpPr>
        <p:pic>
          <p:nvPicPr>
            <p:cNvPr id="5632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2862"/>
              <a:ext cx="1461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6" name="Line 7"/>
            <p:cNvSpPr>
              <a:spLocks noChangeShapeType="1"/>
            </p:cNvSpPr>
            <p:nvPr/>
          </p:nvSpPr>
          <p:spPr bwMode="auto">
            <a:xfrm>
              <a:off x="3430" y="3153"/>
              <a:ext cx="559" cy="0"/>
            </a:xfrm>
            <a:prstGeom prst="line">
              <a:avLst/>
            </a:prstGeom>
            <a:noFill/>
            <a:ln w="25400">
              <a:solidFill>
                <a:srgbClr val="E42A1C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27" name="Group 8"/>
            <p:cNvGrpSpPr>
              <a:grpSpLocks/>
            </p:cNvGrpSpPr>
            <p:nvPr/>
          </p:nvGrpSpPr>
          <p:grpSpPr bwMode="auto">
            <a:xfrm>
              <a:off x="2448" y="2862"/>
              <a:ext cx="1461" cy="577"/>
              <a:chOff x="3471" y="1293"/>
              <a:chExt cx="1227" cy="814"/>
            </a:xfrm>
          </p:grpSpPr>
          <p:pic>
            <p:nvPicPr>
              <p:cNvPr id="5635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59" name="Line 10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28" name="Group 11"/>
            <p:cNvGrpSpPr>
              <a:grpSpLocks/>
            </p:cNvGrpSpPr>
            <p:nvPr/>
          </p:nvGrpSpPr>
          <p:grpSpPr bwMode="auto">
            <a:xfrm>
              <a:off x="1917" y="2862"/>
              <a:ext cx="1461" cy="577"/>
              <a:chOff x="3471" y="1293"/>
              <a:chExt cx="1227" cy="814"/>
            </a:xfrm>
          </p:grpSpPr>
          <p:pic>
            <p:nvPicPr>
              <p:cNvPr id="56356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57" name="Line 13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29" name="Group 14"/>
            <p:cNvGrpSpPr>
              <a:grpSpLocks/>
            </p:cNvGrpSpPr>
            <p:nvPr/>
          </p:nvGrpSpPr>
          <p:grpSpPr bwMode="auto">
            <a:xfrm>
              <a:off x="1385" y="2862"/>
              <a:ext cx="1461" cy="577"/>
              <a:chOff x="3471" y="1293"/>
              <a:chExt cx="1227" cy="814"/>
            </a:xfrm>
          </p:grpSpPr>
          <p:pic>
            <p:nvPicPr>
              <p:cNvPr id="56354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55" name="Line 16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30" name="Rectangle 17"/>
            <p:cNvSpPr>
              <a:spLocks noChangeArrowheads="1"/>
            </p:cNvSpPr>
            <p:nvPr/>
          </p:nvSpPr>
          <p:spPr bwMode="auto">
            <a:xfrm>
              <a:off x="2689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1" name="Rectangle 18"/>
            <p:cNvSpPr>
              <a:spLocks noChangeArrowheads="1"/>
            </p:cNvSpPr>
            <p:nvPr/>
          </p:nvSpPr>
          <p:spPr bwMode="auto">
            <a:xfrm>
              <a:off x="2901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2" name="Rectangle 19"/>
            <p:cNvSpPr>
              <a:spLocks noChangeArrowheads="1"/>
            </p:cNvSpPr>
            <p:nvPr/>
          </p:nvSpPr>
          <p:spPr bwMode="auto">
            <a:xfrm>
              <a:off x="3113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3" name="Rectangle 20"/>
            <p:cNvSpPr>
              <a:spLocks noChangeArrowheads="1"/>
            </p:cNvSpPr>
            <p:nvPr/>
          </p:nvSpPr>
          <p:spPr bwMode="auto">
            <a:xfrm>
              <a:off x="3325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4" name="Rectangle 21"/>
            <p:cNvSpPr>
              <a:spLocks noChangeArrowheads="1"/>
            </p:cNvSpPr>
            <p:nvPr/>
          </p:nvSpPr>
          <p:spPr bwMode="auto">
            <a:xfrm>
              <a:off x="3537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5" name="Rectangle 22"/>
            <p:cNvSpPr>
              <a:spLocks noChangeArrowheads="1"/>
            </p:cNvSpPr>
            <p:nvPr/>
          </p:nvSpPr>
          <p:spPr bwMode="auto">
            <a:xfrm>
              <a:off x="3749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6" name="Rectangle 23"/>
            <p:cNvSpPr>
              <a:spLocks noChangeArrowheads="1"/>
            </p:cNvSpPr>
            <p:nvPr/>
          </p:nvSpPr>
          <p:spPr bwMode="auto">
            <a:xfrm>
              <a:off x="2266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7" name="Rectangle 24"/>
            <p:cNvSpPr>
              <a:spLocks noChangeArrowheads="1"/>
            </p:cNvSpPr>
            <p:nvPr/>
          </p:nvSpPr>
          <p:spPr bwMode="auto">
            <a:xfrm>
              <a:off x="2478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8" name="Rectangle 25"/>
            <p:cNvSpPr>
              <a:spLocks noChangeArrowheads="1"/>
            </p:cNvSpPr>
            <p:nvPr/>
          </p:nvSpPr>
          <p:spPr bwMode="auto">
            <a:xfrm>
              <a:off x="1842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39" name="Rectangle 26"/>
            <p:cNvSpPr>
              <a:spLocks noChangeArrowheads="1"/>
            </p:cNvSpPr>
            <p:nvPr/>
          </p:nvSpPr>
          <p:spPr bwMode="auto">
            <a:xfrm>
              <a:off x="2054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56340" name="Text Box 27"/>
            <p:cNvSpPr txBox="1">
              <a:spLocks noChangeArrowheads="1"/>
            </p:cNvSpPr>
            <p:nvPr/>
          </p:nvSpPr>
          <p:spPr bwMode="auto">
            <a:xfrm>
              <a:off x="2035" y="3162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6341" name="Text Box 28"/>
            <p:cNvSpPr txBox="1">
              <a:spLocks noChangeArrowheads="1"/>
            </p:cNvSpPr>
            <p:nvPr/>
          </p:nvSpPr>
          <p:spPr bwMode="auto">
            <a:xfrm>
              <a:off x="2549" y="3162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6342" name="Text Box 29"/>
            <p:cNvSpPr txBox="1">
              <a:spLocks noChangeArrowheads="1"/>
            </p:cNvSpPr>
            <p:nvPr/>
          </p:nvSpPr>
          <p:spPr bwMode="auto">
            <a:xfrm>
              <a:off x="3087" y="3162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solidFill>
                    <a:schemeClr val="hlink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6343" name="Text Box 30"/>
            <p:cNvSpPr txBox="1">
              <a:spLocks noChangeArrowheads="1"/>
            </p:cNvSpPr>
            <p:nvPr/>
          </p:nvSpPr>
          <p:spPr bwMode="auto">
            <a:xfrm>
              <a:off x="3619" y="3162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>
                  <a:solidFill>
                    <a:schemeClr val="hlink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6344" name="Text Box 31"/>
            <p:cNvSpPr txBox="1">
              <a:spLocks noChangeArrowheads="1"/>
            </p:cNvSpPr>
            <p:nvPr/>
          </p:nvSpPr>
          <p:spPr bwMode="auto">
            <a:xfrm>
              <a:off x="2064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2</a:t>
              </a:r>
            </a:p>
          </p:txBody>
        </p:sp>
        <p:sp>
          <p:nvSpPr>
            <p:cNvPr id="56345" name="Text Box 32"/>
            <p:cNvSpPr txBox="1">
              <a:spLocks noChangeArrowheads="1"/>
            </p:cNvSpPr>
            <p:nvPr/>
          </p:nvSpPr>
          <p:spPr bwMode="auto">
            <a:xfrm>
              <a:off x="2494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4</a:t>
              </a:r>
            </a:p>
          </p:txBody>
        </p:sp>
        <p:sp>
          <p:nvSpPr>
            <p:cNvPr id="56346" name="Text Box 33"/>
            <p:cNvSpPr txBox="1">
              <a:spLocks noChangeArrowheads="1"/>
            </p:cNvSpPr>
            <p:nvPr/>
          </p:nvSpPr>
          <p:spPr bwMode="auto">
            <a:xfrm>
              <a:off x="2918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6</a:t>
              </a:r>
            </a:p>
          </p:txBody>
        </p:sp>
        <p:sp>
          <p:nvSpPr>
            <p:cNvPr id="56347" name="Text Box 34"/>
            <p:cNvSpPr txBox="1">
              <a:spLocks noChangeArrowheads="1"/>
            </p:cNvSpPr>
            <p:nvPr/>
          </p:nvSpPr>
          <p:spPr bwMode="auto">
            <a:xfrm>
              <a:off x="3340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8</a:t>
              </a:r>
            </a:p>
          </p:txBody>
        </p:sp>
        <p:sp>
          <p:nvSpPr>
            <p:cNvPr id="56348" name="Text Box 35"/>
            <p:cNvSpPr txBox="1">
              <a:spLocks noChangeArrowheads="1"/>
            </p:cNvSpPr>
            <p:nvPr/>
          </p:nvSpPr>
          <p:spPr bwMode="auto">
            <a:xfrm>
              <a:off x="3707" y="2843"/>
              <a:ext cx="2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10</a:t>
              </a:r>
            </a:p>
          </p:txBody>
        </p:sp>
        <p:sp>
          <p:nvSpPr>
            <p:cNvPr id="56349" name="Text Box 36"/>
            <p:cNvSpPr txBox="1">
              <a:spLocks noChangeArrowheads="1"/>
            </p:cNvSpPr>
            <p:nvPr/>
          </p:nvSpPr>
          <p:spPr bwMode="auto">
            <a:xfrm>
              <a:off x="1851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1</a:t>
              </a:r>
            </a:p>
          </p:txBody>
        </p:sp>
        <p:sp>
          <p:nvSpPr>
            <p:cNvPr id="56350" name="Text Box 37"/>
            <p:cNvSpPr txBox="1">
              <a:spLocks noChangeArrowheads="1"/>
            </p:cNvSpPr>
            <p:nvPr/>
          </p:nvSpPr>
          <p:spPr bwMode="auto">
            <a:xfrm>
              <a:off x="2281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3</a:t>
              </a:r>
            </a:p>
          </p:txBody>
        </p:sp>
        <p:sp>
          <p:nvSpPr>
            <p:cNvPr id="56351" name="Text Box 38"/>
            <p:cNvSpPr txBox="1">
              <a:spLocks noChangeArrowheads="1"/>
            </p:cNvSpPr>
            <p:nvPr/>
          </p:nvSpPr>
          <p:spPr bwMode="auto">
            <a:xfrm>
              <a:off x="2705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5</a:t>
              </a:r>
            </a:p>
          </p:txBody>
        </p:sp>
        <p:sp>
          <p:nvSpPr>
            <p:cNvPr id="56352" name="Text Box 39"/>
            <p:cNvSpPr txBox="1">
              <a:spLocks noChangeArrowheads="1"/>
            </p:cNvSpPr>
            <p:nvPr/>
          </p:nvSpPr>
          <p:spPr bwMode="auto">
            <a:xfrm>
              <a:off x="3127" y="2843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7</a:t>
              </a:r>
            </a:p>
          </p:txBody>
        </p:sp>
        <p:sp>
          <p:nvSpPr>
            <p:cNvPr id="56353" name="Text Box 40"/>
            <p:cNvSpPr txBox="1">
              <a:spLocks noChangeArrowheads="1"/>
            </p:cNvSpPr>
            <p:nvPr/>
          </p:nvSpPr>
          <p:spPr bwMode="auto">
            <a:xfrm>
              <a:off x="3494" y="2843"/>
              <a:ext cx="2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000">
                  <a:latin typeface="Arial" charset="0"/>
                </a:rPr>
                <a:t>9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0F6FD4-8034-F94E-81A1-A9D9083F670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4487863" y="1590675"/>
          <a:ext cx="431800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Slide" r:id="rId3" imgW="4699000" imgH="3060700" progId="PowerPoint.Slide.8">
                  <p:embed/>
                </p:oleObj>
              </mc:Choice>
              <mc:Fallback>
                <p:oleObj name="Slide" r:id="rId3" imgW="4699000" imgH="30607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952" r="4475"/>
                      <a:stretch>
                        <a:fillRect/>
                      </a:stretch>
                    </p:blipFill>
                    <p:spPr bwMode="auto">
                      <a:xfrm>
                        <a:off x="4487863" y="1590675"/>
                        <a:ext cx="4318000" cy="286067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C1CEFF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 sz="4000"/>
              <a:t>Random Field Theory</a:t>
            </a:r>
            <a:br>
              <a:rPr lang="en-GB" altLang="x-none" sz="4000"/>
            </a:br>
            <a:r>
              <a:rPr lang="en-GB" altLang="x-none" sz="4000"/>
              <a:t>Smoothness Estimation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3413" y="1524000"/>
            <a:ext cx="7853362" cy="5124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x-none"/>
              <a:t>Smoothness est</a:t>
            </a:r>
            <a:r>
              <a:rPr lang="en-GB" altLang="en-US"/>
              <a:t>’</a:t>
            </a:r>
            <a:r>
              <a:rPr lang="en-GB" altLang="x-none"/>
              <a:t>d</a:t>
            </a:r>
            <a:br>
              <a:rPr lang="en-GB" altLang="x-none"/>
            </a:br>
            <a:r>
              <a:rPr lang="en-GB" altLang="x-none"/>
              <a:t>from standardized</a:t>
            </a:r>
            <a:br>
              <a:rPr lang="en-GB" altLang="x-none"/>
            </a:br>
            <a:r>
              <a:rPr lang="en-GB" altLang="x-none"/>
              <a:t>residuals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x-none"/>
              <a:t>Variance of</a:t>
            </a:r>
            <a:br>
              <a:rPr lang="en-GB" altLang="x-none"/>
            </a:br>
            <a:r>
              <a:rPr lang="en-GB" altLang="x-none"/>
              <a:t>gradients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x-none"/>
              <a:t>Yields resels per</a:t>
            </a:r>
            <a:br>
              <a:rPr lang="en-GB" altLang="x-none"/>
            </a:br>
            <a:r>
              <a:rPr lang="en-GB" altLang="x-none"/>
              <a:t>voxel (</a:t>
            </a:r>
            <a:r>
              <a:rPr lang="en-GB" altLang="x-none">
                <a:solidFill>
                  <a:schemeClr val="accent2"/>
                </a:solidFill>
              </a:rPr>
              <a:t>RPV</a:t>
            </a:r>
            <a:r>
              <a:rPr lang="en-GB" altLang="x-none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x-none">
                <a:solidFill>
                  <a:schemeClr val="accent2"/>
                </a:solidFill>
              </a:rPr>
              <a:t>RPV image</a:t>
            </a:r>
            <a:endParaRPr lang="en-GB" altLang="x-none"/>
          </a:p>
          <a:p>
            <a:pPr lvl="1" eaLnBrk="1" hangingPunct="1">
              <a:lnSpc>
                <a:spcPct val="80000"/>
              </a:lnSpc>
            </a:pPr>
            <a:r>
              <a:rPr lang="en-GB" altLang="x-none"/>
              <a:t>Local roughness est.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x-none"/>
              <a:t>Can transform in to local smoothness est.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x-none"/>
              <a:t>FWHM Img = (RPV Img)</a:t>
            </a:r>
            <a:r>
              <a:rPr lang="en-GB" altLang="x-none" baseline="30000"/>
              <a:t>-1/</a:t>
            </a:r>
            <a:r>
              <a:rPr lang="en-GB" altLang="x-none" i="1" baseline="30000"/>
              <a:t>D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x-none"/>
              <a:t>Dimension </a:t>
            </a:r>
            <a:r>
              <a:rPr lang="en-GB" altLang="x-none" i="1"/>
              <a:t>D</a:t>
            </a:r>
            <a:r>
              <a:rPr lang="en-GB" altLang="x-none"/>
              <a:t>, e.g. </a:t>
            </a:r>
            <a:r>
              <a:rPr lang="en-GB" altLang="x-none" i="1"/>
              <a:t>D</a:t>
            </a:r>
            <a:r>
              <a:rPr lang="en-GB" altLang="x-none"/>
              <a:t>=2 or 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630107" y="5853051"/>
            <a:ext cx="3389761" cy="689858"/>
          </a:xfrm>
          <a:prstGeom prst="roundRect">
            <a:avLst/>
          </a:prstGeom>
          <a:solidFill>
            <a:srgbClr val="008000"/>
          </a:solidFill>
          <a:ln>
            <a:solidFill>
              <a:schemeClr val="bg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err="1">
                <a:solidFill>
                  <a:srgbClr val="FFFF00"/>
                </a:solidFill>
                <a:latin typeface="Courier"/>
                <a:cs typeface="Courier"/>
              </a:rPr>
              <a:t>spm_imcalc_ui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('RPV.img', ...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'FWHM.img','i1.^(-1/3)')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90C2C-1F2D-5043-89B5-9DF13C0A3594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Random Field Intuition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2801938" algn="r"/>
                <a:tab pos="2909888" algn="l"/>
              </a:tabLst>
            </a:pPr>
            <a:r>
              <a:rPr lang="en-US" altLang="x-none" sz="2800"/>
              <a:t>Corrected P-value for voxel value </a:t>
            </a:r>
            <a:r>
              <a:rPr lang="en-US" altLang="x-none" sz="2800" i="1"/>
              <a:t>t</a:t>
            </a:r>
            <a:r>
              <a:rPr lang="en-US" altLang="x-none" sz="2800"/>
              <a:t> </a:t>
            </a:r>
          </a:p>
          <a:p>
            <a:pPr lvl="1" eaLnBrk="1" hangingPunct="1">
              <a:buFontTx/>
              <a:buNone/>
              <a:tabLst>
                <a:tab pos="2801938" algn="r"/>
                <a:tab pos="2909888" algn="l"/>
              </a:tabLst>
            </a:pPr>
            <a:r>
              <a:rPr lang="en-US" altLang="x-none" sz="2400"/>
              <a:t>		</a:t>
            </a:r>
            <a:r>
              <a:rPr lang="en-US" altLang="x-none" sz="2400" i="1"/>
              <a:t>P</a:t>
            </a:r>
            <a:r>
              <a:rPr lang="en-US" altLang="x-none" sz="2400" i="1" baseline="30000"/>
              <a:t>c</a:t>
            </a:r>
            <a:r>
              <a:rPr lang="en-US" altLang="x-none" sz="2400"/>
              <a:t> 	= P(max </a:t>
            </a:r>
            <a:r>
              <a:rPr lang="en-US" altLang="x-none" sz="2400" i="1"/>
              <a:t>T</a:t>
            </a:r>
            <a:r>
              <a:rPr lang="en-US" altLang="x-none" sz="2400"/>
              <a:t> &gt; </a:t>
            </a:r>
            <a:r>
              <a:rPr lang="en-US" altLang="x-none" sz="2400" i="1"/>
              <a:t>t</a:t>
            </a:r>
            <a:r>
              <a:rPr lang="en-US" altLang="x-none" sz="2400"/>
              <a:t>)</a:t>
            </a:r>
            <a:br>
              <a:rPr lang="en-US" altLang="x-none" sz="2400"/>
            </a:br>
            <a:r>
              <a:rPr lang="en-US" altLang="x-none" sz="2400"/>
              <a:t>		</a:t>
            </a:r>
            <a:r>
              <a:rPr lang="en-GB" altLang="x-none" sz="2400">
                <a:sym typeface="Symbol" charset="2"/>
              </a:rPr>
              <a:t> </a:t>
            </a:r>
            <a:r>
              <a:rPr lang="en-GB" altLang="x-none" sz="2400"/>
              <a:t>E(</a:t>
            </a:r>
            <a:r>
              <a:rPr lang="en-GB" altLang="x-none" sz="2400">
                <a:latin typeface="Symbol" charset="2"/>
              </a:rPr>
              <a:t></a:t>
            </a:r>
            <a:r>
              <a:rPr lang="en-GB" altLang="x-none" sz="2400" i="1" baseline="-25000"/>
              <a:t>t</a:t>
            </a:r>
            <a:r>
              <a:rPr lang="en-GB" altLang="x-none" sz="2400"/>
              <a:t>)</a:t>
            </a:r>
            <a:br>
              <a:rPr lang="en-GB" altLang="x-none" sz="2400"/>
            </a:br>
            <a:r>
              <a:rPr lang="en-GB" altLang="x-none" sz="2400"/>
              <a:t>		</a:t>
            </a:r>
            <a:r>
              <a:rPr lang="en-GB" altLang="x-none" sz="2400">
                <a:sym typeface="Symbol" charset="2"/>
              </a:rPr>
              <a:t> </a:t>
            </a:r>
            <a:r>
              <a:rPr lang="en-GB" altLang="x-none" sz="2400">
                <a:latin typeface="Symbol" charset="2"/>
              </a:rPr>
              <a:t></a:t>
            </a:r>
            <a:r>
              <a:rPr lang="en-GB" altLang="x-none" sz="2400"/>
              <a:t>(</a:t>
            </a:r>
            <a:r>
              <a:rPr lang="en-GB" altLang="x-none" sz="2400">
                <a:latin typeface="Symbol" charset="2"/>
              </a:rPr>
              <a:t></a:t>
            </a:r>
            <a:r>
              <a:rPr lang="en-GB" altLang="x-none" sz="2400"/>
              <a:t>) |</a:t>
            </a:r>
            <a:r>
              <a:rPr lang="en-GB" altLang="x-none" sz="2400">
                <a:latin typeface="Symbol" charset="2"/>
              </a:rPr>
              <a:t></a:t>
            </a:r>
            <a:r>
              <a:rPr lang="en-GB" altLang="x-none" sz="2400"/>
              <a:t>|</a:t>
            </a:r>
            <a:r>
              <a:rPr lang="en-GB" altLang="x-none" sz="2400" baseline="30000"/>
              <a:t>1/2</a:t>
            </a:r>
            <a:r>
              <a:rPr lang="en-GB" altLang="x-none" sz="2400">
                <a:solidFill>
                  <a:schemeClr val="accent2"/>
                </a:solidFill>
              </a:rPr>
              <a:t> </a:t>
            </a:r>
            <a:r>
              <a:rPr lang="en-GB" altLang="x-none" sz="2400" i="1">
                <a:sym typeface="Symbol" charset="2"/>
              </a:rPr>
              <a:t>t</a:t>
            </a:r>
            <a:r>
              <a:rPr lang="en-GB" altLang="x-none" sz="2400" baseline="30000">
                <a:sym typeface="Symbol" charset="2"/>
              </a:rPr>
              <a:t>2 </a:t>
            </a:r>
            <a:r>
              <a:rPr lang="en-GB" altLang="x-none" sz="2400">
                <a:sym typeface="Symbol" charset="2"/>
              </a:rPr>
              <a:t>exp(-</a:t>
            </a:r>
            <a:r>
              <a:rPr lang="en-GB" altLang="x-none" sz="2400" i="1">
                <a:sym typeface="Symbol" charset="2"/>
              </a:rPr>
              <a:t>t</a:t>
            </a:r>
            <a:r>
              <a:rPr lang="en-GB" altLang="x-none" sz="2400" baseline="30000">
                <a:sym typeface="Symbol" charset="2"/>
              </a:rPr>
              <a:t>2</a:t>
            </a:r>
            <a:r>
              <a:rPr lang="en-GB" altLang="x-none" sz="2400">
                <a:sym typeface="Symbol" charset="2"/>
              </a:rPr>
              <a:t>/2)</a:t>
            </a:r>
            <a:endParaRPr lang="en-US" altLang="x-none" sz="2400">
              <a:sym typeface="Symbol" charset="2"/>
            </a:endParaRPr>
          </a:p>
          <a:p>
            <a:pPr eaLnBrk="1" hangingPunct="1">
              <a:tabLst>
                <a:tab pos="2801938" algn="r"/>
                <a:tab pos="2909888" algn="l"/>
              </a:tabLst>
            </a:pPr>
            <a:r>
              <a:rPr lang="en-US" altLang="x-none" sz="2800"/>
              <a:t>Statistic value </a:t>
            </a:r>
            <a:r>
              <a:rPr lang="en-US" altLang="x-none" sz="2800" i="1"/>
              <a:t>t</a:t>
            </a:r>
            <a:r>
              <a:rPr lang="en-US" altLang="x-none" sz="2800"/>
              <a:t> increases</a:t>
            </a:r>
          </a:p>
          <a:p>
            <a:pPr lvl="1" eaLnBrk="1" hangingPunct="1">
              <a:tabLst>
                <a:tab pos="2801938" algn="r"/>
                <a:tab pos="2909888" algn="l"/>
              </a:tabLst>
            </a:pPr>
            <a:r>
              <a:rPr lang="en-US" altLang="x-none" sz="2400" i="1"/>
              <a:t>P</a:t>
            </a:r>
            <a:r>
              <a:rPr lang="en-US" altLang="x-none" sz="2400" i="1" baseline="30000"/>
              <a:t>c</a:t>
            </a:r>
            <a:r>
              <a:rPr lang="en-US" altLang="x-none" sz="2400"/>
              <a:t> decreases (but only for large </a:t>
            </a:r>
            <a:r>
              <a:rPr lang="en-US" altLang="x-none" sz="2400" i="1"/>
              <a:t>t</a:t>
            </a:r>
            <a:r>
              <a:rPr lang="en-US" altLang="x-none" sz="2400"/>
              <a:t>)</a:t>
            </a:r>
          </a:p>
          <a:p>
            <a:pPr eaLnBrk="1" hangingPunct="1">
              <a:tabLst>
                <a:tab pos="2801938" algn="r"/>
                <a:tab pos="2909888" algn="l"/>
              </a:tabLst>
            </a:pPr>
            <a:r>
              <a:rPr lang="en-US" altLang="x-none" sz="2800"/>
              <a:t>Search volume increases</a:t>
            </a:r>
          </a:p>
          <a:p>
            <a:pPr lvl="1" eaLnBrk="1" hangingPunct="1">
              <a:tabLst>
                <a:tab pos="2801938" algn="r"/>
                <a:tab pos="2909888" algn="l"/>
              </a:tabLst>
            </a:pPr>
            <a:r>
              <a:rPr lang="en-US" altLang="x-none" sz="2400" i="1"/>
              <a:t>P</a:t>
            </a:r>
            <a:r>
              <a:rPr lang="en-US" altLang="x-none" sz="2400" i="1" baseline="30000"/>
              <a:t>c</a:t>
            </a:r>
            <a:r>
              <a:rPr lang="en-US" altLang="x-none" sz="2400"/>
              <a:t> increases (more severe MCP)</a:t>
            </a:r>
          </a:p>
          <a:p>
            <a:pPr eaLnBrk="1" hangingPunct="1">
              <a:tabLst>
                <a:tab pos="2801938" algn="r"/>
                <a:tab pos="2909888" algn="l"/>
              </a:tabLst>
            </a:pPr>
            <a:r>
              <a:rPr lang="en-US" altLang="x-none" sz="2800"/>
              <a:t>Smoothness increases</a:t>
            </a:r>
            <a:r>
              <a:rPr lang="en-US" altLang="x-none" sz="2400"/>
              <a:t> (roughness  ||</a:t>
            </a:r>
            <a:r>
              <a:rPr lang="en-US" altLang="x-none" sz="2400" baseline="30000"/>
              <a:t>1/2 </a:t>
            </a:r>
            <a:r>
              <a:rPr lang="en-US" altLang="x-none" sz="2400"/>
              <a:t>decreases)</a:t>
            </a:r>
          </a:p>
          <a:p>
            <a:pPr lvl="1" eaLnBrk="1" hangingPunct="1">
              <a:tabLst>
                <a:tab pos="2801938" algn="r"/>
                <a:tab pos="2909888" algn="l"/>
              </a:tabLst>
            </a:pPr>
            <a:r>
              <a:rPr lang="en-US" altLang="x-none" sz="2400" i="1"/>
              <a:t>P</a:t>
            </a:r>
            <a:r>
              <a:rPr lang="en-US" altLang="x-none" sz="2400" i="1" baseline="30000"/>
              <a:t>c</a:t>
            </a:r>
            <a:r>
              <a:rPr lang="en-US" altLang="x-none" sz="2400"/>
              <a:t> decreases (less severe MCP)</a:t>
            </a:r>
          </a:p>
          <a:p>
            <a:pPr lvl="1" eaLnBrk="1" hangingPunct="1">
              <a:tabLst>
                <a:tab pos="2801938" algn="r"/>
                <a:tab pos="2909888" algn="l"/>
              </a:tabLst>
            </a:pPr>
            <a:endParaRPr lang="en-US" altLang="x-none" sz="2400"/>
          </a:p>
          <a:p>
            <a:pPr eaLnBrk="1" hangingPunct="1">
              <a:tabLst>
                <a:tab pos="2801938" algn="r"/>
                <a:tab pos="2909888" algn="l"/>
              </a:tabLst>
            </a:pPr>
            <a:endParaRPr lang="en-US" altLang="x-none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378EA8-4346-1E42-82F6-97D09C88BAC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531938"/>
            <a:ext cx="8369300" cy="4945062"/>
          </a:xfrm>
        </p:spPr>
        <p:txBody>
          <a:bodyPr/>
          <a:lstStyle/>
          <a:p>
            <a:pPr eaLnBrk="1" hangingPunct="1"/>
            <a:r>
              <a:rPr lang="en-GB" altLang="x-none" sz="2400"/>
              <a:t>General form for expected Euler characteristic</a:t>
            </a:r>
          </a:p>
          <a:p>
            <a:pPr lvl="2" eaLnBrk="1" hangingPunct="1">
              <a:lnSpc>
                <a:spcPct val="70000"/>
              </a:lnSpc>
            </a:pPr>
            <a:r>
              <a:rPr lang="en-GB" altLang="x-none" sz="2000"/>
              <a:t> </a:t>
            </a:r>
            <a:r>
              <a:rPr lang="en-GB" altLang="x-none">
                <a:latin typeface="Symbol" charset="2"/>
              </a:rPr>
              <a:t></a:t>
            </a:r>
            <a:r>
              <a:rPr lang="en-GB" altLang="x-none" sz="2000" baseline="30000"/>
              <a:t>2</a:t>
            </a:r>
            <a:r>
              <a:rPr lang="en-GB" altLang="x-none" sz="2000"/>
              <a:t>, </a:t>
            </a:r>
            <a:r>
              <a:rPr lang="en-GB" altLang="x-none" sz="2000" i="1"/>
              <a:t>F</a:t>
            </a:r>
            <a:r>
              <a:rPr lang="en-GB" altLang="x-none" sz="2000"/>
              <a:t>, &amp; </a:t>
            </a:r>
            <a:r>
              <a:rPr lang="en-GB" altLang="x-none" sz="2000" i="1"/>
              <a:t>t</a:t>
            </a:r>
            <a:r>
              <a:rPr lang="en-GB" altLang="x-none" sz="2000"/>
              <a:t> fields </a:t>
            </a:r>
            <a:r>
              <a:rPr lang="en-GB" altLang="x-none" sz="2000">
                <a:solidFill>
                  <a:srgbClr val="C1CEFF"/>
                </a:solidFill>
              </a:rPr>
              <a:t>•</a:t>
            </a:r>
            <a:r>
              <a:rPr lang="en-GB" altLang="x-none" sz="2000"/>
              <a:t> restricted search regions </a:t>
            </a:r>
            <a:r>
              <a:rPr lang="en-GB" altLang="x-none" sz="2000">
                <a:solidFill>
                  <a:srgbClr val="C1CEFF"/>
                </a:solidFill>
              </a:rPr>
              <a:t>•</a:t>
            </a:r>
            <a:r>
              <a:rPr lang="en-GB" altLang="x-none" sz="2000"/>
              <a:t> </a:t>
            </a:r>
            <a:r>
              <a:rPr lang="en-GB" altLang="x-none" sz="2000" i="1"/>
              <a:t>D</a:t>
            </a:r>
            <a:r>
              <a:rPr lang="en-GB" altLang="x-none" sz="2000"/>
              <a:t> dimensions </a:t>
            </a:r>
            <a:r>
              <a:rPr lang="en-GB" altLang="x-none" sz="2000">
                <a:solidFill>
                  <a:srgbClr val="C1CEFF"/>
                </a:solidFill>
              </a:rPr>
              <a:t>•</a:t>
            </a:r>
            <a:endParaRPr lang="en-GB" altLang="x-none" sz="2000"/>
          </a:p>
          <a:p>
            <a:pPr algn="ctr" eaLnBrk="1" hangingPunct="1">
              <a:buFontTx/>
              <a:buNone/>
            </a:pPr>
            <a:r>
              <a:rPr lang="en-GB" altLang="x-none" sz="2400">
                <a:latin typeface="Arial" charset="0"/>
              </a:rPr>
              <a:t>E</a:t>
            </a:r>
            <a:r>
              <a:rPr lang="en-GB" altLang="x-none" sz="2800"/>
              <a:t>[</a:t>
            </a:r>
            <a:r>
              <a:rPr lang="en-GB" altLang="x-none" sz="2800">
                <a:latin typeface="Symbol" charset="2"/>
              </a:rPr>
              <a:t></a:t>
            </a:r>
            <a:r>
              <a:rPr lang="en-GB" altLang="x-none" sz="2800" i="1" baseline="-25000"/>
              <a:t>u</a:t>
            </a:r>
            <a:r>
              <a:rPr lang="en-GB" altLang="x-none" sz="2800"/>
              <a:t>(</a:t>
            </a:r>
            <a:r>
              <a:rPr lang="en-GB" altLang="x-none" sz="28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2800"/>
              <a:t>)]</a:t>
            </a:r>
            <a:r>
              <a:rPr lang="en-GB" altLang="x-none" sz="2800" b="1"/>
              <a:t> = </a:t>
            </a:r>
            <a:r>
              <a:rPr lang="en-GB" altLang="x-none" sz="4400" baseline="-10000">
                <a:latin typeface="Symbol" charset="2"/>
              </a:rPr>
              <a:t>S</a:t>
            </a:r>
            <a:r>
              <a:rPr lang="en-GB" altLang="x-none" sz="2800" i="1" baseline="-25000"/>
              <a:t>d</a:t>
            </a:r>
            <a:r>
              <a:rPr lang="en-GB" altLang="x-none" sz="2800" b="1"/>
              <a:t> </a:t>
            </a:r>
            <a:r>
              <a:rPr lang="en-GB" altLang="x-none"/>
              <a:t>R</a:t>
            </a:r>
            <a:r>
              <a:rPr lang="en-GB" altLang="x-none" sz="2800" i="1" baseline="-25000"/>
              <a:t>d</a:t>
            </a:r>
            <a:r>
              <a:rPr lang="en-GB" altLang="x-none" sz="2800" b="1" i="1" baseline="-25000"/>
              <a:t> </a:t>
            </a:r>
            <a:r>
              <a:rPr lang="en-GB" altLang="x-none"/>
              <a:t>(</a:t>
            </a:r>
            <a:r>
              <a:rPr lang="en-GB" altLang="x-none" sz="2800" b="1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/>
              <a:t>)</a:t>
            </a:r>
            <a:r>
              <a:rPr lang="en-GB" altLang="x-none" sz="2800" b="1"/>
              <a:t> </a:t>
            </a:r>
            <a:r>
              <a:rPr lang="en-GB" altLang="x-none" sz="2800" i="1">
                <a:latin typeface="Symbol" charset="2"/>
              </a:rPr>
              <a:t>r</a:t>
            </a:r>
            <a:r>
              <a:rPr lang="en-GB" altLang="x-none" sz="2800" i="1" baseline="-25000"/>
              <a:t>d </a:t>
            </a:r>
            <a:r>
              <a:rPr lang="en-GB" altLang="x-none"/>
              <a:t>(</a:t>
            </a:r>
            <a:r>
              <a:rPr lang="en-GB" altLang="x-none" sz="2800" i="1"/>
              <a:t>u</a:t>
            </a:r>
            <a:r>
              <a:rPr lang="en-GB" altLang="x-none"/>
              <a:t>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1138" y="106363"/>
            <a:ext cx="8440737" cy="1428750"/>
          </a:xfrm>
        </p:spPr>
        <p:txBody>
          <a:bodyPr/>
          <a:lstStyle/>
          <a:p>
            <a:pPr eaLnBrk="1" hangingPunct="1"/>
            <a:r>
              <a:rPr lang="en-GB" altLang="x-none"/>
              <a:t>RFT Details:</a:t>
            </a:r>
            <a:br>
              <a:rPr lang="en-GB" altLang="x-none"/>
            </a:br>
            <a:r>
              <a:rPr lang="en-GB" altLang="x-none"/>
              <a:t>Unified Formula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92125" y="3060700"/>
            <a:ext cx="4079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1000" algn="l"/>
                <a:tab pos="666750" algn="l"/>
                <a:tab pos="952500" algn="l"/>
                <a:tab pos="114300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1000" algn="l"/>
                <a:tab pos="666750" algn="l"/>
                <a:tab pos="952500" algn="l"/>
                <a:tab pos="1143000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/>
              <a:t>R</a:t>
            </a:r>
            <a:r>
              <a:rPr lang="en-GB" altLang="x-none" sz="1600" i="1" baseline="-25000"/>
              <a:t>d </a:t>
            </a:r>
            <a:r>
              <a:rPr lang="en-GB" altLang="x-none" sz="18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800"/>
              <a:t>):</a:t>
            </a:r>
            <a:r>
              <a:rPr lang="en-GB" altLang="x-none" sz="1600"/>
              <a:t>	</a:t>
            </a:r>
            <a:r>
              <a:rPr lang="en-GB" altLang="x-none" sz="1800" i="1"/>
              <a:t>d</a:t>
            </a:r>
            <a:r>
              <a:rPr lang="en-GB" altLang="x-none" sz="1800"/>
              <a:t>-dimensional Minkowski</a:t>
            </a:r>
            <a:br>
              <a:rPr lang="en-GB" altLang="x-none" sz="1800"/>
            </a:br>
            <a:r>
              <a:rPr lang="en-GB" altLang="x-none" sz="1800"/>
              <a:t>		functional of 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400" b="1" i="1">
                <a:solidFill>
                  <a:schemeClr val="accent2"/>
                </a:solidFill>
              </a:rPr>
              <a:t>	</a:t>
            </a:r>
            <a:r>
              <a:rPr lang="en-GB" altLang="x-none" sz="1400" i="1">
                <a:solidFill>
                  <a:schemeClr val="accent2"/>
                </a:solidFill>
              </a:rPr>
              <a:t>– function of dimension,</a:t>
            </a:r>
            <a:br>
              <a:rPr lang="en-GB" altLang="x-none" sz="1400" i="1">
                <a:solidFill>
                  <a:schemeClr val="accent2"/>
                </a:solidFill>
              </a:rPr>
            </a:br>
            <a:r>
              <a:rPr lang="en-GB" altLang="x-none" sz="1400" i="1">
                <a:solidFill>
                  <a:schemeClr val="accent2"/>
                </a:solidFill>
              </a:rPr>
              <a:t>			space</a:t>
            </a:r>
            <a:r>
              <a:rPr lang="en-GB" altLang="x-none" sz="1400"/>
              <a:t> </a:t>
            </a:r>
            <a:r>
              <a:rPr lang="en-GB" altLang="x-none" sz="14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400"/>
              <a:t> </a:t>
            </a:r>
            <a:r>
              <a:rPr lang="en-GB" altLang="x-none" sz="1400">
                <a:solidFill>
                  <a:schemeClr val="accent2"/>
                </a:solidFill>
              </a:rPr>
              <a:t>and smoothness: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/>
              <a:t>	R</a:t>
            </a:r>
            <a:r>
              <a:rPr lang="en-GB" altLang="x-none" sz="1600" baseline="-25000"/>
              <a:t>0</a:t>
            </a:r>
            <a:r>
              <a:rPr lang="en-GB" altLang="x-none" sz="16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	=	</a:t>
            </a:r>
            <a:r>
              <a:rPr lang="en-GB" altLang="x-none" sz="1800">
                <a:latin typeface="Symbol" charset="2"/>
              </a:rPr>
              <a:t></a:t>
            </a:r>
            <a:r>
              <a:rPr lang="en-GB" altLang="x-none" sz="18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 Euler characteristic of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 W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1600"/>
              <a:t>R</a:t>
            </a:r>
            <a:r>
              <a:rPr lang="en-GB" altLang="x-none" sz="1600" baseline="-25000"/>
              <a:t>1</a:t>
            </a:r>
            <a:r>
              <a:rPr lang="en-GB" altLang="x-none" sz="16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	=	resel diameter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1600"/>
              <a:t>R</a:t>
            </a:r>
            <a:r>
              <a:rPr lang="en-GB" altLang="x-none" sz="1600" baseline="-25000"/>
              <a:t>2</a:t>
            </a:r>
            <a:r>
              <a:rPr lang="en-GB" altLang="x-none" sz="16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	=	resel surface area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1600"/>
              <a:t>R</a:t>
            </a:r>
            <a:r>
              <a:rPr lang="en-GB" altLang="x-none" sz="1600" baseline="-25000"/>
              <a:t>3</a:t>
            </a:r>
            <a:r>
              <a:rPr lang="en-GB" altLang="x-none" sz="16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600"/>
              <a:t>)	=	resel volume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altLang="x-none" sz="1600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572000" y="30607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1000" algn="l"/>
                <a:tab pos="666750" algn="l"/>
                <a:tab pos="952500" algn="l"/>
                <a:tab pos="1143000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1000" algn="l"/>
                <a:tab pos="666750" algn="l"/>
                <a:tab pos="952500" algn="l"/>
                <a:tab pos="1143000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6750" algn="l"/>
                <a:tab pos="952500" algn="l"/>
                <a:tab pos="1143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i="1" baseline="-25000"/>
              <a:t>d </a:t>
            </a:r>
            <a:r>
              <a:rPr lang="en-GB" altLang="x-none" sz="1800"/>
              <a:t>(</a:t>
            </a: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W</a:t>
            </a:r>
            <a:r>
              <a:rPr lang="en-GB" altLang="x-none" sz="1800"/>
              <a:t>):</a:t>
            </a:r>
            <a:r>
              <a:rPr lang="en-GB" altLang="x-none" sz="1600"/>
              <a:t>	</a:t>
            </a:r>
            <a:r>
              <a:rPr lang="en-GB" altLang="x-none" sz="1800" i="1"/>
              <a:t>d</a:t>
            </a:r>
            <a:r>
              <a:rPr lang="en-GB" altLang="x-none" sz="1800"/>
              <a:t>-dimensional EC density of </a:t>
            </a:r>
            <a:r>
              <a:rPr lang="en-GB" altLang="x-none" sz="1800" i="1"/>
              <a:t>Z</a:t>
            </a:r>
            <a:r>
              <a:rPr lang="en-GB" altLang="x-none" sz="1800"/>
              <a:t>(</a:t>
            </a:r>
            <a:r>
              <a:rPr lang="en-GB" altLang="x-none" sz="1800" i="1" u="sng"/>
              <a:t>x</a:t>
            </a:r>
            <a:r>
              <a:rPr lang="en-GB" altLang="x-none" sz="1800"/>
              <a:t>)</a:t>
            </a:r>
            <a:endParaRPr lang="en-GB" altLang="x-none" sz="1600">
              <a:solidFill>
                <a:srgbClr val="FAFD00"/>
              </a:solidFill>
              <a:latin typeface="Symbol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400" i="1">
                <a:solidFill>
                  <a:schemeClr val="accent2"/>
                </a:solidFill>
              </a:rPr>
              <a:t>	– function of dimension and threshold,</a:t>
            </a:r>
            <a:br>
              <a:rPr lang="en-GB" altLang="x-none" sz="1400" i="1">
                <a:solidFill>
                  <a:schemeClr val="accent2"/>
                </a:solidFill>
              </a:rPr>
            </a:br>
            <a:r>
              <a:rPr lang="en-GB" altLang="x-none" sz="1400" i="1">
                <a:solidFill>
                  <a:schemeClr val="accent2"/>
                </a:solidFill>
              </a:rPr>
              <a:t>			specific for RF type:</a:t>
            </a:r>
            <a:endParaRPr lang="en-GB" altLang="x-none" sz="140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/>
              <a:t>E.g. Gaussian RF:</a:t>
            </a:r>
            <a:r>
              <a:rPr lang="en-GB" altLang="x-none" sz="1200" i="1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/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0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1- </a:t>
            </a:r>
            <a:r>
              <a:rPr lang="en-GB" altLang="x-none" sz="1600">
                <a:sym typeface="Symbol" charset="2"/>
              </a:rPr>
              <a:t>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</a:t>
            </a:r>
            <a:r>
              <a:rPr lang="en-GB" altLang="x-none" sz="1800">
                <a:latin typeface="Symbol" charset="2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1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(4 ln2)</a:t>
            </a:r>
            <a:r>
              <a:rPr lang="en-GB" altLang="x-none" sz="1600" baseline="30000"/>
              <a:t>1/2</a:t>
            </a:r>
            <a:r>
              <a:rPr lang="en-GB" altLang="x-none" sz="1600"/>
              <a:t> exp(-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/2) / (2</a:t>
            </a:r>
            <a:r>
              <a:rPr lang="en-GB" altLang="x-none" sz="1600">
                <a:latin typeface="Symbol" charset="2"/>
              </a:rPr>
              <a:t>p</a:t>
            </a:r>
            <a:r>
              <a:rPr lang="en-GB" altLang="x-none" sz="1600"/>
              <a:t>)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2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(4 ln2)    exp(-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/2) / (2</a:t>
            </a:r>
            <a:r>
              <a:rPr lang="en-GB" altLang="x-none" sz="1600">
                <a:latin typeface="Symbol" charset="2"/>
              </a:rPr>
              <a:t>p</a:t>
            </a:r>
            <a:r>
              <a:rPr lang="en-GB" altLang="x-none" sz="1600"/>
              <a:t>)</a:t>
            </a:r>
            <a:r>
              <a:rPr lang="en-GB" altLang="x-none" sz="1600" baseline="30000"/>
              <a:t>3/2</a:t>
            </a: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3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(4 ln2)</a:t>
            </a:r>
            <a:r>
              <a:rPr lang="en-GB" altLang="x-none" sz="1600" baseline="30000"/>
              <a:t>3/2 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 -1)   exp(-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/2) / (2</a:t>
            </a:r>
            <a:r>
              <a:rPr lang="en-GB" altLang="x-none" sz="1600">
                <a:latin typeface="Symbol" charset="2"/>
              </a:rPr>
              <a:t>p</a:t>
            </a:r>
            <a:r>
              <a:rPr lang="en-GB" altLang="x-none" sz="1600"/>
              <a:t>)</a:t>
            </a:r>
            <a:r>
              <a:rPr lang="en-GB" altLang="x-none" sz="1600" baseline="30000"/>
              <a:t>2</a:t>
            </a: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x-none" sz="1600">
                <a:solidFill>
                  <a:srgbClr val="FAFD00"/>
                </a:solidFill>
                <a:latin typeface="Symbol" charset="2"/>
              </a:rPr>
              <a:t>	</a:t>
            </a:r>
            <a:r>
              <a:rPr lang="en-GB" altLang="x-none" sz="2000" i="1">
                <a:latin typeface="Symbol" charset="2"/>
              </a:rPr>
              <a:t>r</a:t>
            </a:r>
            <a:r>
              <a:rPr lang="en-GB" altLang="x-none" sz="1600" baseline="-25000"/>
              <a:t>4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/>
              <a:t>)	=	(4 ln2)</a:t>
            </a:r>
            <a:r>
              <a:rPr lang="en-GB" altLang="x-none" sz="1600" baseline="30000"/>
              <a:t>2    </a:t>
            </a:r>
            <a:r>
              <a:rPr lang="en-GB" altLang="x-none" sz="1600"/>
              <a:t>(</a:t>
            </a:r>
            <a:r>
              <a:rPr lang="en-GB" altLang="x-none" sz="1600" i="1"/>
              <a:t>u</a:t>
            </a:r>
            <a:r>
              <a:rPr lang="en-GB" altLang="x-none" sz="1600" baseline="30000"/>
              <a:t>3</a:t>
            </a:r>
            <a:r>
              <a:rPr lang="en-GB" altLang="x-none" sz="1600"/>
              <a:t> -3</a:t>
            </a:r>
            <a:r>
              <a:rPr lang="en-GB" altLang="x-none" sz="1600" i="1"/>
              <a:t>u</a:t>
            </a:r>
            <a:r>
              <a:rPr lang="en-GB" altLang="x-none" sz="1600"/>
              <a:t>) exp(-</a:t>
            </a:r>
            <a:r>
              <a:rPr lang="en-GB" altLang="x-none" sz="1600" i="1"/>
              <a:t>u</a:t>
            </a:r>
            <a:r>
              <a:rPr lang="en-GB" altLang="x-none" sz="1600" baseline="30000"/>
              <a:t>2</a:t>
            </a:r>
            <a:r>
              <a:rPr lang="en-GB" altLang="x-none" sz="1600"/>
              <a:t>/2) / (2</a:t>
            </a:r>
            <a:r>
              <a:rPr lang="en-GB" altLang="x-none" sz="1600">
                <a:latin typeface="Symbol" charset="2"/>
              </a:rPr>
              <a:t>p</a:t>
            </a:r>
            <a:r>
              <a:rPr lang="en-GB" altLang="x-none" sz="1600"/>
              <a:t>)</a:t>
            </a:r>
            <a:r>
              <a:rPr lang="en-GB" altLang="x-none" sz="1600" baseline="30000"/>
              <a:t>5/2</a:t>
            </a: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altLang="x-none" sz="160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altLang="x-none" sz="1600"/>
          </a:p>
        </p:txBody>
      </p:sp>
      <p:pic>
        <p:nvPicPr>
          <p:cNvPr id="60422" name="Picture 6" descr="KJW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953000"/>
            <a:ext cx="153828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922838" y="6019800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FAFD00"/>
                </a:solidFill>
                <a:latin typeface="Symbol" charset="2"/>
              </a:rPr>
              <a:t></a:t>
            </a:r>
          </a:p>
        </p:txBody>
      </p:sp>
      <p:sp>
        <p:nvSpPr>
          <p:cNvPr id="687112" name="Line 8"/>
          <p:cNvSpPr>
            <a:spLocks noChangeShapeType="1"/>
          </p:cNvSpPr>
          <p:nvPr/>
        </p:nvSpPr>
        <p:spPr bwMode="auto">
          <a:xfrm flipH="1">
            <a:off x="4430713" y="6248400"/>
            <a:ext cx="563562" cy="76200"/>
          </a:xfrm>
          <a:prstGeom prst="line">
            <a:avLst/>
          </a:prstGeom>
          <a:noFill/>
          <a:ln w="19050">
            <a:solidFill>
              <a:srgbClr val="C1CEFF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BD89A2-26F9-6B48-A442-030502C7A241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5588000" y="1412875"/>
            <a:ext cx="3317875" cy="5172075"/>
            <a:chOff x="2991" y="890"/>
            <a:chExt cx="2090" cy="3258"/>
          </a:xfrm>
        </p:grpSpPr>
        <p:sp>
          <p:nvSpPr>
            <p:cNvPr id="62469" name="Rectangle 3"/>
            <p:cNvSpPr>
              <a:spLocks noChangeArrowheads="1"/>
            </p:cNvSpPr>
            <p:nvPr/>
          </p:nvSpPr>
          <p:spPr bwMode="auto">
            <a:xfrm>
              <a:off x="2991" y="890"/>
              <a:ext cx="1396" cy="3258"/>
            </a:xfrm>
            <a:prstGeom prst="rect">
              <a:avLst/>
            </a:prstGeom>
            <a:solidFill>
              <a:srgbClr val="121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pic>
          <p:nvPicPr>
            <p:cNvPr id="6247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70"/>
            <a:stretch>
              <a:fillRect/>
            </a:stretch>
          </p:blipFill>
          <p:spPr bwMode="auto">
            <a:xfrm>
              <a:off x="3018" y="2016"/>
              <a:ext cx="1273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37"/>
            <a:stretch>
              <a:fillRect/>
            </a:stretch>
          </p:blipFill>
          <p:spPr bwMode="auto">
            <a:xfrm>
              <a:off x="3028" y="3078"/>
              <a:ext cx="1286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62"/>
            <a:stretch>
              <a:fillRect/>
            </a:stretch>
          </p:blipFill>
          <p:spPr bwMode="auto">
            <a:xfrm>
              <a:off x="3084" y="972"/>
              <a:ext cx="1255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3" name="Rectangle 7"/>
            <p:cNvSpPr>
              <a:spLocks noChangeArrowheads="1"/>
            </p:cNvSpPr>
            <p:nvPr/>
          </p:nvSpPr>
          <p:spPr bwMode="auto">
            <a:xfrm>
              <a:off x="4071" y="990"/>
              <a:ext cx="93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x-none" sz="2000">
                  <a:solidFill>
                    <a:srgbClr val="C1CEFF"/>
                  </a:solidFill>
                </a:rPr>
                <a:t>5mm </a:t>
              </a:r>
              <a:r>
                <a:rPr lang="en-GB" altLang="x-none" sz="1800">
                  <a:solidFill>
                    <a:srgbClr val="C1CEFF"/>
                  </a:solidFill>
                </a:rPr>
                <a:t>FWHM</a:t>
              </a:r>
              <a:endParaRPr lang="en-GB" altLang="x-none" sz="2000">
                <a:solidFill>
                  <a:srgbClr val="C1CEFF"/>
                </a:solidFill>
              </a:endParaRPr>
            </a:p>
          </p:txBody>
        </p:sp>
        <p:sp>
          <p:nvSpPr>
            <p:cNvPr id="62474" name="Rectangle 8"/>
            <p:cNvSpPr>
              <a:spLocks noChangeArrowheads="1"/>
            </p:cNvSpPr>
            <p:nvPr/>
          </p:nvSpPr>
          <p:spPr bwMode="auto">
            <a:xfrm>
              <a:off x="4071" y="2004"/>
              <a:ext cx="101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x-none" sz="2000">
                  <a:solidFill>
                    <a:srgbClr val="C1CEFF"/>
                  </a:solidFill>
                </a:rPr>
                <a:t>10mm </a:t>
              </a:r>
              <a:r>
                <a:rPr lang="en-GB" altLang="x-none" sz="1800">
                  <a:solidFill>
                    <a:srgbClr val="C1CEFF"/>
                  </a:solidFill>
                </a:rPr>
                <a:t>FWHM</a:t>
              </a:r>
              <a:endParaRPr lang="en-GB" altLang="x-none" sz="2000">
                <a:solidFill>
                  <a:srgbClr val="C1CEFF"/>
                </a:solidFill>
              </a:endParaRPr>
            </a:p>
          </p:txBody>
        </p:sp>
        <p:sp>
          <p:nvSpPr>
            <p:cNvPr id="62475" name="Rectangle 9"/>
            <p:cNvSpPr>
              <a:spLocks noChangeArrowheads="1"/>
            </p:cNvSpPr>
            <p:nvPr/>
          </p:nvSpPr>
          <p:spPr bwMode="auto">
            <a:xfrm>
              <a:off x="4071" y="3072"/>
              <a:ext cx="101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x-none" sz="2000">
                  <a:solidFill>
                    <a:srgbClr val="C1CEFF"/>
                  </a:solidFill>
                </a:rPr>
                <a:t>15mm </a:t>
              </a:r>
              <a:r>
                <a:rPr lang="en-GB" altLang="x-none" sz="1800">
                  <a:solidFill>
                    <a:srgbClr val="C1CEFF"/>
                  </a:solidFill>
                </a:rPr>
                <a:t>FWHM</a:t>
              </a:r>
              <a:endParaRPr lang="en-GB" altLang="x-none" sz="2000">
                <a:solidFill>
                  <a:srgbClr val="C1CEFF"/>
                </a:solidFill>
              </a:endParaRPr>
            </a:p>
          </p:txBody>
        </p:sp>
      </p:grpSp>
      <p:sp>
        <p:nvSpPr>
          <p:cNvPr id="62467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47825"/>
            <a:ext cx="4968875" cy="4851400"/>
          </a:xfrm>
        </p:spPr>
        <p:txBody>
          <a:bodyPr/>
          <a:lstStyle/>
          <a:p>
            <a:pPr eaLnBrk="1" hangingPunct="1"/>
            <a:r>
              <a:rPr lang="en-GB" altLang="x-none" sz="3200"/>
              <a:t>Expected Cluster Size</a:t>
            </a:r>
          </a:p>
          <a:p>
            <a:pPr lvl="1" eaLnBrk="1" hangingPunct="1"/>
            <a:r>
              <a:rPr lang="en-GB" altLang="x-none" sz="2800"/>
              <a:t>E(S) = E(N)/E(L)</a:t>
            </a:r>
          </a:p>
          <a:p>
            <a:pPr lvl="1" eaLnBrk="1" hangingPunct="1"/>
            <a:r>
              <a:rPr lang="en-GB" altLang="x-none" sz="2800"/>
              <a:t>S cluster size</a:t>
            </a:r>
          </a:p>
          <a:p>
            <a:pPr lvl="1" eaLnBrk="1" hangingPunct="1"/>
            <a:r>
              <a:rPr lang="en-GB" altLang="x-none" sz="2800"/>
              <a:t>N suprathreshold volume</a:t>
            </a:r>
            <a:br>
              <a:rPr lang="en-GB" altLang="x-none" sz="2800"/>
            </a:br>
            <a:r>
              <a:rPr lang="en-GB" altLang="x-none" sz="2800">
                <a:latin typeface="Symbol" charset="2"/>
              </a:rPr>
              <a:t></a:t>
            </a:r>
            <a:r>
              <a:rPr lang="en-GB" altLang="x-none" sz="2800"/>
              <a:t>(</a:t>
            </a:r>
            <a:r>
              <a:rPr lang="en-GB" altLang="x-none" sz="2800">
                <a:latin typeface="Symbol" charset="2"/>
                <a:sym typeface="Symbol" charset="2"/>
              </a:rPr>
              <a:t>{</a:t>
            </a:r>
            <a:r>
              <a:rPr lang="en-GB" altLang="x-none" sz="2800" i="1"/>
              <a:t>T </a:t>
            </a:r>
            <a:r>
              <a:rPr lang="en-GB" altLang="x-none" sz="2800"/>
              <a:t>&gt; </a:t>
            </a:r>
            <a:r>
              <a:rPr lang="en-GB" altLang="x-none" sz="2800" i="1"/>
              <a:t>u</a:t>
            </a:r>
            <a:r>
              <a:rPr lang="en-GB" altLang="x-none" sz="2800" baseline="-25000"/>
              <a:t>clus</a:t>
            </a:r>
            <a:r>
              <a:rPr lang="en-GB" altLang="x-none" sz="2800"/>
              <a:t>})</a:t>
            </a:r>
          </a:p>
          <a:p>
            <a:pPr lvl="1" eaLnBrk="1" hangingPunct="1"/>
            <a:r>
              <a:rPr lang="en-GB" altLang="x-none" sz="2800"/>
              <a:t>L number of clusters</a:t>
            </a:r>
          </a:p>
          <a:p>
            <a:pPr eaLnBrk="1" hangingPunct="1"/>
            <a:r>
              <a:rPr lang="en-US" altLang="x-none"/>
              <a:t>E(</a:t>
            </a:r>
            <a:r>
              <a:rPr lang="en-US" altLang="x-none" i="1"/>
              <a:t>N</a:t>
            </a:r>
            <a:r>
              <a:rPr lang="en-US" altLang="x-none"/>
              <a:t>) = </a:t>
            </a:r>
            <a:r>
              <a:rPr lang="en-GB" altLang="x-none" sz="3200">
                <a:latin typeface="Symbol" charset="2"/>
              </a:rPr>
              <a:t></a:t>
            </a:r>
            <a:r>
              <a:rPr lang="en-GB" altLang="x-none" sz="3200"/>
              <a:t>(</a:t>
            </a:r>
            <a:r>
              <a:rPr lang="en-GB" altLang="x-none" sz="3200">
                <a:sym typeface="Symbol" charset="2"/>
              </a:rPr>
              <a:t>)</a:t>
            </a:r>
            <a:r>
              <a:rPr lang="en-US" altLang="x-none"/>
              <a:t> P( </a:t>
            </a:r>
            <a:r>
              <a:rPr lang="en-US" altLang="x-none" i="1"/>
              <a:t>T </a:t>
            </a:r>
            <a:r>
              <a:rPr lang="en-US" altLang="x-none"/>
              <a:t>&gt; </a:t>
            </a:r>
            <a:r>
              <a:rPr lang="en-US" altLang="x-none" i="1"/>
              <a:t>u</a:t>
            </a:r>
            <a:r>
              <a:rPr lang="en-US" altLang="x-none" i="1" baseline="-25000"/>
              <a:t>clus </a:t>
            </a:r>
            <a:r>
              <a:rPr lang="en-US" altLang="x-none"/>
              <a:t>)</a:t>
            </a:r>
          </a:p>
          <a:p>
            <a:pPr eaLnBrk="1" hangingPunct="1"/>
            <a:r>
              <a:rPr lang="en-US" altLang="x-none"/>
              <a:t>E(L) </a:t>
            </a:r>
            <a:r>
              <a:rPr lang="en-US" altLang="x-none">
                <a:sym typeface="Symbol" charset="2"/>
              </a:rPr>
              <a:t></a:t>
            </a:r>
            <a:r>
              <a:rPr lang="en-US" altLang="x-none"/>
              <a:t> E(</a:t>
            </a:r>
            <a:r>
              <a:rPr lang="en-US" altLang="x-none" sz="2400">
                <a:sym typeface="Symbol" charset="2"/>
              </a:rPr>
              <a:t></a:t>
            </a:r>
            <a:r>
              <a:rPr lang="en-US" altLang="x-none" sz="2400" i="1" baseline="-25000">
                <a:sym typeface="Symbol" charset="2"/>
              </a:rPr>
              <a:t>u</a:t>
            </a:r>
            <a:r>
              <a:rPr lang="en-US" altLang="x-none"/>
              <a:t>)</a:t>
            </a:r>
          </a:p>
          <a:p>
            <a:pPr lvl="1" eaLnBrk="1" hangingPunct="1"/>
            <a:r>
              <a:rPr lang="en-US" altLang="x-none" sz="2800"/>
              <a:t>Assuming no holes</a:t>
            </a:r>
          </a:p>
        </p:txBody>
      </p:sp>
      <p:sp>
        <p:nvSpPr>
          <p:cNvPr id="62468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Cluster Size Tests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57663" y="4383088"/>
            <a:ext cx="3790950" cy="177006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6613" y="2201863"/>
            <a:ext cx="4205287" cy="120332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333BD-2DF6-234E-9F5A-E51E7C6E58B7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Cluster Size Distribution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18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x-none"/>
              <a:t>Gaussian Random Fields (Nosko, 1969) </a:t>
            </a:r>
            <a:br>
              <a:rPr lang="en-US" altLang="x-none"/>
            </a:br>
            <a:endParaRPr lang="en-US" altLang="x-none"/>
          </a:p>
          <a:p>
            <a:pPr lvl="1" eaLnBrk="1" hangingPunct="1"/>
            <a:endParaRPr lang="en-US" altLang="x-none"/>
          </a:p>
          <a:p>
            <a:pPr lvl="1" eaLnBrk="1" hangingPunct="1"/>
            <a:r>
              <a:rPr lang="en-US" altLang="x-none"/>
              <a:t>D: Dimension of RF</a:t>
            </a:r>
          </a:p>
          <a:p>
            <a:pPr eaLnBrk="1" hangingPunct="1"/>
            <a:r>
              <a:rPr lang="en-US" altLang="x-none"/>
              <a:t>t Random Fields (Cao, 1999)</a:t>
            </a:r>
          </a:p>
          <a:p>
            <a:pPr lvl="1" eaLnBrk="1" hangingPunct="1"/>
            <a:r>
              <a:rPr lang="en-US" altLang="x-none" i="1"/>
              <a:t>B</a:t>
            </a:r>
            <a:r>
              <a:rPr lang="en-US" altLang="x-none"/>
              <a:t>: Beta dist</a:t>
            </a:r>
            <a:r>
              <a:rPr lang="en-US" altLang="x-none" i="1" baseline="30000"/>
              <a:t>n</a:t>
            </a:r>
          </a:p>
          <a:p>
            <a:pPr lvl="1" eaLnBrk="1" hangingPunct="1"/>
            <a:r>
              <a:rPr lang="en-US" altLang="x-none" i="1"/>
              <a:t>U</a:t>
            </a:r>
            <a:r>
              <a:rPr lang="ja-JP" altLang="en-US"/>
              <a:t>’</a:t>
            </a:r>
            <a:r>
              <a:rPr lang="en-US" altLang="ja-JP"/>
              <a:t>s: </a:t>
            </a:r>
            <a:r>
              <a:rPr lang="en-US" altLang="ja-JP">
                <a:sym typeface="Symbol" charset="2"/>
              </a:rPr>
              <a:t></a:t>
            </a:r>
            <a:r>
              <a:rPr lang="en-US" altLang="ja-JP" baseline="30000">
                <a:sym typeface="Symbol" charset="2"/>
              </a:rPr>
              <a:t>2</a:t>
            </a:r>
            <a:r>
              <a:rPr lang="ja-JP" altLang="en-US">
                <a:sym typeface="Symbol" charset="2"/>
              </a:rPr>
              <a:t>’</a:t>
            </a:r>
            <a:r>
              <a:rPr lang="en-US" altLang="ja-JP">
                <a:sym typeface="Symbol" charset="2"/>
              </a:rPr>
              <a:t>s</a:t>
            </a:r>
          </a:p>
          <a:p>
            <a:pPr lvl="1" eaLnBrk="1" hangingPunct="1"/>
            <a:r>
              <a:rPr lang="en-US" altLang="x-none" i="1">
                <a:sym typeface="Symbol" charset="2"/>
              </a:rPr>
              <a:t>c</a:t>
            </a:r>
            <a:r>
              <a:rPr lang="en-US" altLang="x-none">
                <a:sym typeface="Symbol" charset="2"/>
              </a:rPr>
              <a:t> chosen s.t.</a:t>
            </a:r>
            <a:br>
              <a:rPr lang="en-US" altLang="x-none">
                <a:sym typeface="Symbol" charset="2"/>
              </a:rPr>
            </a:br>
            <a:r>
              <a:rPr lang="en-US" altLang="x-none"/>
              <a:t>E(</a:t>
            </a:r>
            <a:r>
              <a:rPr lang="en-US" altLang="x-none" i="1"/>
              <a:t>S</a:t>
            </a:r>
            <a:r>
              <a:rPr lang="en-US" altLang="x-none"/>
              <a:t>) = E(</a:t>
            </a:r>
            <a:r>
              <a:rPr lang="en-US" altLang="x-none" i="1"/>
              <a:t>N</a:t>
            </a:r>
            <a:r>
              <a:rPr lang="en-US" altLang="x-none"/>
              <a:t>) / E(</a:t>
            </a:r>
            <a:r>
              <a:rPr lang="en-US" altLang="x-none" i="1"/>
              <a:t>L</a:t>
            </a:r>
            <a:r>
              <a:rPr lang="en-US" altLang="x-none"/>
              <a:t>)</a:t>
            </a:r>
          </a:p>
        </p:txBody>
      </p:sp>
      <p:graphicFrame>
        <p:nvGraphicFramePr>
          <p:cNvPr id="64518" name="Object 2"/>
          <p:cNvGraphicFramePr>
            <a:graphicFrameLocks noChangeAspect="1"/>
          </p:cNvGraphicFramePr>
          <p:nvPr/>
        </p:nvGraphicFramePr>
        <p:xfrm>
          <a:off x="2209800" y="2243138"/>
          <a:ext cx="395287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Equation" r:id="rId4" imgW="2654300" imgH="762000" progId="Equation.3">
                  <p:embed/>
                </p:oleObj>
              </mc:Choice>
              <mc:Fallback>
                <p:oleObj name="Equation" r:id="rId4" imgW="2654300" imgH="762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3138"/>
                        <a:ext cx="3952875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3"/>
          <p:cNvGraphicFramePr>
            <a:graphicFrameLocks noChangeAspect="1"/>
          </p:cNvGraphicFramePr>
          <p:nvPr/>
        </p:nvGraphicFramePr>
        <p:xfrm>
          <a:off x="4114800" y="4397375"/>
          <a:ext cx="38100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Equation" r:id="rId6" imgW="1701800" imgH="736600" progId="Equation.3">
                  <p:embed/>
                </p:oleObj>
              </mc:Choice>
              <mc:Fallback>
                <p:oleObj name="Equation" r:id="rId6" imgW="1701800" imgH="736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97375"/>
                        <a:ext cx="381000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CB68C3-BAAB-FA49-AA03-3AD59437A34F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2819400"/>
            <a:ext cx="7826375" cy="933450"/>
          </a:xfrm>
        </p:spPr>
        <p:txBody>
          <a:bodyPr/>
          <a:lstStyle/>
          <a:p>
            <a:pPr eaLnBrk="1" hangingPunct="1"/>
            <a:r>
              <a:rPr lang="en-GB" altLang="x-none" sz="4000"/>
              <a:t>Assessing Statistic</a:t>
            </a:r>
            <a:br>
              <a:rPr lang="en-GB" altLang="x-none" sz="4000"/>
            </a:br>
            <a:r>
              <a:rPr lang="en-GB" altLang="x-none" sz="4000"/>
              <a:t>Images…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FA86A0-4E20-6448-911A-C77EEACFC5A8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206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4000"/>
              <a:t>Random Field Theory</a:t>
            </a:r>
            <a:br>
              <a:rPr lang="en-US" altLang="x-none" sz="4000"/>
            </a:br>
            <a:r>
              <a:rPr lang="en-US" altLang="x-none" sz="4000"/>
              <a:t>Cluster Size Corrected P-Values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Previous results give uncorrected P-value</a:t>
            </a:r>
          </a:p>
          <a:p>
            <a:pPr eaLnBrk="1" hangingPunct="1"/>
            <a:r>
              <a:rPr lang="en-US" altLang="x-none"/>
              <a:t>Corrected P-value</a:t>
            </a:r>
          </a:p>
          <a:p>
            <a:pPr lvl="1" eaLnBrk="1" hangingPunct="1"/>
            <a:r>
              <a:rPr lang="en-US" altLang="x-none"/>
              <a:t>Bonferroni</a:t>
            </a:r>
          </a:p>
          <a:p>
            <a:pPr lvl="2" eaLnBrk="1" hangingPunct="1"/>
            <a:r>
              <a:rPr lang="en-US" altLang="x-none"/>
              <a:t>Correct for expected number of clusters</a:t>
            </a:r>
          </a:p>
          <a:p>
            <a:pPr lvl="2" eaLnBrk="1" hangingPunct="1"/>
            <a:r>
              <a:rPr lang="en-US" altLang="x-none"/>
              <a:t>Corrected </a:t>
            </a:r>
            <a:r>
              <a:rPr lang="en-US" altLang="x-none" i="1"/>
              <a:t>P</a:t>
            </a:r>
            <a:r>
              <a:rPr lang="en-US" altLang="x-none" i="1" baseline="30000"/>
              <a:t>c</a:t>
            </a:r>
            <a:r>
              <a:rPr lang="en-US" altLang="x-none"/>
              <a:t> = E(</a:t>
            </a:r>
            <a:r>
              <a:rPr lang="en-US" altLang="x-none" i="1"/>
              <a:t>L</a:t>
            </a:r>
            <a:r>
              <a:rPr lang="en-US" altLang="x-none"/>
              <a:t>) </a:t>
            </a:r>
            <a:r>
              <a:rPr lang="en-US" altLang="x-none" i="1"/>
              <a:t>P</a:t>
            </a:r>
            <a:r>
              <a:rPr lang="en-US" altLang="x-none" baseline="30000"/>
              <a:t>uncorr</a:t>
            </a:r>
          </a:p>
          <a:p>
            <a:pPr lvl="1" eaLnBrk="1" hangingPunct="1"/>
            <a:r>
              <a:rPr lang="en-US" altLang="x-none"/>
              <a:t>Poisson Clumping Heuristic (Adler, 1980)</a:t>
            </a:r>
          </a:p>
          <a:p>
            <a:pPr lvl="2" eaLnBrk="1" hangingPunct="1"/>
            <a:r>
              <a:rPr lang="en-US" altLang="x-none"/>
              <a:t>Corrected </a:t>
            </a:r>
            <a:r>
              <a:rPr lang="en-US" altLang="x-none" i="1"/>
              <a:t>P</a:t>
            </a:r>
            <a:r>
              <a:rPr lang="en-US" altLang="x-none" i="1" baseline="30000"/>
              <a:t>c</a:t>
            </a:r>
            <a:r>
              <a:rPr lang="en-US" altLang="x-none"/>
              <a:t> = 1 - exp( -E(</a:t>
            </a:r>
            <a:r>
              <a:rPr lang="en-US" altLang="x-none" i="1"/>
              <a:t>L</a:t>
            </a:r>
            <a:r>
              <a:rPr lang="en-US" altLang="x-none"/>
              <a:t>) </a:t>
            </a:r>
            <a:r>
              <a:rPr lang="en-US" altLang="x-none" i="1"/>
              <a:t>P</a:t>
            </a:r>
            <a:r>
              <a:rPr lang="en-US" altLang="x-none" baseline="30000"/>
              <a:t>uncorr </a:t>
            </a:r>
            <a:r>
              <a:rPr lang="en-US" altLang="x-none"/>
              <a:t>)</a:t>
            </a:r>
          </a:p>
          <a:p>
            <a:pPr lvl="1" eaLnBrk="1" hangingPunct="1"/>
            <a:endParaRPr lang="en-US" altLang="x-none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21A267-59FD-4740-9CB4-A7E33512E647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pic>
        <p:nvPicPr>
          <p:cNvPr id="6861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3130550"/>
            <a:ext cx="4464050" cy="3311525"/>
          </a:xfrm>
          <a:prstGeom prst="rect">
            <a:avLst/>
          </a:prstGeom>
          <a:noFill/>
          <a:ln w="12700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3124200"/>
            <a:ext cx="4506912" cy="3378200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76400"/>
            <a:ext cx="3754438" cy="29162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7415" name="Rectangle 7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71842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Review:</a:t>
            </a:r>
            <a:br>
              <a:rPr lang="en-GB">
                <a:ea typeface="+mj-ea"/>
                <a:cs typeface="+mj-cs"/>
              </a:rPr>
            </a:br>
            <a:r>
              <a:rPr lang="en-GB">
                <a:ea typeface="+mj-ea"/>
                <a:cs typeface="+mj-cs"/>
              </a:rPr>
              <a:t>Levels of inference &amp; power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633413" y="4867275"/>
            <a:ext cx="3108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400"/>
              <a:t>Set level…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400"/>
              <a:t>Cluster level…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400"/>
              <a:t>Voxel level…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CFFA0A-AABF-AA4F-8ABB-E372838A191F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Random Field Theory Limitations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751638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/>
              <a:t>Sufficient smoothness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FWHM smoothness 3-4× voxel size (Z)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More like ~10× for low-df T images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Smoothness estimation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Estimate is biased when images not sufficiently smooth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Multivariate normality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Virtually impossible to check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Several layers of approximations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Stationary required for cluster size results</a:t>
            </a:r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7188200" y="1697038"/>
            <a:ext cx="1982788" cy="3595687"/>
            <a:chOff x="4710" y="810"/>
            <a:chExt cx="1249" cy="2265"/>
          </a:xfrm>
        </p:grpSpPr>
        <p:grpSp>
          <p:nvGrpSpPr>
            <p:cNvPr id="69637" name="Group 5"/>
            <p:cNvGrpSpPr>
              <a:grpSpLocks/>
            </p:cNvGrpSpPr>
            <p:nvPr/>
          </p:nvGrpSpPr>
          <p:grpSpPr bwMode="auto">
            <a:xfrm>
              <a:off x="4732" y="810"/>
              <a:ext cx="1205" cy="1004"/>
              <a:chOff x="4732" y="810"/>
              <a:chExt cx="1205" cy="1004"/>
            </a:xfrm>
          </p:grpSpPr>
          <p:pic>
            <p:nvPicPr>
              <p:cNvPr id="69642" name="Picture 6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21" t="20358" r="9688" b="52684"/>
              <a:stretch>
                <a:fillRect/>
              </a:stretch>
            </p:blipFill>
            <p:spPr bwMode="auto">
              <a:xfrm>
                <a:off x="4868" y="991"/>
                <a:ext cx="933" cy="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43" name="Text Box 7"/>
              <p:cNvSpPr txBox="1">
                <a:spLocks noChangeArrowheads="1"/>
              </p:cNvSpPr>
              <p:nvPr/>
            </p:nvSpPr>
            <p:spPr bwMode="auto">
              <a:xfrm>
                <a:off x="4732" y="810"/>
                <a:ext cx="12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x-none" sz="1600">
                    <a:solidFill>
                      <a:schemeClr val="accent2"/>
                    </a:solidFill>
                    <a:latin typeface="Arial" charset="0"/>
                    <a:sym typeface="Symbol" charset="2"/>
                  </a:rPr>
                  <a:t>Lattice Image</a:t>
                </a:r>
                <a:br>
                  <a:rPr lang="en-GB" altLang="x-none" sz="1600">
                    <a:solidFill>
                      <a:schemeClr val="accent2"/>
                    </a:solidFill>
                    <a:latin typeface="Arial" charset="0"/>
                    <a:sym typeface="Symbol" charset="2"/>
                  </a:rPr>
                </a:br>
                <a:r>
                  <a:rPr lang="en-GB" altLang="x-none" sz="1600">
                    <a:solidFill>
                      <a:schemeClr val="accent2"/>
                    </a:solidFill>
                    <a:latin typeface="Arial" charset="0"/>
                    <a:sym typeface="Symbol" charset="2"/>
                  </a:rPr>
                  <a:t>Data</a:t>
                </a:r>
              </a:p>
            </p:txBody>
          </p:sp>
        </p:grpSp>
        <p:sp>
          <p:nvSpPr>
            <p:cNvPr id="69638" name="Text Box 8"/>
            <p:cNvSpPr txBox="1">
              <a:spLocks noChangeArrowheads="1"/>
            </p:cNvSpPr>
            <p:nvPr/>
          </p:nvSpPr>
          <p:spPr bwMode="auto">
            <a:xfrm rot="5400000">
              <a:off x="5206" y="1858"/>
              <a:ext cx="25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GB" altLang="x-none">
                  <a:sym typeface="Symbol" charset="2"/>
                </a:rPr>
                <a:t></a:t>
              </a:r>
            </a:p>
          </p:txBody>
        </p:sp>
        <p:grpSp>
          <p:nvGrpSpPr>
            <p:cNvPr id="69639" name="Group 9"/>
            <p:cNvGrpSpPr>
              <a:grpSpLocks/>
            </p:cNvGrpSpPr>
            <p:nvPr/>
          </p:nvGrpSpPr>
          <p:grpSpPr bwMode="auto">
            <a:xfrm>
              <a:off x="4710" y="2102"/>
              <a:ext cx="1249" cy="973"/>
              <a:chOff x="4710" y="2067"/>
              <a:chExt cx="1249" cy="973"/>
            </a:xfrm>
          </p:grpSpPr>
          <p:pic>
            <p:nvPicPr>
              <p:cNvPr id="69640" name="Picture 10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54" t="20532" r="10034" b="52278"/>
              <a:stretch>
                <a:fillRect/>
              </a:stretch>
            </p:blipFill>
            <p:spPr bwMode="auto">
              <a:xfrm>
                <a:off x="4868" y="2217"/>
                <a:ext cx="933" cy="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41" name="Text Box 11"/>
              <p:cNvSpPr txBox="1">
                <a:spLocks noChangeArrowheads="1"/>
              </p:cNvSpPr>
              <p:nvPr/>
            </p:nvSpPr>
            <p:spPr bwMode="auto">
              <a:xfrm>
                <a:off x="4710" y="2067"/>
                <a:ext cx="1249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x-none" sz="1400">
                    <a:solidFill>
                      <a:schemeClr val="accent2"/>
                    </a:solidFill>
                    <a:latin typeface="Arial" charset="0"/>
                    <a:sym typeface="Symbol" charset="2"/>
                  </a:rPr>
                  <a:t>Continuous Random Field</a:t>
                </a: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8FCA8E-1FBE-D140-AFAD-A3C83667870A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Real Data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89463"/>
          </a:xfrm>
        </p:spPr>
        <p:txBody>
          <a:bodyPr/>
          <a:lstStyle/>
          <a:p>
            <a:pPr eaLnBrk="1" hangingPunct="1"/>
            <a:r>
              <a:rPr lang="en-US" altLang="x-none" sz="2800"/>
              <a:t>fMRI Study of Working Memory   </a:t>
            </a:r>
          </a:p>
          <a:p>
            <a:pPr lvl="1" eaLnBrk="1" hangingPunct="1"/>
            <a:r>
              <a:rPr lang="en-US" altLang="x-none" sz="2400"/>
              <a:t>12 subjects, block design  </a:t>
            </a:r>
            <a:r>
              <a:rPr lang="en-US" altLang="x-none" sz="1600"/>
              <a:t>Marshuetz et al (2000)</a:t>
            </a:r>
            <a:endParaRPr lang="en-US" altLang="x-none" sz="2400"/>
          </a:p>
          <a:p>
            <a:pPr lvl="1" eaLnBrk="1" hangingPunct="1"/>
            <a:r>
              <a:rPr lang="en-US" altLang="x-none" sz="2400"/>
              <a:t>Item Recognition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x-none" sz="2000">
                <a:solidFill>
                  <a:srgbClr val="99FF33"/>
                </a:solidFill>
              </a:rPr>
              <a:t>Active</a:t>
            </a:r>
            <a:r>
              <a:rPr lang="en-US" altLang="x-none" sz="2000"/>
              <a:t>:View </a:t>
            </a:r>
            <a:r>
              <a:rPr lang="en-US" altLang="x-none" sz="2000">
                <a:solidFill>
                  <a:schemeClr val="tx2"/>
                </a:solidFill>
              </a:rPr>
              <a:t>five letters</a:t>
            </a:r>
            <a:r>
              <a:rPr lang="en-US" altLang="x-none" sz="2000"/>
              <a:t>, 2s pause,</a:t>
            </a:r>
            <a:br>
              <a:rPr lang="en-US" altLang="x-none" sz="2000"/>
            </a:br>
            <a:r>
              <a:rPr lang="en-US" altLang="x-none" sz="2000"/>
              <a:t>	view probe letter,</a:t>
            </a:r>
            <a:r>
              <a:rPr lang="en-US" altLang="x-none" sz="2000">
                <a:solidFill>
                  <a:schemeClr val="accent1"/>
                </a:solidFill>
              </a:rPr>
              <a:t> respond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x-none" sz="2000">
                <a:solidFill>
                  <a:srgbClr val="99FF33"/>
                </a:solidFill>
              </a:rPr>
              <a:t>Baseline</a:t>
            </a:r>
            <a:r>
              <a:rPr lang="en-US" altLang="x-none" sz="2000"/>
              <a:t>: View </a:t>
            </a:r>
            <a:r>
              <a:rPr lang="en-US" altLang="x-none" sz="2000">
                <a:solidFill>
                  <a:schemeClr val="tx2"/>
                </a:solidFill>
              </a:rPr>
              <a:t>XXXXX</a:t>
            </a:r>
            <a:r>
              <a:rPr lang="en-US" altLang="x-none" sz="2000"/>
              <a:t>, 2s pause,</a:t>
            </a:r>
            <a:br>
              <a:rPr lang="en-US" altLang="x-none" sz="2000"/>
            </a:br>
            <a:r>
              <a:rPr lang="en-US" altLang="x-none" sz="2000"/>
              <a:t>	view Y or N, </a:t>
            </a:r>
            <a:r>
              <a:rPr lang="en-US" altLang="x-none" sz="2000">
                <a:solidFill>
                  <a:schemeClr val="accent1"/>
                </a:solidFill>
              </a:rPr>
              <a:t>respond</a:t>
            </a:r>
          </a:p>
          <a:p>
            <a:pPr eaLnBrk="1" hangingPunct="1"/>
            <a:r>
              <a:rPr lang="en-US" altLang="x-none" sz="2800"/>
              <a:t>Second Level RFX</a:t>
            </a:r>
          </a:p>
          <a:p>
            <a:pPr lvl="1" eaLnBrk="1" hangingPunct="1"/>
            <a:r>
              <a:rPr lang="en-US" altLang="x-none" sz="2400"/>
              <a:t>Difference image, A-B constructed</a:t>
            </a:r>
            <a:br>
              <a:rPr lang="en-US" altLang="x-none" sz="2400"/>
            </a:br>
            <a:r>
              <a:rPr lang="en-US" altLang="x-none" sz="2400"/>
              <a:t>for each subject</a:t>
            </a:r>
          </a:p>
          <a:p>
            <a:pPr lvl="1" eaLnBrk="1" hangingPunct="1"/>
            <a:r>
              <a:rPr lang="en-US" altLang="x-none" sz="2400"/>
              <a:t>One sample </a:t>
            </a:r>
            <a:r>
              <a:rPr lang="en-US" altLang="x-none" sz="2400" i="1"/>
              <a:t>t</a:t>
            </a:r>
            <a:r>
              <a:rPr lang="en-US" altLang="x-none" sz="2400"/>
              <a:t> test</a:t>
            </a:r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6783388" y="1917700"/>
            <a:ext cx="2212975" cy="1784350"/>
            <a:chOff x="4273" y="1224"/>
            <a:chExt cx="1394" cy="1124"/>
          </a:xfrm>
        </p:grpSpPr>
        <p:sp>
          <p:nvSpPr>
            <p:cNvPr id="71696" name="Text Box 5"/>
            <p:cNvSpPr txBox="1">
              <a:spLocks noChangeArrowheads="1"/>
            </p:cNvSpPr>
            <p:nvPr/>
          </p:nvSpPr>
          <p:spPr bwMode="auto">
            <a:xfrm rot="-1800000">
              <a:off x="5392" y="1258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...</a:t>
              </a:r>
            </a:p>
          </p:txBody>
        </p:sp>
        <p:grpSp>
          <p:nvGrpSpPr>
            <p:cNvPr id="71697" name="Group 6"/>
            <p:cNvGrpSpPr>
              <a:grpSpLocks/>
            </p:cNvGrpSpPr>
            <p:nvPr/>
          </p:nvGrpSpPr>
          <p:grpSpPr bwMode="auto">
            <a:xfrm>
              <a:off x="4846" y="1477"/>
              <a:ext cx="711" cy="529"/>
              <a:chOff x="2628" y="3140"/>
              <a:chExt cx="711" cy="529"/>
            </a:xfrm>
          </p:grpSpPr>
          <p:sp>
            <p:nvSpPr>
              <p:cNvPr id="71704" name="Rectangle 7"/>
              <p:cNvSpPr>
                <a:spLocks noChangeArrowheads="1"/>
              </p:cNvSpPr>
              <p:nvPr/>
            </p:nvSpPr>
            <p:spPr bwMode="auto">
              <a:xfrm>
                <a:off x="2628" y="3140"/>
                <a:ext cx="711" cy="52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71705" name="Text Box 8"/>
              <p:cNvSpPr txBox="1">
                <a:spLocks noChangeArrowheads="1"/>
              </p:cNvSpPr>
              <p:nvPr/>
            </p:nvSpPr>
            <p:spPr bwMode="auto">
              <a:xfrm>
                <a:off x="2644" y="3300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600" b="1">
                    <a:solidFill>
                      <a:schemeClr val="tx2"/>
                    </a:solidFill>
                    <a:latin typeface="Arial" charset="0"/>
                  </a:rPr>
                  <a:t>D</a:t>
                </a:r>
              </a:p>
            </p:txBody>
          </p:sp>
        </p:grpSp>
        <p:sp>
          <p:nvSpPr>
            <p:cNvPr id="71698" name="Text Box 9"/>
            <p:cNvSpPr txBox="1">
              <a:spLocks noChangeArrowheads="1"/>
            </p:cNvSpPr>
            <p:nvPr/>
          </p:nvSpPr>
          <p:spPr bwMode="auto">
            <a:xfrm>
              <a:off x="5163" y="2025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solidFill>
                    <a:schemeClr val="accent1"/>
                  </a:solidFill>
                  <a:latin typeface="Arial" charset="0"/>
                </a:rPr>
                <a:t>yes</a:t>
              </a:r>
            </a:p>
          </p:txBody>
        </p:sp>
        <p:sp>
          <p:nvSpPr>
            <p:cNvPr id="71699" name="Text Box 10"/>
            <p:cNvSpPr txBox="1">
              <a:spLocks noChangeArrowheads="1"/>
            </p:cNvSpPr>
            <p:nvPr/>
          </p:nvSpPr>
          <p:spPr bwMode="auto">
            <a:xfrm rot="-1800000">
              <a:off x="4808" y="1602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...</a:t>
              </a:r>
            </a:p>
          </p:txBody>
        </p:sp>
        <p:grpSp>
          <p:nvGrpSpPr>
            <p:cNvPr id="71700" name="Group 11"/>
            <p:cNvGrpSpPr>
              <a:grpSpLocks/>
            </p:cNvGrpSpPr>
            <p:nvPr/>
          </p:nvGrpSpPr>
          <p:grpSpPr bwMode="auto">
            <a:xfrm>
              <a:off x="4273" y="1819"/>
              <a:ext cx="711" cy="529"/>
              <a:chOff x="2628" y="3140"/>
              <a:chExt cx="711" cy="529"/>
            </a:xfrm>
          </p:grpSpPr>
          <p:sp>
            <p:nvSpPr>
              <p:cNvPr id="71702" name="Rectangle 12"/>
              <p:cNvSpPr>
                <a:spLocks noChangeArrowheads="1"/>
              </p:cNvSpPr>
              <p:nvPr/>
            </p:nvSpPr>
            <p:spPr bwMode="auto">
              <a:xfrm>
                <a:off x="2628" y="3140"/>
                <a:ext cx="711" cy="52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71703" name="Text Box 13"/>
              <p:cNvSpPr txBox="1">
                <a:spLocks noChangeArrowheads="1"/>
              </p:cNvSpPr>
              <p:nvPr/>
            </p:nvSpPr>
            <p:spPr bwMode="auto">
              <a:xfrm>
                <a:off x="2644" y="3300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600" b="1">
                    <a:solidFill>
                      <a:schemeClr val="tx2"/>
                    </a:solidFill>
                    <a:latin typeface="Arial" charset="0"/>
                  </a:rPr>
                  <a:t>UBKDA</a:t>
                </a:r>
              </a:p>
            </p:txBody>
          </p:sp>
        </p:grpSp>
        <p:sp>
          <p:nvSpPr>
            <p:cNvPr id="71701" name="Text Box 14"/>
            <p:cNvSpPr txBox="1">
              <a:spLocks noChangeArrowheads="1"/>
            </p:cNvSpPr>
            <p:nvPr/>
          </p:nvSpPr>
          <p:spPr bwMode="auto">
            <a:xfrm>
              <a:off x="4500" y="1224"/>
              <a:ext cx="8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000">
                  <a:solidFill>
                    <a:srgbClr val="99FF33"/>
                  </a:solidFill>
                </a:rPr>
                <a:t>Active</a:t>
              </a:r>
            </a:p>
          </p:txBody>
        </p:sp>
      </p:grpSp>
      <p:grpSp>
        <p:nvGrpSpPr>
          <p:cNvPr id="71685" name="Group 15"/>
          <p:cNvGrpSpPr>
            <a:grpSpLocks/>
          </p:cNvGrpSpPr>
          <p:nvPr/>
        </p:nvGrpSpPr>
        <p:grpSpPr bwMode="auto">
          <a:xfrm>
            <a:off x="6813550" y="4067175"/>
            <a:ext cx="2208213" cy="1792288"/>
            <a:chOff x="4292" y="2578"/>
            <a:chExt cx="1391" cy="1129"/>
          </a:xfrm>
        </p:grpSpPr>
        <p:sp>
          <p:nvSpPr>
            <p:cNvPr id="71686" name="Text Box 16"/>
            <p:cNvSpPr txBox="1">
              <a:spLocks noChangeArrowheads="1"/>
            </p:cNvSpPr>
            <p:nvPr/>
          </p:nvSpPr>
          <p:spPr bwMode="auto">
            <a:xfrm rot="-1800000">
              <a:off x="5408" y="2610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...</a:t>
              </a:r>
            </a:p>
          </p:txBody>
        </p:sp>
        <p:grpSp>
          <p:nvGrpSpPr>
            <p:cNvPr id="71687" name="Group 17"/>
            <p:cNvGrpSpPr>
              <a:grpSpLocks/>
            </p:cNvGrpSpPr>
            <p:nvPr/>
          </p:nvGrpSpPr>
          <p:grpSpPr bwMode="auto">
            <a:xfrm>
              <a:off x="4865" y="2836"/>
              <a:ext cx="711" cy="529"/>
              <a:chOff x="2628" y="3140"/>
              <a:chExt cx="711" cy="529"/>
            </a:xfrm>
          </p:grpSpPr>
          <p:sp>
            <p:nvSpPr>
              <p:cNvPr id="71694" name="Rectangle 18"/>
              <p:cNvSpPr>
                <a:spLocks noChangeArrowheads="1"/>
              </p:cNvSpPr>
              <p:nvPr/>
            </p:nvSpPr>
            <p:spPr bwMode="auto">
              <a:xfrm>
                <a:off x="2628" y="3140"/>
                <a:ext cx="711" cy="52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71695" name="Text Box 19"/>
              <p:cNvSpPr txBox="1">
                <a:spLocks noChangeArrowheads="1"/>
              </p:cNvSpPr>
              <p:nvPr/>
            </p:nvSpPr>
            <p:spPr bwMode="auto">
              <a:xfrm>
                <a:off x="2644" y="3300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600" b="1">
                    <a:solidFill>
                      <a:schemeClr val="tx2"/>
                    </a:solidFill>
                    <a:latin typeface="Arial" charset="0"/>
                  </a:rPr>
                  <a:t>N</a:t>
                </a:r>
              </a:p>
            </p:txBody>
          </p:sp>
        </p:grpSp>
        <p:sp>
          <p:nvSpPr>
            <p:cNvPr id="71688" name="Text Box 20"/>
            <p:cNvSpPr txBox="1">
              <a:spLocks noChangeArrowheads="1"/>
            </p:cNvSpPr>
            <p:nvPr/>
          </p:nvSpPr>
          <p:spPr bwMode="auto">
            <a:xfrm>
              <a:off x="5182" y="3384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solidFill>
                    <a:schemeClr val="accent1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71689" name="Text Box 21"/>
            <p:cNvSpPr txBox="1">
              <a:spLocks noChangeArrowheads="1"/>
            </p:cNvSpPr>
            <p:nvPr/>
          </p:nvSpPr>
          <p:spPr bwMode="auto">
            <a:xfrm rot="-1800000">
              <a:off x="4827" y="2961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...</a:t>
              </a:r>
            </a:p>
          </p:txBody>
        </p:sp>
        <p:grpSp>
          <p:nvGrpSpPr>
            <p:cNvPr id="71690" name="Group 22"/>
            <p:cNvGrpSpPr>
              <a:grpSpLocks/>
            </p:cNvGrpSpPr>
            <p:nvPr/>
          </p:nvGrpSpPr>
          <p:grpSpPr bwMode="auto">
            <a:xfrm>
              <a:off x="4292" y="3178"/>
              <a:ext cx="711" cy="529"/>
              <a:chOff x="2628" y="3140"/>
              <a:chExt cx="711" cy="529"/>
            </a:xfrm>
          </p:grpSpPr>
          <p:sp>
            <p:nvSpPr>
              <p:cNvPr id="71692" name="Rectangle 23"/>
              <p:cNvSpPr>
                <a:spLocks noChangeArrowheads="1"/>
              </p:cNvSpPr>
              <p:nvPr/>
            </p:nvSpPr>
            <p:spPr bwMode="auto">
              <a:xfrm>
                <a:off x="2628" y="3140"/>
                <a:ext cx="711" cy="529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/>
              </a:p>
            </p:txBody>
          </p:sp>
          <p:sp>
            <p:nvSpPr>
              <p:cNvPr id="71693" name="Text Box 24"/>
              <p:cNvSpPr txBox="1">
                <a:spLocks noChangeArrowheads="1"/>
              </p:cNvSpPr>
              <p:nvPr/>
            </p:nvSpPr>
            <p:spPr bwMode="auto">
              <a:xfrm>
                <a:off x="2644" y="3300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600" b="1">
                    <a:solidFill>
                      <a:schemeClr val="tx2"/>
                    </a:solidFill>
                    <a:latin typeface="Arial" charset="0"/>
                  </a:rPr>
                  <a:t>XXXXX</a:t>
                </a:r>
              </a:p>
            </p:txBody>
          </p:sp>
        </p:grpSp>
        <p:sp>
          <p:nvSpPr>
            <p:cNvPr id="71691" name="Text Box 25"/>
            <p:cNvSpPr txBox="1">
              <a:spLocks noChangeArrowheads="1"/>
            </p:cNvSpPr>
            <p:nvPr/>
          </p:nvSpPr>
          <p:spPr bwMode="auto">
            <a:xfrm>
              <a:off x="4414" y="2578"/>
              <a:ext cx="9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000">
                  <a:solidFill>
                    <a:srgbClr val="99FF33"/>
                  </a:solidFill>
                </a:rPr>
                <a:t>Baseline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4C56D2-318D-1744-B583-E94323968EED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Real Data:</a:t>
            </a:r>
            <a:br>
              <a:rPr lang="en-US" altLang="x-none"/>
            </a:br>
            <a:r>
              <a:rPr lang="en-US" altLang="x-none"/>
              <a:t>RFT Result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/>
              <a:t>Threshold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i="1"/>
              <a:t>S</a:t>
            </a:r>
            <a:r>
              <a:rPr lang="en-US" altLang="x-none" sz="2400"/>
              <a:t> = 110,776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2 </a:t>
            </a:r>
            <a:r>
              <a:rPr lang="en-US" altLang="x-none" sz="2400">
                <a:sym typeface="Symbol" charset="2"/>
              </a:rPr>
              <a:t></a:t>
            </a:r>
            <a:r>
              <a:rPr lang="en-US" altLang="x-none" sz="2400"/>
              <a:t> 2 </a:t>
            </a:r>
            <a:r>
              <a:rPr lang="en-US" altLang="x-none" sz="2400">
                <a:sym typeface="Symbol" charset="2"/>
              </a:rPr>
              <a:t></a:t>
            </a:r>
            <a:r>
              <a:rPr lang="en-US" altLang="x-none" sz="2400"/>
              <a:t> 2 voxels</a:t>
            </a:r>
            <a:br>
              <a:rPr lang="en-US" altLang="x-none" sz="2400"/>
            </a:br>
            <a:r>
              <a:rPr lang="en-US" altLang="x-none" sz="2400"/>
              <a:t>5.1 </a:t>
            </a:r>
            <a:r>
              <a:rPr lang="en-US" altLang="x-none" sz="2400">
                <a:sym typeface="Symbol" charset="2"/>
              </a:rPr>
              <a:t> </a:t>
            </a:r>
            <a:r>
              <a:rPr lang="en-US" altLang="x-none" sz="2400"/>
              <a:t>5.8 </a:t>
            </a:r>
            <a:r>
              <a:rPr lang="en-US" altLang="x-none" sz="2400">
                <a:sym typeface="Symbol" charset="2"/>
              </a:rPr>
              <a:t> </a:t>
            </a:r>
            <a:r>
              <a:rPr lang="en-US" altLang="x-none" sz="2400"/>
              <a:t>6.9 mm</a:t>
            </a:r>
            <a:br>
              <a:rPr lang="en-US" altLang="x-none" sz="2400"/>
            </a:br>
            <a:r>
              <a:rPr lang="en-US" altLang="x-none" sz="2400"/>
              <a:t>FWHM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i="1"/>
              <a:t>u</a:t>
            </a:r>
            <a:r>
              <a:rPr lang="en-US" altLang="x-none" sz="2400"/>
              <a:t> = </a:t>
            </a:r>
            <a:r>
              <a:rPr lang="en-US" altLang="x-none" sz="2400">
                <a:latin typeface="CMR12" charset="0"/>
              </a:rPr>
              <a:t>9.870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>
                <a:latin typeface="CMR12" charset="0"/>
              </a:rPr>
              <a:t>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>
                <a:latin typeface="CMR12" charset="0"/>
              </a:rPr>
              <a:t>5 voxels above</a:t>
            </a:r>
            <a:br>
              <a:rPr lang="en-US" altLang="x-none" sz="2400">
                <a:latin typeface="CMR12" charset="0"/>
              </a:rPr>
            </a:br>
            <a:r>
              <a:rPr lang="en-US" altLang="x-none" sz="2400">
                <a:latin typeface="CMR12" charset="0"/>
              </a:rPr>
              <a:t> the threshold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>
                <a:latin typeface="CMR12" charset="0"/>
              </a:rPr>
              <a:t>0.0063  minimum</a:t>
            </a:r>
            <a:br>
              <a:rPr lang="en-US" altLang="x-none" sz="2400">
                <a:latin typeface="CMR12" charset="0"/>
              </a:rPr>
            </a:br>
            <a:r>
              <a:rPr lang="en-US" altLang="x-none" sz="2400">
                <a:latin typeface="CMR12" charset="0"/>
              </a:rPr>
              <a:t>FWE-corrected</a:t>
            </a:r>
            <a:br>
              <a:rPr lang="en-US" altLang="x-none" sz="2400">
                <a:latin typeface="CMR12" charset="0"/>
              </a:rPr>
            </a:br>
            <a:r>
              <a:rPr lang="en-US" altLang="x-none" sz="2400">
                <a:latin typeface="CMR12" charset="0"/>
              </a:rPr>
              <a:t>p-value</a:t>
            </a:r>
            <a:endParaRPr lang="en-US" altLang="x-none" sz="2400" baseline="-25000"/>
          </a:p>
          <a:p>
            <a:pPr lvl="1" eaLnBrk="1" hangingPunct="1">
              <a:lnSpc>
                <a:spcPct val="90000"/>
              </a:lnSpc>
            </a:pPr>
            <a:endParaRPr lang="en-US" altLang="x-none" sz="2400"/>
          </a:p>
          <a:p>
            <a:pPr lvl="1" eaLnBrk="1" hangingPunct="1">
              <a:lnSpc>
                <a:spcPct val="90000"/>
              </a:lnSpc>
            </a:pPr>
            <a:endParaRPr lang="en-US" altLang="x-none" sz="2400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 rot="-5400000">
            <a:off x="5813425" y="4702175"/>
            <a:ext cx="1601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200">
                <a:solidFill>
                  <a:schemeClr val="bg2"/>
                </a:solidFill>
                <a:latin typeface="Arial" charset="0"/>
              </a:rPr>
              <a:t>-log</a:t>
            </a:r>
            <a:r>
              <a:rPr lang="en-US" altLang="x-none" sz="1200" baseline="-25000">
                <a:solidFill>
                  <a:schemeClr val="bg2"/>
                </a:solidFill>
                <a:latin typeface="Arial" charset="0"/>
              </a:rPr>
              <a:t>10</a:t>
            </a:r>
            <a:r>
              <a:rPr lang="en-US" altLang="x-none" sz="1200">
                <a:solidFill>
                  <a:schemeClr val="bg2"/>
                </a:solidFill>
                <a:latin typeface="Arial" charset="0"/>
              </a:rPr>
              <a:t> p-value</a:t>
            </a:r>
          </a:p>
        </p:txBody>
      </p:sp>
      <p:pic>
        <p:nvPicPr>
          <p:cNvPr id="73733" name="Picture 5" descr="VarThres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2195513"/>
            <a:ext cx="40798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1143000"/>
          </a:xfrm>
        </p:spPr>
        <p:txBody>
          <a:bodyPr/>
          <a:lstStyle/>
          <a:p>
            <a:r>
              <a:rPr lang="en-US" altLang="x-none" sz="3600"/>
              <a:t>Massive Null (resting-state)</a:t>
            </a:r>
            <a:br>
              <a:rPr lang="en-US" altLang="x-none" sz="3600"/>
            </a:br>
            <a:r>
              <a:rPr lang="en-US" altLang="x-none" sz="3600"/>
              <a:t> fMRI Evaluation</a:t>
            </a:r>
            <a:endParaRPr lang="en-US" altLang="x-none" sz="3600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185863"/>
            <a:ext cx="8686800" cy="901700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b="1" dirty="0"/>
              <a:t>Goal</a:t>
            </a:r>
            <a:r>
              <a:rPr lang="en-US" dirty="0"/>
              <a:t>: Evaluate AFNI, FSL &amp; SPM </a:t>
            </a:r>
            <a:r>
              <a:rPr lang="en-US" i="1" dirty="0"/>
              <a:t>task</a:t>
            </a:r>
            <a:r>
              <a:rPr lang="en-US" dirty="0"/>
              <a:t> fMRI with </a:t>
            </a:r>
            <a:r>
              <a:rPr lang="en-US" i="1" dirty="0"/>
              <a:t>resting-state </a:t>
            </a:r>
            <a:r>
              <a:rPr lang="en-US" dirty="0"/>
              <a:t>fMRI data, using 4 designs, 3 million </a:t>
            </a:r>
            <a:r>
              <a:rPr lang="en-US" dirty="0" err="1"/>
              <a:t>randomised</a:t>
            </a:r>
            <a:r>
              <a:rPr lang="en-US" dirty="0"/>
              <a:t> analyses</a:t>
            </a:r>
          </a:p>
        </p:txBody>
      </p:sp>
      <p:pic>
        <p:nvPicPr>
          <p:cNvPr id="75779" name="Picture 3" descr="Screen Shot 2016-06-23 at 13.1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2"/>
          <a:stretch>
            <a:fillRect/>
          </a:stretch>
        </p:blipFill>
        <p:spPr bwMode="auto">
          <a:xfrm>
            <a:off x="111125" y="2960688"/>
            <a:ext cx="4294188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Content Placeholder 2"/>
          <p:cNvSpPr txBox="1">
            <a:spLocks/>
          </p:cNvSpPr>
          <p:nvPr/>
        </p:nvSpPr>
        <p:spPr bwMode="auto">
          <a:xfrm>
            <a:off x="177800" y="1990725"/>
            <a:ext cx="43894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x-none" sz="2200" b="1"/>
              <a:t>Outcome</a:t>
            </a:r>
            <a:r>
              <a:rPr lang="en-US" altLang="x-none" sz="2200"/>
              <a:t>: Voxel FWE </a:t>
            </a:r>
            <a:r>
              <a:rPr lang="en-US" altLang="x-none" sz="2200" b="1" i="1"/>
              <a:t>OK </a:t>
            </a:r>
            <a:r>
              <a:rPr lang="en-US" altLang="x-none" sz="1000"/>
              <a:t>(Conservative)</a:t>
            </a:r>
            <a:r>
              <a:rPr lang="en-US" altLang="x-none" sz="1300"/>
              <a:t> </a:t>
            </a:r>
            <a:br>
              <a:rPr lang="en-US" altLang="x-none" sz="1300"/>
            </a:br>
            <a:r>
              <a:rPr lang="en-US" altLang="x-none" sz="2200"/>
              <a:t>Cluster FWE 0.001 </a:t>
            </a:r>
            <a:r>
              <a:rPr lang="en-US" altLang="x-none" sz="2200" b="1" i="1"/>
              <a:t>OK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x-none" sz="2200"/>
              <a:t>Cluster FWE 0.01 </a:t>
            </a:r>
            <a:r>
              <a:rPr lang="en-US" altLang="x-none" sz="2200" b="1" i="1"/>
              <a:t>Very Bad </a:t>
            </a:r>
            <a:r>
              <a:rPr lang="en-US" altLang="x-none" sz="1100"/>
              <a:t>(Liberal)</a:t>
            </a:r>
            <a:endParaRPr lang="en-US" altLang="x-none" sz="2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x-none" sz="2200" b="1" i="1"/>
          </a:p>
        </p:txBody>
      </p:sp>
      <p:sp>
        <p:nvSpPr>
          <p:cNvPr id="75781" name="Content Placeholder 2"/>
          <p:cNvSpPr txBox="1">
            <a:spLocks/>
          </p:cNvSpPr>
          <p:nvPr/>
        </p:nvSpPr>
        <p:spPr bwMode="auto">
          <a:xfrm>
            <a:off x="4654550" y="1990725"/>
            <a:ext cx="43894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 sz="2400" b="1"/>
              <a:t>Why?</a:t>
            </a:r>
            <a:r>
              <a:rPr lang="en-US" altLang="x-none" sz="2400"/>
              <a:t> Spatial ACF not Gaussian,</a:t>
            </a:r>
          </a:p>
          <a:p>
            <a:pPr eaLnBrk="1" hangingPunct="1">
              <a:buFontTx/>
              <a:buNone/>
            </a:pPr>
            <a:r>
              <a:rPr lang="en-US" altLang="x-none" sz="2400"/>
              <a:t>Nonstationarity smoothness</a:t>
            </a:r>
          </a:p>
        </p:txBody>
      </p:sp>
      <p:pic>
        <p:nvPicPr>
          <p:cNvPr id="8" name="Picture 7" descr="Screen Shot 2016-06-23 at 13.13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911475"/>
            <a:ext cx="3276600" cy="2692400"/>
          </a:xfrm>
          <a:prstGeom prst="rect">
            <a:avLst/>
          </a:prstGeom>
          <a:noFill/>
          <a:ln w="9525">
            <a:solidFill>
              <a:srgbClr val="EEECE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6-06-23 at 13.13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127500"/>
            <a:ext cx="2420938" cy="1873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4" name="TextBox 8"/>
          <p:cNvSpPr txBox="1">
            <a:spLocks noChangeArrowheads="1"/>
          </p:cNvSpPr>
          <p:nvPr/>
        </p:nvSpPr>
        <p:spPr bwMode="auto">
          <a:xfrm>
            <a:off x="-4763" y="6396038"/>
            <a:ext cx="914400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200">
                <a:latin typeface="Arial" charset="0"/>
              </a:rPr>
              <a:t>Cluster failure: Why fMRI inferences for spatial extent have inflated false-positive rates (2016).  Eklund, TE Nichols, H Knutsson PNAS, 113(28), 7900-5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16C0B2-4C3C-2E4B-8F7B-FA16EF424A8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pSp>
        <p:nvGrpSpPr>
          <p:cNvPr id="76802" name="Group 23"/>
          <p:cNvGrpSpPr>
            <a:grpSpLocks/>
          </p:cNvGrpSpPr>
          <p:nvPr/>
        </p:nvGrpSpPr>
        <p:grpSpPr bwMode="auto">
          <a:xfrm>
            <a:off x="381000" y="1039813"/>
            <a:ext cx="3657600" cy="2844800"/>
            <a:chOff x="3120" y="216"/>
            <a:chExt cx="2304" cy="1792"/>
          </a:xfrm>
        </p:grpSpPr>
        <p:sp>
          <p:nvSpPr>
            <p:cNvPr id="76814" name="Text Box 4"/>
            <p:cNvSpPr txBox="1">
              <a:spLocks noChangeArrowheads="1"/>
            </p:cNvSpPr>
            <p:nvPr/>
          </p:nvSpPr>
          <p:spPr bwMode="auto">
            <a:xfrm>
              <a:off x="3120" y="1777"/>
              <a:ext cx="23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latin typeface="Arial" charset="0"/>
                </a:rPr>
                <a:t>t</a:t>
              </a:r>
              <a:r>
                <a:rPr lang="en-US" altLang="x-none" sz="1800" baseline="-25000">
                  <a:latin typeface="Arial" charset="0"/>
                </a:rPr>
                <a:t>11</a:t>
              </a:r>
              <a:r>
                <a:rPr lang="en-US" altLang="x-none" sz="1800" i="1">
                  <a:latin typeface="Arial" charset="0"/>
                </a:rPr>
                <a:t> </a:t>
              </a:r>
              <a:r>
                <a:rPr lang="en-US" altLang="x-none" sz="1800">
                  <a:latin typeface="Arial" charset="0"/>
                </a:rPr>
                <a:t>Statistic, RF &amp; Bonf. Threshold</a:t>
              </a:r>
            </a:p>
          </p:txBody>
        </p:sp>
        <p:pic>
          <p:nvPicPr>
            <p:cNvPr id="76815" name="Picture 7" descr="Item-RFX-P-MIP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16"/>
              <a:ext cx="1727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6" name="Text Box 8"/>
            <p:cNvSpPr txBox="1">
              <a:spLocks noChangeArrowheads="1"/>
            </p:cNvSpPr>
            <p:nvPr/>
          </p:nvSpPr>
          <p:spPr bwMode="auto">
            <a:xfrm>
              <a:off x="4341" y="1103"/>
              <a:ext cx="839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solidFill>
                    <a:schemeClr val="bg2"/>
                  </a:solidFill>
                </a:rPr>
                <a:t>u</a:t>
              </a:r>
              <a:r>
                <a:rPr lang="en-US" altLang="x-none" sz="1800" baseline="30000">
                  <a:solidFill>
                    <a:schemeClr val="bg2"/>
                  </a:solidFill>
                </a:rPr>
                <a:t>RF</a:t>
              </a:r>
              <a:r>
                <a:rPr lang="en-US" altLang="x-none" sz="1800">
                  <a:solidFill>
                    <a:schemeClr val="bg2"/>
                  </a:solidFill>
                </a:rPr>
                <a:t>   = 9.87</a:t>
              </a:r>
              <a:br>
                <a:rPr lang="en-US" altLang="x-none" sz="1800">
                  <a:solidFill>
                    <a:schemeClr val="bg2"/>
                  </a:solidFill>
                </a:rPr>
              </a:br>
              <a:r>
                <a:rPr lang="en-US" altLang="x-none" sz="1800" i="1">
                  <a:solidFill>
                    <a:schemeClr val="bg2"/>
                  </a:solidFill>
                </a:rPr>
                <a:t>u</a:t>
              </a:r>
              <a:r>
                <a:rPr lang="en-US" altLang="x-none" sz="1800" baseline="30000">
                  <a:solidFill>
                    <a:schemeClr val="bg2"/>
                  </a:solidFill>
                </a:rPr>
                <a:t>Bonf</a:t>
              </a:r>
              <a:r>
                <a:rPr lang="en-US" altLang="x-none" sz="1800">
                  <a:solidFill>
                    <a:schemeClr val="bg2"/>
                  </a:solidFill>
                </a:rPr>
                <a:t> = 9.80</a:t>
              </a:r>
              <a:br>
                <a:rPr lang="en-US" altLang="x-none" sz="1800">
                  <a:solidFill>
                    <a:schemeClr val="bg2"/>
                  </a:solidFill>
                </a:rPr>
              </a:br>
              <a:r>
                <a:rPr lang="en-US" altLang="x-none" sz="1800">
                  <a:solidFill>
                    <a:schemeClr val="bg2"/>
                  </a:solidFill>
                </a:rPr>
                <a:t>5 sig. vox. </a:t>
              </a:r>
            </a:p>
          </p:txBody>
        </p:sp>
      </p:grpSp>
      <p:grpSp>
        <p:nvGrpSpPr>
          <p:cNvPr id="76803" name="Group 22"/>
          <p:cNvGrpSpPr>
            <a:grpSpLocks/>
          </p:cNvGrpSpPr>
          <p:nvPr/>
        </p:nvGrpSpPr>
        <p:grpSpPr bwMode="auto">
          <a:xfrm>
            <a:off x="293688" y="4014788"/>
            <a:ext cx="4114800" cy="2843212"/>
            <a:chOff x="185" y="2529"/>
            <a:chExt cx="2592" cy="1791"/>
          </a:xfrm>
        </p:grpSpPr>
        <p:pic>
          <p:nvPicPr>
            <p:cNvPr id="76811" name="Picture 5" descr="Item-RFX-nP-MIP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2529"/>
              <a:ext cx="1727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2" name="Text Box 6"/>
            <p:cNvSpPr txBox="1">
              <a:spLocks noChangeArrowheads="1"/>
            </p:cNvSpPr>
            <p:nvPr/>
          </p:nvSpPr>
          <p:spPr bwMode="auto">
            <a:xfrm>
              <a:off x="185" y="4089"/>
              <a:ext cx="25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latin typeface="Arial" charset="0"/>
                </a:rPr>
                <a:t>t</a:t>
              </a:r>
              <a:r>
                <a:rPr lang="en-US" altLang="x-none" sz="1800" baseline="-25000">
                  <a:latin typeface="Arial" charset="0"/>
                </a:rPr>
                <a:t>11</a:t>
              </a:r>
              <a:r>
                <a:rPr lang="en-US" altLang="x-none" sz="1800" i="1">
                  <a:latin typeface="Arial" charset="0"/>
                </a:rPr>
                <a:t> </a:t>
              </a:r>
              <a:r>
                <a:rPr lang="en-US" altLang="x-none" sz="1800">
                  <a:latin typeface="Arial" charset="0"/>
                </a:rPr>
                <a:t>Statistic, Nonparametric Threshold</a:t>
              </a:r>
            </a:p>
          </p:txBody>
        </p:sp>
        <p:sp>
          <p:nvSpPr>
            <p:cNvPr id="76813" name="Text Box 9"/>
            <p:cNvSpPr txBox="1">
              <a:spLocks noChangeArrowheads="1"/>
            </p:cNvSpPr>
            <p:nvPr/>
          </p:nvSpPr>
          <p:spPr bwMode="auto">
            <a:xfrm>
              <a:off x="1481" y="3417"/>
              <a:ext cx="86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 i="1">
                  <a:solidFill>
                    <a:schemeClr val="bg2"/>
                  </a:solidFill>
                </a:rPr>
                <a:t>u</a:t>
              </a:r>
              <a:r>
                <a:rPr lang="en-US" altLang="x-none" sz="1800" baseline="30000">
                  <a:solidFill>
                    <a:schemeClr val="bg2"/>
                  </a:solidFill>
                </a:rPr>
                <a:t>Perm</a:t>
              </a:r>
              <a:r>
                <a:rPr lang="en-US" altLang="x-none" sz="1800">
                  <a:solidFill>
                    <a:schemeClr val="bg2"/>
                  </a:solidFill>
                </a:rPr>
                <a:t> = 7.67 </a:t>
              </a:r>
              <a:br>
                <a:rPr lang="en-US" altLang="x-none" sz="1800">
                  <a:solidFill>
                    <a:schemeClr val="bg2"/>
                  </a:solidFill>
                </a:rPr>
              </a:br>
              <a:br>
                <a:rPr lang="en-US" altLang="x-none" sz="1800">
                  <a:solidFill>
                    <a:schemeClr val="bg2"/>
                  </a:solidFill>
                </a:rPr>
              </a:br>
              <a:r>
                <a:rPr lang="en-US" altLang="x-none" sz="1800">
                  <a:solidFill>
                    <a:schemeClr val="bg2"/>
                  </a:solidFill>
                </a:rPr>
                <a:t>58 sig. vox.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808538" y="3787775"/>
            <a:ext cx="3657600" cy="3155950"/>
            <a:chOff x="3120" y="2160"/>
            <a:chExt cx="2304" cy="1988"/>
          </a:xfrm>
        </p:grpSpPr>
        <p:sp>
          <p:nvSpPr>
            <p:cNvPr id="76807" name="Text Box 11"/>
            <p:cNvSpPr txBox="1">
              <a:spLocks noChangeArrowheads="1"/>
            </p:cNvSpPr>
            <p:nvPr/>
          </p:nvSpPr>
          <p:spPr bwMode="auto">
            <a:xfrm>
              <a:off x="3120" y="3744"/>
              <a:ext cx="23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800">
                  <a:latin typeface="Arial" charset="0"/>
                </a:rPr>
                <a:t>Smoothed Variance </a:t>
              </a:r>
              <a:r>
                <a:rPr lang="en-US" altLang="x-none" sz="1800" i="1">
                  <a:latin typeface="Arial" charset="0"/>
                </a:rPr>
                <a:t>t </a:t>
              </a:r>
              <a:r>
                <a:rPr lang="en-US" altLang="x-none" sz="1800">
                  <a:latin typeface="Arial" charset="0"/>
                </a:rPr>
                <a:t>Statistic,</a:t>
              </a:r>
              <a:br>
                <a:rPr lang="en-US" altLang="x-none" sz="1800">
                  <a:latin typeface="Arial" charset="0"/>
                </a:rPr>
              </a:br>
              <a:r>
                <a:rPr lang="en-US" altLang="x-none" sz="1800">
                  <a:latin typeface="Arial" charset="0"/>
                </a:rPr>
                <a:t>Nonparametric Threshold</a:t>
              </a:r>
            </a:p>
          </p:txBody>
        </p:sp>
        <p:grpSp>
          <p:nvGrpSpPr>
            <p:cNvPr id="76808" name="Group 12"/>
            <p:cNvGrpSpPr>
              <a:grpSpLocks/>
            </p:cNvGrpSpPr>
            <p:nvPr/>
          </p:nvGrpSpPr>
          <p:grpSpPr bwMode="auto">
            <a:xfrm>
              <a:off x="3414" y="2160"/>
              <a:ext cx="2010" cy="1561"/>
              <a:chOff x="3414" y="2087"/>
              <a:chExt cx="2010" cy="1561"/>
            </a:xfrm>
          </p:grpSpPr>
          <p:pic>
            <p:nvPicPr>
              <p:cNvPr id="76809" name="Picture 13" descr="Item-RFX-nPs-MIP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4" y="2087"/>
                <a:ext cx="1716" cy="1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10" name="Text Box 14"/>
              <p:cNvSpPr txBox="1">
                <a:spLocks noChangeArrowheads="1"/>
              </p:cNvSpPr>
              <p:nvPr/>
            </p:nvSpPr>
            <p:spPr bwMode="auto">
              <a:xfrm>
                <a:off x="4320" y="3312"/>
                <a:ext cx="11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x-none" sz="1800">
                    <a:solidFill>
                      <a:schemeClr val="bg2"/>
                    </a:solidFill>
                  </a:rPr>
                  <a:t>378 sig. vox.</a:t>
                </a:r>
              </a:p>
            </p:txBody>
          </p:sp>
        </p:grpSp>
      </p:grpSp>
      <p:sp>
        <p:nvSpPr>
          <p:cNvPr id="76805" name="Rectangle 19"/>
          <p:cNvSpPr>
            <a:spLocks noGrp="1" noChangeArrowheads="1"/>
          </p:cNvSpPr>
          <p:nvPr>
            <p:ph type="title"/>
          </p:nvPr>
        </p:nvSpPr>
        <p:spPr>
          <a:solidFill>
            <a:srgbClr val="00008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GB" altLang="x-none" sz="4000"/>
              <a:t>Real Data:</a:t>
            </a:r>
            <a:br>
              <a:rPr lang="en-GB" altLang="x-none" sz="4000"/>
            </a:br>
            <a:r>
              <a:rPr lang="en-GB" altLang="x-none" sz="4000"/>
              <a:t>SnPM Promotional</a:t>
            </a:r>
          </a:p>
        </p:txBody>
      </p:sp>
      <p:sp>
        <p:nvSpPr>
          <p:cNvPr id="76806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4052888" y="1566863"/>
            <a:ext cx="5048250" cy="2346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x-none" sz="2600"/>
              <a:t>Nonparametric method more powerful than RFT for low DF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600"/>
              <a:t>“</a:t>
            </a:r>
            <a:r>
              <a:rPr lang="en-GB" altLang="x-none" sz="2600"/>
              <a:t>Variance Smoothing</a:t>
            </a:r>
            <a:r>
              <a:rPr lang="en-GB" altLang="en-US" sz="2600"/>
              <a:t>”</a:t>
            </a:r>
            <a:r>
              <a:rPr lang="en-GB" altLang="x-none" sz="2600"/>
              <a:t> even more sensitive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x-none" sz="2600"/>
              <a:t>FWE controlled all the while!</a:t>
            </a:r>
          </a:p>
          <a:p>
            <a:pPr eaLnBrk="1" hangingPunct="1">
              <a:lnSpc>
                <a:spcPct val="80000"/>
              </a:lnSpc>
            </a:pPr>
            <a:r>
              <a:rPr lang="en-GB" altLang="x-none" sz="2600"/>
              <a:t>http://warwick.ac.uk/snpm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F32E7-A5EA-E540-9D0C-48135235489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2819400"/>
            <a:ext cx="7826375" cy="933450"/>
          </a:xfrm>
        </p:spPr>
        <p:txBody>
          <a:bodyPr/>
          <a:lstStyle/>
          <a:p>
            <a:pPr eaLnBrk="1" hangingPunct="1"/>
            <a:r>
              <a:rPr lang="en-GB" altLang="x-none"/>
              <a:t>False Discovery Rate…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838AA5-CCCD-3447-A58B-3413B87DAF0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MCP Solutions:</a:t>
            </a:r>
            <a:br>
              <a:rPr lang="en-US" altLang="x-none"/>
            </a:br>
            <a:r>
              <a:rPr lang="en-US" altLang="x-none"/>
              <a:t>Measuring False Positives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chemeClr val="folHlink"/>
                </a:solidFill>
              </a:rPr>
              <a:t>Familywise Error Rate (FWER)</a:t>
            </a:r>
          </a:p>
          <a:p>
            <a:pPr lvl="1" eaLnBrk="1" hangingPunct="1"/>
            <a:r>
              <a:rPr lang="en-US" altLang="x-none">
                <a:solidFill>
                  <a:schemeClr val="folHlink"/>
                </a:solidFill>
              </a:rPr>
              <a:t>Familywise Error</a:t>
            </a:r>
          </a:p>
          <a:p>
            <a:pPr lvl="2" eaLnBrk="1" hangingPunct="1"/>
            <a:r>
              <a:rPr lang="en-US" altLang="x-none">
                <a:solidFill>
                  <a:schemeClr val="folHlink"/>
                </a:solidFill>
              </a:rPr>
              <a:t>Existence of one or more false positives</a:t>
            </a:r>
          </a:p>
          <a:p>
            <a:pPr lvl="1" eaLnBrk="1" hangingPunct="1"/>
            <a:r>
              <a:rPr lang="en-US" altLang="x-none">
                <a:solidFill>
                  <a:schemeClr val="folHlink"/>
                </a:solidFill>
              </a:rPr>
              <a:t>FWER is probability of familywise error</a:t>
            </a:r>
          </a:p>
          <a:p>
            <a:pPr eaLnBrk="1" hangingPunct="1"/>
            <a:r>
              <a:rPr lang="en-US" altLang="x-none"/>
              <a:t>False Discovery Rate (FDR)</a:t>
            </a:r>
          </a:p>
          <a:p>
            <a:pPr lvl="1" eaLnBrk="1" hangingPunct="1"/>
            <a:r>
              <a:rPr lang="en-US" altLang="x-none"/>
              <a:t>FDR = E(V/R)</a:t>
            </a:r>
          </a:p>
          <a:p>
            <a:pPr lvl="1" eaLnBrk="1" hangingPunct="1"/>
            <a:r>
              <a:rPr lang="en-US" altLang="x-none"/>
              <a:t>R voxels declared active, V falsely so</a:t>
            </a:r>
          </a:p>
          <a:p>
            <a:pPr lvl="2" eaLnBrk="1" hangingPunct="1"/>
            <a:r>
              <a:rPr lang="en-US" altLang="x-none"/>
              <a:t>Realized false discovery rate: V/R</a:t>
            </a:r>
          </a:p>
          <a:p>
            <a:pPr lvl="1" eaLnBrk="1" hangingPunct="1"/>
            <a:endParaRPr lang="en-US" altLang="x-non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518CD6-D894-5E4E-A3E6-073B65B364EA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False Discovery Rate</a:t>
            </a:r>
            <a:br>
              <a:rPr lang="en-US" altLang="x-none" sz="4000"/>
            </a:br>
            <a:endParaRPr lang="en-US" altLang="x-none" sz="40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5713"/>
            <a:ext cx="8239125" cy="5565775"/>
          </a:xfrm>
        </p:spPr>
        <p:txBody>
          <a:bodyPr/>
          <a:lstStyle/>
          <a:p>
            <a:pPr eaLnBrk="1" hangingPunct="1"/>
            <a:r>
              <a:rPr lang="en-US" altLang="x-none" sz="2800"/>
              <a:t>For any threshold, all voxels can be cross-classified:</a:t>
            </a:r>
          </a:p>
          <a:p>
            <a:pPr eaLnBrk="1" hangingPunct="1"/>
            <a:endParaRPr lang="en-US" altLang="x-none" sz="2000"/>
          </a:p>
          <a:p>
            <a:pPr eaLnBrk="1" hangingPunct="1"/>
            <a:endParaRPr lang="en-US" altLang="x-none" sz="2000"/>
          </a:p>
          <a:p>
            <a:pPr eaLnBrk="1" hangingPunct="1"/>
            <a:endParaRPr lang="en-US" altLang="x-none" sz="2800"/>
          </a:p>
          <a:p>
            <a:pPr eaLnBrk="1" hangingPunct="1"/>
            <a:endParaRPr lang="en-US" altLang="x-none" sz="2800"/>
          </a:p>
          <a:p>
            <a:pPr eaLnBrk="1" hangingPunct="1"/>
            <a:r>
              <a:rPr lang="en-US" altLang="x-none" sz="2800"/>
              <a:t>Realized FDR</a:t>
            </a:r>
          </a:p>
          <a:p>
            <a:pPr algn="ctr" eaLnBrk="1" hangingPunct="1">
              <a:buFontTx/>
              <a:buNone/>
            </a:pPr>
            <a:r>
              <a:rPr lang="en-US" altLang="x-none" sz="2800"/>
              <a:t>rFDR = </a:t>
            </a:r>
            <a:r>
              <a:rPr lang="en-US" altLang="x-none" sz="2800">
                <a:solidFill>
                  <a:schemeClr val="hlink"/>
                </a:solidFill>
              </a:rPr>
              <a:t>V</a:t>
            </a:r>
            <a:r>
              <a:rPr lang="en-US" altLang="x-none" sz="2800" baseline="-25000">
                <a:solidFill>
                  <a:schemeClr val="hlink"/>
                </a:solidFill>
              </a:rPr>
              <a:t>0R</a:t>
            </a:r>
            <a:r>
              <a:rPr lang="en-US" altLang="x-none" sz="2800"/>
              <a:t>/(</a:t>
            </a:r>
            <a:r>
              <a:rPr lang="en-US" altLang="x-none" sz="2800">
                <a:solidFill>
                  <a:schemeClr val="accent2"/>
                </a:solidFill>
              </a:rPr>
              <a:t>V</a:t>
            </a:r>
            <a:r>
              <a:rPr lang="en-US" altLang="x-none" sz="2800" baseline="-25000">
                <a:solidFill>
                  <a:schemeClr val="accent2"/>
                </a:solidFill>
              </a:rPr>
              <a:t>1R</a:t>
            </a:r>
            <a:r>
              <a:rPr lang="en-US" altLang="x-none" sz="2800"/>
              <a:t>+</a:t>
            </a:r>
            <a:r>
              <a:rPr lang="en-US" altLang="x-none" sz="2800">
                <a:solidFill>
                  <a:schemeClr val="hlink"/>
                </a:solidFill>
              </a:rPr>
              <a:t>V</a:t>
            </a:r>
            <a:r>
              <a:rPr lang="en-US" altLang="x-none" sz="2800" baseline="-25000">
                <a:solidFill>
                  <a:schemeClr val="hlink"/>
                </a:solidFill>
              </a:rPr>
              <a:t>0R</a:t>
            </a:r>
            <a:r>
              <a:rPr lang="en-US" altLang="x-none" sz="2800"/>
              <a:t>) = </a:t>
            </a:r>
            <a:r>
              <a:rPr lang="en-US" altLang="x-none" sz="2800">
                <a:solidFill>
                  <a:schemeClr val="hlink"/>
                </a:solidFill>
              </a:rPr>
              <a:t>V</a:t>
            </a:r>
            <a:r>
              <a:rPr lang="en-US" altLang="x-none" sz="2800" baseline="-25000">
                <a:solidFill>
                  <a:schemeClr val="hlink"/>
                </a:solidFill>
              </a:rPr>
              <a:t>0R</a:t>
            </a:r>
            <a:r>
              <a:rPr lang="en-US" altLang="x-none" sz="2800"/>
              <a:t>/</a:t>
            </a:r>
            <a:r>
              <a:rPr lang="en-US" altLang="x-none" sz="2800">
                <a:solidFill>
                  <a:schemeClr val="tx2"/>
                </a:solidFill>
              </a:rPr>
              <a:t>N</a:t>
            </a:r>
            <a:r>
              <a:rPr lang="en-US" altLang="x-none" sz="2800" baseline="-25000">
                <a:solidFill>
                  <a:schemeClr val="tx2"/>
                </a:solidFill>
              </a:rPr>
              <a:t>R</a:t>
            </a:r>
          </a:p>
          <a:p>
            <a:pPr lvl="1" eaLnBrk="1" hangingPunct="1"/>
            <a:r>
              <a:rPr lang="en-US" altLang="x-none" sz="2400"/>
              <a:t>If  </a:t>
            </a:r>
            <a:r>
              <a:rPr lang="en-US" altLang="x-none" sz="2400">
                <a:solidFill>
                  <a:schemeClr val="tx2"/>
                </a:solidFill>
              </a:rPr>
              <a:t>N</a:t>
            </a:r>
            <a:r>
              <a:rPr lang="en-US" altLang="x-none" sz="2400" baseline="-25000">
                <a:solidFill>
                  <a:schemeClr val="tx2"/>
                </a:solidFill>
              </a:rPr>
              <a:t>R </a:t>
            </a:r>
            <a:r>
              <a:rPr lang="en-US" altLang="x-none" sz="2400"/>
              <a:t>= 0, rFDR = 0</a:t>
            </a:r>
          </a:p>
          <a:p>
            <a:pPr eaLnBrk="1" hangingPunct="1"/>
            <a:r>
              <a:rPr lang="en-US" altLang="x-none" sz="2800"/>
              <a:t>But only can observe </a:t>
            </a:r>
            <a:r>
              <a:rPr lang="en-US" altLang="x-none" sz="2800">
                <a:solidFill>
                  <a:schemeClr val="tx2"/>
                </a:solidFill>
              </a:rPr>
              <a:t>N</a:t>
            </a:r>
            <a:r>
              <a:rPr lang="en-US" altLang="x-none" sz="2800" baseline="-25000">
                <a:solidFill>
                  <a:schemeClr val="tx2"/>
                </a:solidFill>
              </a:rPr>
              <a:t>R</a:t>
            </a:r>
            <a:r>
              <a:rPr lang="en-US" altLang="x-none" sz="2800"/>
              <a:t>, don</a:t>
            </a:r>
            <a:r>
              <a:rPr lang="ja-JP" altLang="en-US" sz="2800"/>
              <a:t>’</a:t>
            </a:r>
            <a:r>
              <a:rPr lang="en-US" altLang="ja-JP" sz="2800"/>
              <a:t>t know </a:t>
            </a:r>
            <a:r>
              <a:rPr lang="en-US" altLang="ja-JP" sz="2800">
                <a:solidFill>
                  <a:schemeClr val="accent2"/>
                </a:solidFill>
              </a:rPr>
              <a:t>V</a:t>
            </a:r>
            <a:r>
              <a:rPr lang="en-US" altLang="ja-JP" sz="2800" baseline="-25000">
                <a:solidFill>
                  <a:schemeClr val="accent2"/>
                </a:solidFill>
              </a:rPr>
              <a:t>1R</a:t>
            </a:r>
            <a:r>
              <a:rPr lang="en-US" altLang="ja-JP" sz="2800"/>
              <a:t> &amp; </a:t>
            </a:r>
            <a:r>
              <a:rPr lang="en-US" altLang="ja-JP" sz="2800">
                <a:solidFill>
                  <a:schemeClr val="hlink"/>
                </a:solidFill>
              </a:rPr>
              <a:t>V</a:t>
            </a:r>
            <a:r>
              <a:rPr lang="en-US" altLang="ja-JP" sz="2800" baseline="-25000">
                <a:solidFill>
                  <a:schemeClr val="hlink"/>
                </a:solidFill>
              </a:rPr>
              <a:t>0R</a:t>
            </a:r>
            <a:r>
              <a:rPr lang="en-US" altLang="ja-JP" sz="2800"/>
              <a:t> </a:t>
            </a:r>
          </a:p>
          <a:p>
            <a:pPr lvl="1" eaLnBrk="1" hangingPunct="1"/>
            <a:r>
              <a:rPr lang="en-US" altLang="x-none" sz="2400"/>
              <a:t>We control the </a:t>
            </a:r>
            <a:r>
              <a:rPr lang="en-US" altLang="x-none" sz="2400" i="1"/>
              <a:t>expected</a:t>
            </a:r>
            <a:r>
              <a:rPr lang="en-US" altLang="x-none" sz="2400"/>
              <a:t> rFDR </a:t>
            </a:r>
          </a:p>
          <a:p>
            <a:pPr lvl="1" algn="ctr" eaLnBrk="1" hangingPunct="1">
              <a:buFontTx/>
              <a:buNone/>
            </a:pPr>
            <a:r>
              <a:rPr lang="en-US" altLang="x-none" sz="2400"/>
              <a:t>FDR = E(rFDR)</a:t>
            </a:r>
          </a:p>
        </p:txBody>
      </p:sp>
      <p:graphicFrame>
        <p:nvGraphicFramePr>
          <p:cNvPr id="702468" name="Group 4"/>
          <p:cNvGraphicFramePr>
            <a:graphicFrameLocks noGrp="1"/>
          </p:cNvGraphicFramePr>
          <p:nvPr/>
        </p:nvGraphicFramePr>
        <p:xfrm>
          <a:off x="1295400" y="1819275"/>
          <a:ext cx="6553200" cy="169545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Accept Null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Reject Null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Null True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0A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0R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m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Null False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1A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1R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m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N</a:t>
                      </a:r>
                      <a:r>
                        <a:rPr kumimoji="0" lang="en-US" altLang="x-none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338138" y="220663"/>
            <a:ext cx="8572500" cy="1143000"/>
          </a:xfrm>
        </p:spPr>
        <p:txBody>
          <a:bodyPr/>
          <a:lstStyle/>
          <a:p>
            <a:pPr eaLnBrk="1" hangingPunct="1"/>
            <a:r>
              <a:rPr lang="en-US" altLang="x-none"/>
              <a:t>Assessing Statistic Images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x-none"/>
              <a:t>Where</a:t>
            </a:r>
            <a:r>
              <a:rPr lang="ja-JP" altLang="en-US"/>
              <a:t>’</a:t>
            </a:r>
            <a:r>
              <a:rPr lang="en-US" altLang="ja-JP"/>
              <a:t>s the signal?</a:t>
            </a:r>
            <a:endParaRPr lang="en-US" altLang="x-none"/>
          </a:p>
        </p:txBody>
      </p:sp>
      <p:grpSp>
        <p:nvGrpSpPr>
          <p:cNvPr id="19459" name="Group 6"/>
          <p:cNvGrpSpPr>
            <a:grpSpLocks/>
          </p:cNvGrpSpPr>
          <p:nvPr/>
        </p:nvGrpSpPr>
        <p:grpSpPr bwMode="auto">
          <a:xfrm>
            <a:off x="6753225" y="2944813"/>
            <a:ext cx="1435100" cy="1719262"/>
            <a:chOff x="0" y="3120"/>
            <a:chExt cx="904" cy="1083"/>
          </a:xfrm>
        </p:grpSpPr>
        <p:pic>
          <p:nvPicPr>
            <p:cNvPr id="19472" name="Picture 7" descr="VarThres_01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904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Text Box 8"/>
            <p:cNvSpPr txBox="1">
              <a:spLocks noChangeArrowheads="1"/>
            </p:cNvSpPr>
            <p:nvPr/>
          </p:nvSpPr>
          <p:spPr bwMode="auto">
            <a:xfrm>
              <a:off x="28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0.5</a:t>
              </a:r>
            </a:p>
          </p:txBody>
        </p:sp>
      </p:grpSp>
      <p:grpSp>
        <p:nvGrpSpPr>
          <p:cNvPr id="19460" name="Group 15"/>
          <p:cNvGrpSpPr>
            <a:grpSpLocks/>
          </p:cNvGrpSpPr>
          <p:nvPr/>
        </p:nvGrpSpPr>
        <p:grpSpPr bwMode="auto">
          <a:xfrm>
            <a:off x="3846513" y="2940050"/>
            <a:ext cx="1435100" cy="1727200"/>
            <a:chOff x="2448" y="3116"/>
            <a:chExt cx="904" cy="1088"/>
          </a:xfrm>
        </p:grpSpPr>
        <p:pic>
          <p:nvPicPr>
            <p:cNvPr id="19470" name="Picture 16" descr="VarThres_07a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Text Box 17"/>
            <p:cNvSpPr txBox="1">
              <a:spLocks noChangeArrowheads="1"/>
            </p:cNvSpPr>
            <p:nvPr/>
          </p:nvSpPr>
          <p:spPr bwMode="auto">
            <a:xfrm>
              <a:off x="2476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3.5</a:t>
              </a:r>
            </a:p>
          </p:txBody>
        </p:sp>
      </p:grpSp>
      <p:grpSp>
        <p:nvGrpSpPr>
          <p:cNvPr id="19461" name="Group 21"/>
          <p:cNvGrpSpPr>
            <a:grpSpLocks/>
          </p:cNvGrpSpPr>
          <p:nvPr/>
        </p:nvGrpSpPr>
        <p:grpSpPr bwMode="auto">
          <a:xfrm>
            <a:off x="946150" y="2940050"/>
            <a:ext cx="1435100" cy="1727200"/>
            <a:chOff x="4080" y="3116"/>
            <a:chExt cx="904" cy="1088"/>
          </a:xfrm>
        </p:grpSpPr>
        <p:pic>
          <p:nvPicPr>
            <p:cNvPr id="19468" name="Picture 22" descr="VarThres_11a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116"/>
              <a:ext cx="90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23"/>
            <p:cNvSpPr txBox="1">
              <a:spLocks noChangeArrowheads="1"/>
            </p:cNvSpPr>
            <p:nvPr/>
          </p:nvSpPr>
          <p:spPr bwMode="auto">
            <a:xfrm>
              <a:off x="4108" y="312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>
                  <a:latin typeface="Arial" charset="0"/>
                </a:rPr>
                <a:t>t &gt; 5.5</a:t>
              </a:r>
            </a:p>
          </p:txBody>
        </p:sp>
      </p:grpSp>
      <p:sp>
        <p:nvSpPr>
          <p:cNvPr id="19462" name="Text Box 27"/>
          <p:cNvSpPr txBox="1">
            <a:spLocks noChangeArrowheads="1"/>
          </p:cNvSpPr>
          <p:nvPr/>
        </p:nvSpPr>
        <p:spPr bwMode="auto">
          <a:xfrm>
            <a:off x="338138" y="2416175"/>
            <a:ext cx="264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High Threshold</a:t>
            </a:r>
          </a:p>
        </p:txBody>
      </p:sp>
      <p:sp>
        <p:nvSpPr>
          <p:cNvPr id="19463" name="Text Box 28"/>
          <p:cNvSpPr txBox="1">
            <a:spLocks noChangeArrowheads="1"/>
          </p:cNvSpPr>
          <p:nvPr/>
        </p:nvSpPr>
        <p:spPr bwMode="auto">
          <a:xfrm>
            <a:off x="3240088" y="2416175"/>
            <a:ext cx="264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Med. Threshold</a:t>
            </a:r>
          </a:p>
        </p:txBody>
      </p:sp>
      <p:sp>
        <p:nvSpPr>
          <p:cNvPr id="19464" name="Text Box 29"/>
          <p:cNvSpPr txBox="1">
            <a:spLocks noChangeArrowheads="1"/>
          </p:cNvSpPr>
          <p:nvPr/>
        </p:nvSpPr>
        <p:spPr bwMode="auto">
          <a:xfrm>
            <a:off x="6145213" y="2416175"/>
            <a:ext cx="264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Low Threshold</a:t>
            </a:r>
          </a:p>
        </p:txBody>
      </p:sp>
      <p:sp>
        <p:nvSpPr>
          <p:cNvPr id="19465" name="Text Box 30"/>
          <p:cNvSpPr txBox="1">
            <a:spLocks noChangeArrowheads="1"/>
          </p:cNvSpPr>
          <p:nvPr/>
        </p:nvSpPr>
        <p:spPr bwMode="auto">
          <a:xfrm>
            <a:off x="117475" y="4722813"/>
            <a:ext cx="30924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Good Specificity</a:t>
            </a:r>
            <a:br>
              <a:rPr lang="en-US" altLang="x-none" sz="2400"/>
            </a:br>
            <a:br>
              <a:rPr lang="en-US" altLang="x-none" sz="1600"/>
            </a:br>
            <a:r>
              <a:rPr lang="en-US" altLang="x-none" sz="2400"/>
              <a:t>Poor Power</a:t>
            </a:r>
            <a:br>
              <a:rPr lang="en-US" altLang="x-none" sz="2400"/>
            </a:br>
            <a:r>
              <a:rPr lang="en-US" altLang="x-none" sz="2400"/>
              <a:t>(risk of false negatives)</a:t>
            </a: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5900738" y="4722813"/>
            <a:ext cx="31384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Poor Specificity</a:t>
            </a:r>
            <a:br>
              <a:rPr lang="en-US" altLang="x-none" sz="2400"/>
            </a:br>
            <a:r>
              <a:rPr lang="en-US" altLang="x-none" sz="2400"/>
              <a:t>(risk of false positives)</a:t>
            </a:r>
            <a:br>
              <a:rPr lang="en-US" altLang="x-none" sz="2400"/>
            </a:br>
            <a:br>
              <a:rPr lang="en-US" altLang="x-none" sz="1600"/>
            </a:br>
            <a:r>
              <a:rPr lang="en-US" altLang="x-none" sz="2400"/>
              <a:t>Good Power</a:t>
            </a:r>
          </a:p>
        </p:txBody>
      </p:sp>
      <p:sp>
        <p:nvSpPr>
          <p:cNvPr id="19467" name="Text Box 33"/>
          <p:cNvSpPr txBox="1">
            <a:spLocks noChangeArrowheads="1"/>
          </p:cNvSpPr>
          <p:nvPr/>
        </p:nvSpPr>
        <p:spPr bwMode="auto">
          <a:xfrm>
            <a:off x="5246688" y="6400800"/>
            <a:ext cx="389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r" eaLnBrk="1" hangingPunct="1">
              <a:buFontTx/>
              <a:buNone/>
            </a:pPr>
            <a:r>
              <a:rPr lang="en-US" altLang="x-none" sz="2400" i="1">
                <a:solidFill>
                  <a:schemeClr val="accent1"/>
                </a:solidFill>
              </a:rPr>
              <a:t>...but why threshold?!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C7E68-0B37-CB45-A385-563245D5E89E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428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2875"/>
            <a:ext cx="692150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952875"/>
            <a:ext cx="679450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952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3952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3952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952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3952875"/>
            <a:ext cx="679450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952875"/>
            <a:ext cx="692150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3952875"/>
            <a:ext cx="693738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952875"/>
            <a:ext cx="693738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695325" cy="69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486400"/>
            <a:ext cx="684213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5486400"/>
            <a:ext cx="682625" cy="682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5486400"/>
            <a:ext cx="695325" cy="69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486400"/>
            <a:ext cx="695325" cy="69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2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486400"/>
            <a:ext cx="695325" cy="69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3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28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4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428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5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8875"/>
            <a:ext cx="692150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6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428875"/>
            <a:ext cx="679450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7" name="Picture 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428875"/>
            <a:ext cx="681037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8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2428875"/>
            <a:ext cx="679450" cy="68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9" name="Picture 2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428875"/>
            <a:ext cx="692150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0" name="Picture 3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428875"/>
            <a:ext cx="693738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1" name="Picture 3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28875"/>
            <a:ext cx="693738" cy="693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False Discovery Rate</a:t>
            </a:r>
            <a:br>
              <a:rPr lang="en-US" altLang="x-none"/>
            </a:br>
            <a:r>
              <a:rPr lang="en-US" altLang="x-none"/>
              <a:t>Illustration:</a:t>
            </a:r>
          </a:p>
        </p:txBody>
      </p:sp>
      <p:sp>
        <p:nvSpPr>
          <p:cNvPr id="81953" name="Rectangle 33"/>
          <p:cNvSpPr>
            <a:spLocks noChangeAspect="1" noChangeArrowheads="1"/>
          </p:cNvSpPr>
          <p:nvPr/>
        </p:nvSpPr>
        <p:spPr bwMode="auto">
          <a:xfrm>
            <a:off x="4295775" y="3571875"/>
            <a:ext cx="777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Signal</a:t>
            </a:r>
          </a:p>
        </p:txBody>
      </p:sp>
      <p:sp>
        <p:nvSpPr>
          <p:cNvPr id="81954" name="Rectangle 34"/>
          <p:cNvSpPr>
            <a:spLocks noChangeAspect="1" noChangeArrowheads="1"/>
          </p:cNvSpPr>
          <p:nvPr/>
        </p:nvSpPr>
        <p:spPr bwMode="auto">
          <a:xfrm>
            <a:off x="3860800" y="5105400"/>
            <a:ext cx="166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Signal+Noise</a:t>
            </a:r>
          </a:p>
        </p:txBody>
      </p:sp>
      <p:sp>
        <p:nvSpPr>
          <p:cNvPr id="81955" name="Rectangle 35"/>
          <p:cNvSpPr>
            <a:spLocks noChangeAspect="1" noChangeArrowheads="1"/>
          </p:cNvSpPr>
          <p:nvPr/>
        </p:nvSpPr>
        <p:spPr bwMode="auto">
          <a:xfrm>
            <a:off x="4324350" y="2009775"/>
            <a:ext cx="71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Noise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953AC9-A479-DA41-845E-D2D94C486F12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103505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03505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03187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031875"/>
            <a:ext cx="6953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03505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3505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31670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31670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3167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3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670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4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167063"/>
            <a:ext cx="6842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5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1736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1736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7" name="Rectangle 23"/>
          <p:cNvSpPr>
            <a:spLocks noChangeAspect="1" noChangeArrowheads="1"/>
          </p:cNvSpPr>
          <p:nvPr/>
        </p:nvSpPr>
        <p:spPr bwMode="auto">
          <a:xfrm>
            <a:off x="7362825" y="391636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 Unicode MS" charset="0"/>
              </a:rPr>
              <a:t>FWE</a:t>
            </a:r>
          </a:p>
        </p:txBody>
      </p:sp>
      <p:sp>
        <p:nvSpPr>
          <p:cNvPr id="82968" name="Freeform 24"/>
          <p:cNvSpPr>
            <a:spLocks noChangeAspect="1"/>
          </p:cNvSpPr>
          <p:nvPr/>
        </p:nvSpPr>
        <p:spPr bwMode="auto">
          <a:xfrm>
            <a:off x="554038" y="3340100"/>
            <a:ext cx="336550" cy="323850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9" name="Line 25"/>
          <p:cNvSpPr>
            <a:spLocks noChangeAspect="1" noChangeShapeType="1"/>
          </p:cNvSpPr>
          <p:nvPr/>
        </p:nvSpPr>
        <p:spPr bwMode="auto">
          <a:xfrm>
            <a:off x="381000" y="38496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0" name="Line 26"/>
          <p:cNvSpPr>
            <a:spLocks noChangeAspect="1" noChangeShapeType="1"/>
          </p:cNvSpPr>
          <p:nvPr/>
        </p:nvSpPr>
        <p:spPr bwMode="auto">
          <a:xfrm>
            <a:off x="381000" y="3154363"/>
            <a:ext cx="1588" cy="695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1" name="Line 27"/>
          <p:cNvSpPr>
            <a:spLocks noChangeAspect="1" noChangeShapeType="1"/>
          </p:cNvSpPr>
          <p:nvPr/>
        </p:nvSpPr>
        <p:spPr bwMode="auto">
          <a:xfrm>
            <a:off x="381000" y="38496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2" name="Line 28"/>
          <p:cNvSpPr>
            <a:spLocks noChangeAspect="1" noChangeShapeType="1"/>
          </p:cNvSpPr>
          <p:nvPr/>
        </p:nvSpPr>
        <p:spPr bwMode="auto">
          <a:xfrm>
            <a:off x="381000" y="3154363"/>
            <a:ext cx="1588" cy="695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3" name="Line 29"/>
          <p:cNvSpPr>
            <a:spLocks noChangeAspect="1" noChangeShapeType="1"/>
          </p:cNvSpPr>
          <p:nvPr/>
        </p:nvSpPr>
        <p:spPr bwMode="auto">
          <a:xfrm>
            <a:off x="381000" y="38496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4" name="Line 30"/>
          <p:cNvSpPr>
            <a:spLocks noChangeAspect="1" noChangeShapeType="1"/>
          </p:cNvSpPr>
          <p:nvPr/>
        </p:nvSpPr>
        <p:spPr bwMode="auto">
          <a:xfrm>
            <a:off x="381000" y="3154363"/>
            <a:ext cx="1588" cy="695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5" name="Freeform 31"/>
          <p:cNvSpPr>
            <a:spLocks noChangeAspect="1"/>
          </p:cNvSpPr>
          <p:nvPr/>
        </p:nvSpPr>
        <p:spPr bwMode="auto">
          <a:xfrm>
            <a:off x="1423988" y="3340100"/>
            <a:ext cx="322262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6" name="Line 32"/>
          <p:cNvSpPr>
            <a:spLocks noChangeAspect="1" noChangeShapeType="1"/>
          </p:cNvSpPr>
          <p:nvPr/>
        </p:nvSpPr>
        <p:spPr bwMode="auto">
          <a:xfrm>
            <a:off x="1249363" y="3167063"/>
            <a:ext cx="684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7" name="Line 33"/>
          <p:cNvSpPr>
            <a:spLocks noChangeAspect="1" noChangeShapeType="1"/>
          </p:cNvSpPr>
          <p:nvPr/>
        </p:nvSpPr>
        <p:spPr bwMode="auto">
          <a:xfrm>
            <a:off x="1249363" y="3167063"/>
            <a:ext cx="684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8" name="Freeform 34"/>
          <p:cNvSpPr>
            <a:spLocks noChangeAspect="1"/>
          </p:cNvSpPr>
          <p:nvPr/>
        </p:nvSpPr>
        <p:spPr bwMode="auto">
          <a:xfrm>
            <a:off x="2281238" y="3340100"/>
            <a:ext cx="322262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9" name="Line 35"/>
          <p:cNvSpPr>
            <a:spLocks noChangeAspect="1" noChangeShapeType="1"/>
          </p:cNvSpPr>
          <p:nvPr/>
        </p:nvSpPr>
        <p:spPr bwMode="auto">
          <a:xfrm>
            <a:off x="2106613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0" name="Line 36"/>
          <p:cNvSpPr>
            <a:spLocks noChangeAspect="1" noChangeShapeType="1"/>
          </p:cNvSpPr>
          <p:nvPr/>
        </p:nvSpPr>
        <p:spPr bwMode="auto">
          <a:xfrm>
            <a:off x="210661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1" name="Line 37"/>
          <p:cNvSpPr>
            <a:spLocks noChangeAspect="1" noChangeShapeType="1"/>
          </p:cNvSpPr>
          <p:nvPr/>
        </p:nvSpPr>
        <p:spPr bwMode="auto">
          <a:xfrm>
            <a:off x="210661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2" name="Line 38"/>
          <p:cNvSpPr>
            <a:spLocks noChangeAspect="1" noChangeShapeType="1"/>
          </p:cNvSpPr>
          <p:nvPr/>
        </p:nvSpPr>
        <p:spPr bwMode="auto">
          <a:xfrm>
            <a:off x="2106613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3" name="Line 39"/>
          <p:cNvSpPr>
            <a:spLocks noChangeAspect="1" noChangeShapeType="1"/>
          </p:cNvSpPr>
          <p:nvPr/>
        </p:nvSpPr>
        <p:spPr bwMode="auto">
          <a:xfrm>
            <a:off x="210661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4" name="Rectangle 40"/>
          <p:cNvSpPr>
            <a:spLocks noChangeAspect="1" noChangeArrowheads="1"/>
          </p:cNvSpPr>
          <p:nvPr/>
        </p:nvSpPr>
        <p:spPr bwMode="auto">
          <a:xfrm>
            <a:off x="2963863" y="31670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2985" name="Freeform 41"/>
          <p:cNvSpPr>
            <a:spLocks noChangeAspect="1"/>
          </p:cNvSpPr>
          <p:nvPr/>
        </p:nvSpPr>
        <p:spPr bwMode="auto">
          <a:xfrm>
            <a:off x="3136900" y="3340100"/>
            <a:ext cx="323850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6" name="Line 42"/>
          <p:cNvSpPr>
            <a:spLocks noChangeAspect="1" noChangeShapeType="1"/>
          </p:cNvSpPr>
          <p:nvPr/>
        </p:nvSpPr>
        <p:spPr bwMode="auto">
          <a:xfrm>
            <a:off x="2963863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7" name="Line 43"/>
          <p:cNvSpPr>
            <a:spLocks noChangeAspect="1" noChangeShapeType="1"/>
          </p:cNvSpPr>
          <p:nvPr/>
        </p:nvSpPr>
        <p:spPr bwMode="auto">
          <a:xfrm>
            <a:off x="2963863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8" name="Line 44"/>
          <p:cNvSpPr>
            <a:spLocks noChangeAspect="1" noChangeShapeType="1"/>
          </p:cNvSpPr>
          <p:nvPr/>
        </p:nvSpPr>
        <p:spPr bwMode="auto">
          <a:xfrm>
            <a:off x="296386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9" name="Line 45"/>
          <p:cNvSpPr>
            <a:spLocks noChangeAspect="1" noChangeShapeType="1"/>
          </p:cNvSpPr>
          <p:nvPr/>
        </p:nvSpPr>
        <p:spPr bwMode="auto">
          <a:xfrm>
            <a:off x="2963863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0" name="Line 46"/>
          <p:cNvSpPr>
            <a:spLocks noChangeAspect="1" noChangeShapeType="1"/>
          </p:cNvSpPr>
          <p:nvPr/>
        </p:nvSpPr>
        <p:spPr bwMode="auto">
          <a:xfrm>
            <a:off x="296386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1" name="Line 47"/>
          <p:cNvSpPr>
            <a:spLocks noChangeAspect="1" noChangeShapeType="1"/>
          </p:cNvSpPr>
          <p:nvPr/>
        </p:nvSpPr>
        <p:spPr bwMode="auto">
          <a:xfrm>
            <a:off x="2963863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2" name="Line 48"/>
          <p:cNvSpPr>
            <a:spLocks noChangeAspect="1" noChangeShapeType="1"/>
          </p:cNvSpPr>
          <p:nvPr/>
        </p:nvSpPr>
        <p:spPr bwMode="auto">
          <a:xfrm>
            <a:off x="2963863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3" name="Line 49"/>
          <p:cNvSpPr>
            <a:spLocks noChangeAspect="1" noChangeShapeType="1"/>
          </p:cNvSpPr>
          <p:nvPr/>
        </p:nvSpPr>
        <p:spPr bwMode="auto">
          <a:xfrm>
            <a:off x="2963863" y="31670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4" name="Rectangle 50"/>
          <p:cNvSpPr>
            <a:spLocks noChangeAspect="1" noChangeArrowheads="1"/>
          </p:cNvSpPr>
          <p:nvPr/>
        </p:nvSpPr>
        <p:spPr bwMode="auto">
          <a:xfrm>
            <a:off x="3819525" y="31670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2995" name="Freeform 51"/>
          <p:cNvSpPr>
            <a:spLocks noChangeAspect="1"/>
          </p:cNvSpPr>
          <p:nvPr/>
        </p:nvSpPr>
        <p:spPr bwMode="auto">
          <a:xfrm>
            <a:off x="3994150" y="3340100"/>
            <a:ext cx="322263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6" name="Line 52"/>
          <p:cNvSpPr>
            <a:spLocks noChangeAspect="1" noChangeShapeType="1"/>
          </p:cNvSpPr>
          <p:nvPr/>
        </p:nvSpPr>
        <p:spPr bwMode="auto">
          <a:xfrm>
            <a:off x="381952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7" name="Line 53"/>
          <p:cNvSpPr>
            <a:spLocks noChangeAspect="1" noChangeShapeType="1"/>
          </p:cNvSpPr>
          <p:nvPr/>
        </p:nvSpPr>
        <p:spPr bwMode="auto">
          <a:xfrm>
            <a:off x="3819525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8" name="Line 54"/>
          <p:cNvSpPr>
            <a:spLocks noChangeAspect="1" noChangeShapeType="1"/>
          </p:cNvSpPr>
          <p:nvPr/>
        </p:nvSpPr>
        <p:spPr bwMode="auto">
          <a:xfrm>
            <a:off x="3819525" y="31670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9" name="Line 55"/>
          <p:cNvSpPr>
            <a:spLocks noChangeAspect="1" noChangeShapeType="1"/>
          </p:cNvSpPr>
          <p:nvPr/>
        </p:nvSpPr>
        <p:spPr bwMode="auto">
          <a:xfrm>
            <a:off x="381952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0" name="Line 56"/>
          <p:cNvSpPr>
            <a:spLocks noChangeAspect="1" noChangeShapeType="1"/>
          </p:cNvSpPr>
          <p:nvPr/>
        </p:nvSpPr>
        <p:spPr bwMode="auto">
          <a:xfrm>
            <a:off x="3819525" y="31670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1" name="Line 57"/>
          <p:cNvSpPr>
            <a:spLocks noChangeAspect="1" noChangeShapeType="1"/>
          </p:cNvSpPr>
          <p:nvPr/>
        </p:nvSpPr>
        <p:spPr bwMode="auto">
          <a:xfrm>
            <a:off x="381952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2" name="Line 58"/>
          <p:cNvSpPr>
            <a:spLocks noChangeAspect="1" noChangeShapeType="1"/>
          </p:cNvSpPr>
          <p:nvPr/>
        </p:nvSpPr>
        <p:spPr bwMode="auto">
          <a:xfrm>
            <a:off x="3819525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3" name="Line 59"/>
          <p:cNvSpPr>
            <a:spLocks noChangeAspect="1" noChangeShapeType="1"/>
          </p:cNvSpPr>
          <p:nvPr/>
        </p:nvSpPr>
        <p:spPr bwMode="auto">
          <a:xfrm>
            <a:off x="3819525" y="31670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4" name="Freeform 60"/>
          <p:cNvSpPr>
            <a:spLocks noChangeAspect="1"/>
          </p:cNvSpPr>
          <p:nvPr/>
        </p:nvSpPr>
        <p:spPr bwMode="auto">
          <a:xfrm>
            <a:off x="4849813" y="3340100"/>
            <a:ext cx="323850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5" name="Line 61"/>
          <p:cNvSpPr>
            <a:spLocks noChangeAspect="1" noChangeShapeType="1"/>
          </p:cNvSpPr>
          <p:nvPr/>
        </p:nvSpPr>
        <p:spPr bwMode="auto">
          <a:xfrm>
            <a:off x="467677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6" name="Line 62"/>
          <p:cNvSpPr>
            <a:spLocks noChangeAspect="1" noChangeShapeType="1"/>
          </p:cNvSpPr>
          <p:nvPr/>
        </p:nvSpPr>
        <p:spPr bwMode="auto">
          <a:xfrm>
            <a:off x="4676775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7" name="Line 63"/>
          <p:cNvSpPr>
            <a:spLocks noChangeAspect="1" noChangeShapeType="1"/>
          </p:cNvSpPr>
          <p:nvPr/>
        </p:nvSpPr>
        <p:spPr bwMode="auto">
          <a:xfrm>
            <a:off x="4676775" y="31670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8" name="Line 64"/>
          <p:cNvSpPr>
            <a:spLocks noChangeAspect="1" noChangeShapeType="1"/>
          </p:cNvSpPr>
          <p:nvPr/>
        </p:nvSpPr>
        <p:spPr bwMode="auto">
          <a:xfrm>
            <a:off x="467677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09" name="Line 65"/>
          <p:cNvSpPr>
            <a:spLocks noChangeAspect="1" noChangeShapeType="1"/>
          </p:cNvSpPr>
          <p:nvPr/>
        </p:nvSpPr>
        <p:spPr bwMode="auto">
          <a:xfrm>
            <a:off x="4676775" y="31670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0" name="Line 66"/>
          <p:cNvSpPr>
            <a:spLocks noChangeAspect="1" noChangeShapeType="1"/>
          </p:cNvSpPr>
          <p:nvPr/>
        </p:nvSpPr>
        <p:spPr bwMode="auto">
          <a:xfrm>
            <a:off x="4676775" y="38496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1" name="Line 67"/>
          <p:cNvSpPr>
            <a:spLocks noChangeAspect="1" noChangeShapeType="1"/>
          </p:cNvSpPr>
          <p:nvPr/>
        </p:nvSpPr>
        <p:spPr bwMode="auto">
          <a:xfrm>
            <a:off x="4676775" y="31670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2" name="Line 68"/>
          <p:cNvSpPr>
            <a:spLocks noChangeAspect="1" noChangeShapeType="1"/>
          </p:cNvSpPr>
          <p:nvPr/>
        </p:nvSpPr>
        <p:spPr bwMode="auto">
          <a:xfrm>
            <a:off x="4676775" y="31670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3" name="Freeform 69"/>
          <p:cNvSpPr>
            <a:spLocks noChangeAspect="1"/>
          </p:cNvSpPr>
          <p:nvPr/>
        </p:nvSpPr>
        <p:spPr bwMode="auto">
          <a:xfrm>
            <a:off x="5707063" y="3340100"/>
            <a:ext cx="322262" cy="323850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014" name="Picture 7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1670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15" name="Freeform 71"/>
          <p:cNvSpPr>
            <a:spLocks noChangeAspect="1"/>
          </p:cNvSpPr>
          <p:nvPr/>
        </p:nvSpPr>
        <p:spPr bwMode="auto">
          <a:xfrm>
            <a:off x="6564313" y="3340100"/>
            <a:ext cx="334962" cy="323850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6" name="Freeform 72"/>
          <p:cNvSpPr>
            <a:spLocks noChangeAspect="1"/>
          </p:cNvSpPr>
          <p:nvPr/>
        </p:nvSpPr>
        <p:spPr bwMode="auto">
          <a:xfrm>
            <a:off x="7419975" y="3340100"/>
            <a:ext cx="334963" cy="323850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7" name="Freeform 73"/>
          <p:cNvSpPr>
            <a:spLocks noChangeAspect="1"/>
          </p:cNvSpPr>
          <p:nvPr/>
        </p:nvSpPr>
        <p:spPr bwMode="auto">
          <a:xfrm>
            <a:off x="8277225" y="3340100"/>
            <a:ext cx="334963" cy="323850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018" name="Group 74"/>
          <p:cNvGrpSpPr>
            <a:grpSpLocks/>
          </p:cNvGrpSpPr>
          <p:nvPr/>
        </p:nvGrpSpPr>
        <p:grpSpPr bwMode="auto">
          <a:xfrm>
            <a:off x="488950" y="5886450"/>
            <a:ext cx="8239125" cy="285750"/>
            <a:chOff x="308" y="3312"/>
            <a:chExt cx="5190" cy="180"/>
          </a:xfrm>
        </p:grpSpPr>
        <p:sp>
          <p:nvSpPr>
            <p:cNvPr id="83122" name="Rectangle 75"/>
            <p:cNvSpPr>
              <a:spLocks noChangeAspect="1" noChangeArrowheads="1"/>
            </p:cNvSpPr>
            <p:nvPr/>
          </p:nvSpPr>
          <p:spPr bwMode="auto">
            <a:xfrm>
              <a:off x="308" y="3312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6.7%</a:t>
              </a:r>
            </a:p>
          </p:txBody>
        </p:sp>
        <p:sp>
          <p:nvSpPr>
            <p:cNvPr id="83123" name="Rectangle 76"/>
            <p:cNvSpPr>
              <a:spLocks noChangeAspect="1" noChangeArrowheads="1"/>
            </p:cNvSpPr>
            <p:nvPr/>
          </p:nvSpPr>
          <p:spPr bwMode="auto">
            <a:xfrm>
              <a:off x="811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10.4%</a:t>
              </a:r>
            </a:p>
          </p:txBody>
        </p:sp>
        <p:sp>
          <p:nvSpPr>
            <p:cNvPr id="83124" name="Rectangle 77"/>
            <p:cNvSpPr>
              <a:spLocks noChangeAspect="1" noChangeArrowheads="1"/>
            </p:cNvSpPr>
            <p:nvPr/>
          </p:nvSpPr>
          <p:spPr bwMode="auto">
            <a:xfrm>
              <a:off x="1350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14.9%</a:t>
              </a:r>
            </a:p>
          </p:txBody>
        </p:sp>
        <p:sp>
          <p:nvSpPr>
            <p:cNvPr id="83125" name="Rectangle 78"/>
            <p:cNvSpPr>
              <a:spLocks noChangeAspect="1" noChangeArrowheads="1"/>
            </p:cNvSpPr>
            <p:nvPr/>
          </p:nvSpPr>
          <p:spPr bwMode="auto">
            <a:xfrm>
              <a:off x="1935" y="3319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9.3%</a:t>
              </a:r>
            </a:p>
          </p:txBody>
        </p:sp>
        <p:sp>
          <p:nvSpPr>
            <p:cNvPr id="83126" name="Rectangle 79"/>
            <p:cNvSpPr>
              <a:spLocks noChangeAspect="1" noChangeArrowheads="1"/>
            </p:cNvSpPr>
            <p:nvPr/>
          </p:nvSpPr>
          <p:spPr bwMode="auto">
            <a:xfrm>
              <a:off x="2429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16.2%</a:t>
              </a:r>
            </a:p>
          </p:txBody>
        </p:sp>
        <p:sp>
          <p:nvSpPr>
            <p:cNvPr id="83127" name="Rectangle 80"/>
            <p:cNvSpPr>
              <a:spLocks noChangeAspect="1" noChangeArrowheads="1"/>
            </p:cNvSpPr>
            <p:nvPr/>
          </p:nvSpPr>
          <p:spPr bwMode="auto">
            <a:xfrm>
              <a:off x="2969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13.8%</a:t>
              </a:r>
            </a:p>
          </p:txBody>
        </p:sp>
        <p:sp>
          <p:nvSpPr>
            <p:cNvPr id="83128" name="Rectangle 81"/>
            <p:cNvSpPr>
              <a:spLocks noChangeAspect="1" noChangeArrowheads="1"/>
            </p:cNvSpPr>
            <p:nvPr/>
          </p:nvSpPr>
          <p:spPr bwMode="auto">
            <a:xfrm>
              <a:off x="3508" y="331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14.0%</a:t>
              </a:r>
            </a:p>
          </p:txBody>
        </p:sp>
        <p:sp>
          <p:nvSpPr>
            <p:cNvPr id="83129" name="Rectangle 82"/>
            <p:cNvSpPr>
              <a:spLocks noChangeAspect="1" noChangeArrowheads="1"/>
            </p:cNvSpPr>
            <p:nvPr/>
          </p:nvSpPr>
          <p:spPr bwMode="auto">
            <a:xfrm>
              <a:off x="4048" y="3312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10.5%</a:t>
              </a:r>
            </a:p>
          </p:txBody>
        </p:sp>
        <p:sp>
          <p:nvSpPr>
            <p:cNvPr id="83130" name="Rectangle 83"/>
            <p:cNvSpPr>
              <a:spLocks noChangeAspect="1" noChangeArrowheads="1"/>
            </p:cNvSpPr>
            <p:nvPr/>
          </p:nvSpPr>
          <p:spPr bwMode="auto">
            <a:xfrm>
              <a:off x="4586" y="3312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12.2%</a:t>
              </a:r>
            </a:p>
          </p:txBody>
        </p:sp>
        <p:sp>
          <p:nvSpPr>
            <p:cNvPr id="83131" name="Rectangle 84"/>
            <p:cNvSpPr>
              <a:spLocks noChangeAspect="1" noChangeArrowheads="1"/>
            </p:cNvSpPr>
            <p:nvPr/>
          </p:nvSpPr>
          <p:spPr bwMode="auto">
            <a:xfrm>
              <a:off x="5170" y="3312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8.7%</a:t>
              </a:r>
            </a:p>
          </p:txBody>
        </p:sp>
      </p:grpSp>
      <p:sp>
        <p:nvSpPr>
          <p:cNvPr id="83019" name="Freeform 85"/>
          <p:cNvSpPr>
            <a:spLocks noChangeAspect="1"/>
          </p:cNvSpPr>
          <p:nvPr/>
        </p:nvSpPr>
        <p:spPr bwMode="auto">
          <a:xfrm>
            <a:off x="552450" y="5348288"/>
            <a:ext cx="336550" cy="322262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0" name="Line 86"/>
          <p:cNvSpPr>
            <a:spLocks noChangeAspect="1" noChangeShapeType="1"/>
          </p:cNvSpPr>
          <p:nvPr/>
        </p:nvSpPr>
        <p:spPr bwMode="auto">
          <a:xfrm>
            <a:off x="379413" y="58562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1" name="Line 87"/>
          <p:cNvSpPr>
            <a:spLocks noChangeAspect="1" noChangeShapeType="1"/>
          </p:cNvSpPr>
          <p:nvPr/>
        </p:nvSpPr>
        <p:spPr bwMode="auto">
          <a:xfrm>
            <a:off x="379413" y="5160963"/>
            <a:ext cx="1587" cy="695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2" name="Line 88"/>
          <p:cNvSpPr>
            <a:spLocks noChangeAspect="1" noChangeShapeType="1"/>
          </p:cNvSpPr>
          <p:nvPr/>
        </p:nvSpPr>
        <p:spPr bwMode="auto">
          <a:xfrm>
            <a:off x="379413" y="58562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3" name="Line 89"/>
          <p:cNvSpPr>
            <a:spLocks noChangeAspect="1" noChangeShapeType="1"/>
          </p:cNvSpPr>
          <p:nvPr/>
        </p:nvSpPr>
        <p:spPr bwMode="auto">
          <a:xfrm>
            <a:off x="379413" y="5856288"/>
            <a:ext cx="695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4" name="Rectangle 90"/>
          <p:cNvSpPr>
            <a:spLocks noChangeAspect="1" noChangeArrowheads="1"/>
          </p:cNvSpPr>
          <p:nvPr/>
        </p:nvSpPr>
        <p:spPr bwMode="auto">
          <a:xfrm>
            <a:off x="1247775" y="5173663"/>
            <a:ext cx="684213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25" name="Rectangle 91"/>
          <p:cNvSpPr>
            <a:spLocks noChangeAspect="1" noChangeArrowheads="1"/>
          </p:cNvSpPr>
          <p:nvPr/>
        </p:nvSpPr>
        <p:spPr bwMode="auto">
          <a:xfrm>
            <a:off x="1247775" y="5173663"/>
            <a:ext cx="684213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26" name="Picture 9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5173663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27" name="Freeform 93"/>
          <p:cNvSpPr>
            <a:spLocks noChangeAspect="1"/>
          </p:cNvSpPr>
          <p:nvPr/>
        </p:nvSpPr>
        <p:spPr bwMode="auto">
          <a:xfrm>
            <a:off x="1422400" y="5348288"/>
            <a:ext cx="322263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8" name="Line 94"/>
          <p:cNvSpPr>
            <a:spLocks noChangeAspect="1" noChangeShapeType="1"/>
          </p:cNvSpPr>
          <p:nvPr/>
        </p:nvSpPr>
        <p:spPr bwMode="auto">
          <a:xfrm>
            <a:off x="1247775" y="5856288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9" name="Line 95"/>
          <p:cNvSpPr>
            <a:spLocks noChangeAspect="1" noChangeShapeType="1"/>
          </p:cNvSpPr>
          <p:nvPr/>
        </p:nvSpPr>
        <p:spPr bwMode="auto">
          <a:xfrm>
            <a:off x="1247775" y="5173663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0" name="Line 96"/>
          <p:cNvSpPr>
            <a:spLocks noChangeAspect="1" noChangeShapeType="1"/>
          </p:cNvSpPr>
          <p:nvPr/>
        </p:nvSpPr>
        <p:spPr bwMode="auto">
          <a:xfrm>
            <a:off x="1247775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1" name="Line 97"/>
          <p:cNvSpPr>
            <a:spLocks noChangeAspect="1" noChangeShapeType="1"/>
          </p:cNvSpPr>
          <p:nvPr/>
        </p:nvSpPr>
        <p:spPr bwMode="auto">
          <a:xfrm>
            <a:off x="1247775" y="5856288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2" name="Line 98"/>
          <p:cNvSpPr>
            <a:spLocks noChangeAspect="1" noChangeShapeType="1"/>
          </p:cNvSpPr>
          <p:nvPr/>
        </p:nvSpPr>
        <p:spPr bwMode="auto">
          <a:xfrm>
            <a:off x="1247775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3" name="Line 99"/>
          <p:cNvSpPr>
            <a:spLocks noChangeAspect="1" noChangeShapeType="1"/>
          </p:cNvSpPr>
          <p:nvPr/>
        </p:nvSpPr>
        <p:spPr bwMode="auto">
          <a:xfrm>
            <a:off x="1247775" y="5856288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4" name="Line 100"/>
          <p:cNvSpPr>
            <a:spLocks noChangeAspect="1" noChangeShapeType="1"/>
          </p:cNvSpPr>
          <p:nvPr/>
        </p:nvSpPr>
        <p:spPr bwMode="auto">
          <a:xfrm>
            <a:off x="1247775" y="5173663"/>
            <a:ext cx="684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5" name="Line 101"/>
          <p:cNvSpPr>
            <a:spLocks noChangeAspect="1" noChangeShapeType="1"/>
          </p:cNvSpPr>
          <p:nvPr/>
        </p:nvSpPr>
        <p:spPr bwMode="auto">
          <a:xfrm>
            <a:off x="1247775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36" name="Rectangle 102"/>
          <p:cNvSpPr>
            <a:spLocks noChangeAspect="1" noChangeArrowheads="1"/>
          </p:cNvSpPr>
          <p:nvPr/>
        </p:nvSpPr>
        <p:spPr bwMode="auto">
          <a:xfrm>
            <a:off x="2105025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37" name="Rectangle 103"/>
          <p:cNvSpPr>
            <a:spLocks noChangeAspect="1" noChangeArrowheads="1"/>
          </p:cNvSpPr>
          <p:nvPr/>
        </p:nvSpPr>
        <p:spPr bwMode="auto">
          <a:xfrm>
            <a:off x="2105025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38" name="Picture 10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39" name="Freeform 105"/>
          <p:cNvSpPr>
            <a:spLocks noChangeAspect="1"/>
          </p:cNvSpPr>
          <p:nvPr/>
        </p:nvSpPr>
        <p:spPr bwMode="auto">
          <a:xfrm>
            <a:off x="2279650" y="5348288"/>
            <a:ext cx="322263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0" name="Line 106"/>
          <p:cNvSpPr>
            <a:spLocks noChangeAspect="1" noChangeShapeType="1"/>
          </p:cNvSpPr>
          <p:nvPr/>
        </p:nvSpPr>
        <p:spPr bwMode="auto">
          <a:xfrm>
            <a:off x="210502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1" name="Line 107"/>
          <p:cNvSpPr>
            <a:spLocks noChangeAspect="1" noChangeShapeType="1"/>
          </p:cNvSpPr>
          <p:nvPr/>
        </p:nvSpPr>
        <p:spPr bwMode="auto">
          <a:xfrm>
            <a:off x="2105025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2" name="Line 108"/>
          <p:cNvSpPr>
            <a:spLocks noChangeAspect="1" noChangeShapeType="1"/>
          </p:cNvSpPr>
          <p:nvPr/>
        </p:nvSpPr>
        <p:spPr bwMode="auto">
          <a:xfrm>
            <a:off x="210502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3" name="Line 109"/>
          <p:cNvSpPr>
            <a:spLocks noChangeAspect="1" noChangeShapeType="1"/>
          </p:cNvSpPr>
          <p:nvPr/>
        </p:nvSpPr>
        <p:spPr bwMode="auto">
          <a:xfrm>
            <a:off x="210502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4" name="Line 110"/>
          <p:cNvSpPr>
            <a:spLocks noChangeAspect="1" noChangeShapeType="1"/>
          </p:cNvSpPr>
          <p:nvPr/>
        </p:nvSpPr>
        <p:spPr bwMode="auto">
          <a:xfrm>
            <a:off x="210502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5" name="Line 111"/>
          <p:cNvSpPr>
            <a:spLocks noChangeAspect="1" noChangeShapeType="1"/>
          </p:cNvSpPr>
          <p:nvPr/>
        </p:nvSpPr>
        <p:spPr bwMode="auto">
          <a:xfrm>
            <a:off x="210502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6" name="Line 112"/>
          <p:cNvSpPr>
            <a:spLocks noChangeAspect="1" noChangeShapeType="1"/>
          </p:cNvSpPr>
          <p:nvPr/>
        </p:nvSpPr>
        <p:spPr bwMode="auto">
          <a:xfrm>
            <a:off x="2105025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7" name="Line 113"/>
          <p:cNvSpPr>
            <a:spLocks noChangeAspect="1" noChangeShapeType="1"/>
          </p:cNvSpPr>
          <p:nvPr/>
        </p:nvSpPr>
        <p:spPr bwMode="auto">
          <a:xfrm>
            <a:off x="210502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8" name="Rectangle 114"/>
          <p:cNvSpPr>
            <a:spLocks noChangeAspect="1" noChangeArrowheads="1"/>
          </p:cNvSpPr>
          <p:nvPr/>
        </p:nvSpPr>
        <p:spPr bwMode="auto">
          <a:xfrm>
            <a:off x="2962275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49" name="Rectangle 115"/>
          <p:cNvSpPr>
            <a:spLocks noChangeAspect="1" noChangeArrowheads="1"/>
          </p:cNvSpPr>
          <p:nvPr/>
        </p:nvSpPr>
        <p:spPr bwMode="auto">
          <a:xfrm>
            <a:off x="2962275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50" name="Picture 11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51" name="Freeform 117"/>
          <p:cNvSpPr>
            <a:spLocks noChangeAspect="1"/>
          </p:cNvSpPr>
          <p:nvPr/>
        </p:nvSpPr>
        <p:spPr bwMode="auto">
          <a:xfrm>
            <a:off x="3135313" y="5348288"/>
            <a:ext cx="323850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2" name="Line 118"/>
          <p:cNvSpPr>
            <a:spLocks noChangeAspect="1" noChangeShapeType="1"/>
          </p:cNvSpPr>
          <p:nvPr/>
        </p:nvSpPr>
        <p:spPr bwMode="auto">
          <a:xfrm>
            <a:off x="296227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3" name="Line 119"/>
          <p:cNvSpPr>
            <a:spLocks noChangeAspect="1" noChangeShapeType="1"/>
          </p:cNvSpPr>
          <p:nvPr/>
        </p:nvSpPr>
        <p:spPr bwMode="auto">
          <a:xfrm>
            <a:off x="2962275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4" name="Line 120"/>
          <p:cNvSpPr>
            <a:spLocks noChangeAspect="1" noChangeShapeType="1"/>
          </p:cNvSpPr>
          <p:nvPr/>
        </p:nvSpPr>
        <p:spPr bwMode="auto">
          <a:xfrm>
            <a:off x="296227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5" name="Line 121"/>
          <p:cNvSpPr>
            <a:spLocks noChangeAspect="1" noChangeShapeType="1"/>
          </p:cNvSpPr>
          <p:nvPr/>
        </p:nvSpPr>
        <p:spPr bwMode="auto">
          <a:xfrm>
            <a:off x="296227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6" name="Line 122"/>
          <p:cNvSpPr>
            <a:spLocks noChangeAspect="1" noChangeShapeType="1"/>
          </p:cNvSpPr>
          <p:nvPr/>
        </p:nvSpPr>
        <p:spPr bwMode="auto">
          <a:xfrm>
            <a:off x="296227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7" name="Line 123"/>
          <p:cNvSpPr>
            <a:spLocks noChangeAspect="1" noChangeShapeType="1"/>
          </p:cNvSpPr>
          <p:nvPr/>
        </p:nvSpPr>
        <p:spPr bwMode="auto">
          <a:xfrm>
            <a:off x="2962275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8" name="Line 124"/>
          <p:cNvSpPr>
            <a:spLocks noChangeAspect="1" noChangeShapeType="1"/>
          </p:cNvSpPr>
          <p:nvPr/>
        </p:nvSpPr>
        <p:spPr bwMode="auto">
          <a:xfrm>
            <a:off x="2962275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9" name="Line 125"/>
          <p:cNvSpPr>
            <a:spLocks noChangeAspect="1" noChangeShapeType="1"/>
          </p:cNvSpPr>
          <p:nvPr/>
        </p:nvSpPr>
        <p:spPr bwMode="auto">
          <a:xfrm>
            <a:off x="2962275" y="5173663"/>
            <a:ext cx="1588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0" name="Rectangle 126"/>
          <p:cNvSpPr>
            <a:spLocks noChangeAspect="1" noChangeArrowheads="1"/>
          </p:cNvSpPr>
          <p:nvPr/>
        </p:nvSpPr>
        <p:spPr bwMode="auto">
          <a:xfrm>
            <a:off x="3817938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61" name="Rectangle 127"/>
          <p:cNvSpPr>
            <a:spLocks noChangeAspect="1" noChangeArrowheads="1"/>
          </p:cNvSpPr>
          <p:nvPr/>
        </p:nvSpPr>
        <p:spPr bwMode="auto">
          <a:xfrm>
            <a:off x="3817938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62" name="Picture 12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63" name="Freeform 129"/>
          <p:cNvSpPr>
            <a:spLocks noChangeAspect="1"/>
          </p:cNvSpPr>
          <p:nvPr/>
        </p:nvSpPr>
        <p:spPr bwMode="auto">
          <a:xfrm>
            <a:off x="3992563" y="5348288"/>
            <a:ext cx="322262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4" name="Line 130"/>
          <p:cNvSpPr>
            <a:spLocks noChangeAspect="1" noChangeShapeType="1"/>
          </p:cNvSpPr>
          <p:nvPr/>
        </p:nvSpPr>
        <p:spPr bwMode="auto">
          <a:xfrm>
            <a:off x="381793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5" name="Line 131"/>
          <p:cNvSpPr>
            <a:spLocks noChangeAspect="1" noChangeShapeType="1"/>
          </p:cNvSpPr>
          <p:nvPr/>
        </p:nvSpPr>
        <p:spPr bwMode="auto">
          <a:xfrm>
            <a:off x="381793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6" name="Line 132"/>
          <p:cNvSpPr>
            <a:spLocks noChangeAspect="1" noChangeShapeType="1"/>
          </p:cNvSpPr>
          <p:nvPr/>
        </p:nvSpPr>
        <p:spPr bwMode="auto">
          <a:xfrm>
            <a:off x="3817938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7" name="Line 133"/>
          <p:cNvSpPr>
            <a:spLocks noChangeAspect="1" noChangeShapeType="1"/>
          </p:cNvSpPr>
          <p:nvPr/>
        </p:nvSpPr>
        <p:spPr bwMode="auto">
          <a:xfrm>
            <a:off x="381793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8" name="Line 134"/>
          <p:cNvSpPr>
            <a:spLocks noChangeAspect="1" noChangeShapeType="1"/>
          </p:cNvSpPr>
          <p:nvPr/>
        </p:nvSpPr>
        <p:spPr bwMode="auto">
          <a:xfrm>
            <a:off x="3817938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69" name="Line 135"/>
          <p:cNvSpPr>
            <a:spLocks noChangeAspect="1" noChangeShapeType="1"/>
          </p:cNvSpPr>
          <p:nvPr/>
        </p:nvSpPr>
        <p:spPr bwMode="auto">
          <a:xfrm>
            <a:off x="381793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0" name="Line 136"/>
          <p:cNvSpPr>
            <a:spLocks noChangeAspect="1" noChangeShapeType="1"/>
          </p:cNvSpPr>
          <p:nvPr/>
        </p:nvSpPr>
        <p:spPr bwMode="auto">
          <a:xfrm>
            <a:off x="381793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1" name="Line 137"/>
          <p:cNvSpPr>
            <a:spLocks noChangeAspect="1" noChangeShapeType="1"/>
          </p:cNvSpPr>
          <p:nvPr/>
        </p:nvSpPr>
        <p:spPr bwMode="auto">
          <a:xfrm>
            <a:off x="3817938" y="5173663"/>
            <a:ext cx="3175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2" name="Rectangle 138"/>
          <p:cNvSpPr>
            <a:spLocks noChangeAspect="1" noChangeArrowheads="1"/>
          </p:cNvSpPr>
          <p:nvPr/>
        </p:nvSpPr>
        <p:spPr bwMode="auto">
          <a:xfrm>
            <a:off x="4675188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73" name="Rectangle 139"/>
          <p:cNvSpPr>
            <a:spLocks noChangeAspect="1" noChangeArrowheads="1"/>
          </p:cNvSpPr>
          <p:nvPr/>
        </p:nvSpPr>
        <p:spPr bwMode="auto">
          <a:xfrm>
            <a:off x="4675188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74" name="Picture 14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75" name="Freeform 141"/>
          <p:cNvSpPr>
            <a:spLocks noChangeAspect="1"/>
          </p:cNvSpPr>
          <p:nvPr/>
        </p:nvSpPr>
        <p:spPr bwMode="auto">
          <a:xfrm>
            <a:off x="4848225" y="5348288"/>
            <a:ext cx="323850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6" name="Line 142"/>
          <p:cNvSpPr>
            <a:spLocks noChangeAspect="1" noChangeShapeType="1"/>
          </p:cNvSpPr>
          <p:nvPr/>
        </p:nvSpPr>
        <p:spPr bwMode="auto">
          <a:xfrm>
            <a:off x="467518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7" name="Line 143"/>
          <p:cNvSpPr>
            <a:spLocks noChangeAspect="1" noChangeShapeType="1"/>
          </p:cNvSpPr>
          <p:nvPr/>
        </p:nvSpPr>
        <p:spPr bwMode="auto">
          <a:xfrm>
            <a:off x="467518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8" name="Line 144"/>
          <p:cNvSpPr>
            <a:spLocks noChangeAspect="1" noChangeShapeType="1"/>
          </p:cNvSpPr>
          <p:nvPr/>
        </p:nvSpPr>
        <p:spPr bwMode="auto">
          <a:xfrm>
            <a:off x="4675188" y="51736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9" name="Line 145"/>
          <p:cNvSpPr>
            <a:spLocks noChangeAspect="1" noChangeShapeType="1"/>
          </p:cNvSpPr>
          <p:nvPr/>
        </p:nvSpPr>
        <p:spPr bwMode="auto">
          <a:xfrm>
            <a:off x="467518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0" name="Line 146"/>
          <p:cNvSpPr>
            <a:spLocks noChangeAspect="1" noChangeShapeType="1"/>
          </p:cNvSpPr>
          <p:nvPr/>
        </p:nvSpPr>
        <p:spPr bwMode="auto">
          <a:xfrm>
            <a:off x="4675188" y="51736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1" name="Line 147"/>
          <p:cNvSpPr>
            <a:spLocks noChangeAspect="1" noChangeShapeType="1"/>
          </p:cNvSpPr>
          <p:nvPr/>
        </p:nvSpPr>
        <p:spPr bwMode="auto">
          <a:xfrm>
            <a:off x="4675188" y="5856288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2" name="Line 148"/>
          <p:cNvSpPr>
            <a:spLocks noChangeAspect="1" noChangeShapeType="1"/>
          </p:cNvSpPr>
          <p:nvPr/>
        </p:nvSpPr>
        <p:spPr bwMode="auto">
          <a:xfrm>
            <a:off x="467518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3" name="Line 149"/>
          <p:cNvSpPr>
            <a:spLocks noChangeAspect="1" noChangeShapeType="1"/>
          </p:cNvSpPr>
          <p:nvPr/>
        </p:nvSpPr>
        <p:spPr bwMode="auto">
          <a:xfrm>
            <a:off x="4675188" y="5173663"/>
            <a:ext cx="1587" cy="682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4" name="Rectangle 150"/>
          <p:cNvSpPr>
            <a:spLocks noChangeAspect="1" noChangeArrowheads="1"/>
          </p:cNvSpPr>
          <p:nvPr/>
        </p:nvSpPr>
        <p:spPr bwMode="auto">
          <a:xfrm>
            <a:off x="5532438" y="5173663"/>
            <a:ext cx="682625" cy="682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085" name="Rectangle 151"/>
          <p:cNvSpPr>
            <a:spLocks noChangeAspect="1" noChangeArrowheads="1"/>
          </p:cNvSpPr>
          <p:nvPr/>
        </p:nvSpPr>
        <p:spPr bwMode="auto">
          <a:xfrm>
            <a:off x="5532438" y="5173663"/>
            <a:ext cx="682625" cy="682625"/>
          </a:xfrm>
          <a:prstGeom prst="rect">
            <a:avLst/>
          </a:prstGeom>
          <a:noFill/>
          <a:ln w="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3086" name="Picture 15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51736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87" name="Freeform 153"/>
          <p:cNvSpPr>
            <a:spLocks noChangeAspect="1"/>
          </p:cNvSpPr>
          <p:nvPr/>
        </p:nvSpPr>
        <p:spPr bwMode="auto">
          <a:xfrm>
            <a:off x="5705475" y="5348288"/>
            <a:ext cx="322263" cy="322262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2147483646 h 156"/>
              <a:gd name="T42" fmla="*/ 2147483646 w 156"/>
              <a:gd name="T43" fmla="*/ 2147483646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2147483646 w 156"/>
              <a:gd name="T57" fmla="*/ 2147483646 h 156"/>
              <a:gd name="T58" fmla="*/ 2147483646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0 h 156"/>
              <a:gd name="T74" fmla="*/ 2147483646 w 156"/>
              <a:gd name="T75" fmla="*/ 0 h 156"/>
              <a:gd name="T76" fmla="*/ 2147483646 w 156"/>
              <a:gd name="T77" fmla="*/ 0 h 156"/>
              <a:gd name="T78" fmla="*/ 2147483646 w 156"/>
              <a:gd name="T79" fmla="*/ 0 h 156"/>
              <a:gd name="T80" fmla="*/ 2147483646 w 156"/>
              <a:gd name="T81" fmla="*/ 0 h 156"/>
              <a:gd name="T82" fmla="*/ 2147483646 w 156"/>
              <a:gd name="T83" fmla="*/ 0 h 156"/>
              <a:gd name="T84" fmla="*/ 2147483646 w 156"/>
              <a:gd name="T85" fmla="*/ 0 h 156"/>
              <a:gd name="T86" fmla="*/ 2147483646 w 156"/>
              <a:gd name="T87" fmla="*/ 0 h 156"/>
              <a:gd name="T88" fmla="*/ 2147483646 w 156"/>
              <a:gd name="T89" fmla="*/ 0 h 156"/>
              <a:gd name="T90" fmla="*/ 2147483646 w 156"/>
              <a:gd name="T91" fmla="*/ 0 h 156"/>
              <a:gd name="T92" fmla="*/ 2147483646 w 156"/>
              <a:gd name="T93" fmla="*/ 0 h 156"/>
              <a:gd name="T94" fmla="*/ 2147483646 w 156"/>
              <a:gd name="T95" fmla="*/ 0 h 156"/>
              <a:gd name="T96" fmla="*/ 2147483646 w 156"/>
              <a:gd name="T97" fmla="*/ 2147483646 h 156"/>
              <a:gd name="T98" fmla="*/ 2147483646 w 156"/>
              <a:gd name="T99" fmla="*/ 2147483646 h 156"/>
              <a:gd name="T100" fmla="*/ 2147483646 w 156"/>
              <a:gd name="T101" fmla="*/ 2147483646 h 156"/>
              <a:gd name="T102" fmla="*/ 2147483646 w 156"/>
              <a:gd name="T103" fmla="*/ 2147483646 h 156"/>
              <a:gd name="T104" fmla="*/ 2147483646 w 156"/>
              <a:gd name="T105" fmla="*/ 2147483646 h 156"/>
              <a:gd name="T106" fmla="*/ 2147483646 w 156"/>
              <a:gd name="T107" fmla="*/ 2147483646 h 156"/>
              <a:gd name="T108" fmla="*/ 2147483646 w 156"/>
              <a:gd name="T109" fmla="*/ 2147483646 h 156"/>
              <a:gd name="T110" fmla="*/ 2147483646 w 156"/>
              <a:gd name="T111" fmla="*/ 2147483646 h 156"/>
              <a:gd name="T112" fmla="*/ 0 w 156"/>
              <a:gd name="T113" fmla="*/ 2147483646 h 156"/>
              <a:gd name="T114" fmla="*/ 0 w 156"/>
              <a:gd name="T115" fmla="*/ 2147483646 h 156"/>
              <a:gd name="T116" fmla="*/ 2147483646 w 156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6"/>
              <a:gd name="T179" fmla="*/ 156 w 156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6">
                <a:moveTo>
                  <a:pt x="6" y="114"/>
                </a:moveTo>
                <a:lnTo>
                  <a:pt x="6" y="132"/>
                </a:lnTo>
                <a:lnTo>
                  <a:pt x="12" y="132"/>
                </a:lnTo>
                <a:lnTo>
                  <a:pt x="18" y="138"/>
                </a:lnTo>
                <a:lnTo>
                  <a:pt x="24" y="150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44"/>
                </a:lnTo>
                <a:lnTo>
                  <a:pt x="138" y="138"/>
                </a:lnTo>
                <a:lnTo>
                  <a:pt x="144" y="132"/>
                </a:lnTo>
                <a:lnTo>
                  <a:pt x="150" y="126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6" y="30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8" name="Line 154"/>
          <p:cNvSpPr>
            <a:spLocks noChangeAspect="1" noChangeShapeType="1"/>
          </p:cNvSpPr>
          <p:nvPr/>
        </p:nvSpPr>
        <p:spPr bwMode="auto">
          <a:xfrm>
            <a:off x="553243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89" name="Line 155"/>
          <p:cNvSpPr>
            <a:spLocks noChangeAspect="1" noChangeShapeType="1"/>
          </p:cNvSpPr>
          <p:nvPr/>
        </p:nvSpPr>
        <p:spPr bwMode="auto">
          <a:xfrm>
            <a:off x="5532438" y="5173663"/>
            <a:ext cx="682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090" name="Picture 15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1736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91" name="Freeform 157"/>
          <p:cNvSpPr>
            <a:spLocks noChangeAspect="1"/>
          </p:cNvSpPr>
          <p:nvPr/>
        </p:nvSpPr>
        <p:spPr bwMode="auto">
          <a:xfrm>
            <a:off x="6562725" y="5348288"/>
            <a:ext cx="334963" cy="322262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092" name="Picture 158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1736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93" name="Freeform 159"/>
          <p:cNvSpPr>
            <a:spLocks noChangeAspect="1"/>
          </p:cNvSpPr>
          <p:nvPr/>
        </p:nvSpPr>
        <p:spPr bwMode="auto">
          <a:xfrm>
            <a:off x="7418388" y="5348288"/>
            <a:ext cx="334962" cy="322262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94" name="Freeform 160"/>
          <p:cNvSpPr>
            <a:spLocks noChangeAspect="1"/>
          </p:cNvSpPr>
          <p:nvPr/>
        </p:nvSpPr>
        <p:spPr bwMode="auto">
          <a:xfrm>
            <a:off x="8275638" y="5348288"/>
            <a:ext cx="334962" cy="322262"/>
          </a:xfrm>
          <a:custGeom>
            <a:avLst/>
            <a:gdLst>
              <a:gd name="T0" fmla="*/ 2147483646 w 162"/>
              <a:gd name="T1" fmla="*/ 2147483646 h 156"/>
              <a:gd name="T2" fmla="*/ 2147483646 w 162"/>
              <a:gd name="T3" fmla="*/ 2147483646 h 156"/>
              <a:gd name="T4" fmla="*/ 2147483646 w 162"/>
              <a:gd name="T5" fmla="*/ 2147483646 h 156"/>
              <a:gd name="T6" fmla="*/ 2147483646 w 162"/>
              <a:gd name="T7" fmla="*/ 2147483646 h 156"/>
              <a:gd name="T8" fmla="*/ 2147483646 w 162"/>
              <a:gd name="T9" fmla="*/ 2147483646 h 156"/>
              <a:gd name="T10" fmla="*/ 2147483646 w 162"/>
              <a:gd name="T11" fmla="*/ 2147483646 h 156"/>
              <a:gd name="T12" fmla="*/ 2147483646 w 162"/>
              <a:gd name="T13" fmla="*/ 2147483646 h 156"/>
              <a:gd name="T14" fmla="*/ 2147483646 w 162"/>
              <a:gd name="T15" fmla="*/ 2147483646 h 156"/>
              <a:gd name="T16" fmla="*/ 2147483646 w 162"/>
              <a:gd name="T17" fmla="*/ 2147483646 h 156"/>
              <a:gd name="T18" fmla="*/ 2147483646 w 162"/>
              <a:gd name="T19" fmla="*/ 2147483646 h 156"/>
              <a:gd name="T20" fmla="*/ 2147483646 w 162"/>
              <a:gd name="T21" fmla="*/ 2147483646 h 156"/>
              <a:gd name="T22" fmla="*/ 2147483646 w 162"/>
              <a:gd name="T23" fmla="*/ 2147483646 h 156"/>
              <a:gd name="T24" fmla="*/ 2147483646 w 162"/>
              <a:gd name="T25" fmla="*/ 2147483646 h 156"/>
              <a:gd name="T26" fmla="*/ 2147483646 w 162"/>
              <a:gd name="T27" fmla="*/ 2147483646 h 156"/>
              <a:gd name="T28" fmla="*/ 2147483646 w 162"/>
              <a:gd name="T29" fmla="*/ 2147483646 h 156"/>
              <a:gd name="T30" fmla="*/ 2147483646 w 162"/>
              <a:gd name="T31" fmla="*/ 2147483646 h 156"/>
              <a:gd name="T32" fmla="*/ 2147483646 w 162"/>
              <a:gd name="T33" fmla="*/ 2147483646 h 156"/>
              <a:gd name="T34" fmla="*/ 2147483646 w 162"/>
              <a:gd name="T35" fmla="*/ 2147483646 h 156"/>
              <a:gd name="T36" fmla="*/ 2147483646 w 162"/>
              <a:gd name="T37" fmla="*/ 2147483646 h 156"/>
              <a:gd name="T38" fmla="*/ 2147483646 w 162"/>
              <a:gd name="T39" fmla="*/ 2147483646 h 156"/>
              <a:gd name="T40" fmla="*/ 2147483646 w 162"/>
              <a:gd name="T41" fmla="*/ 2147483646 h 156"/>
              <a:gd name="T42" fmla="*/ 2147483646 w 162"/>
              <a:gd name="T43" fmla="*/ 2147483646 h 156"/>
              <a:gd name="T44" fmla="*/ 2147483646 w 162"/>
              <a:gd name="T45" fmla="*/ 2147483646 h 156"/>
              <a:gd name="T46" fmla="*/ 2147483646 w 162"/>
              <a:gd name="T47" fmla="*/ 2147483646 h 156"/>
              <a:gd name="T48" fmla="*/ 2147483646 w 162"/>
              <a:gd name="T49" fmla="*/ 2147483646 h 156"/>
              <a:gd name="T50" fmla="*/ 2147483646 w 162"/>
              <a:gd name="T51" fmla="*/ 2147483646 h 156"/>
              <a:gd name="T52" fmla="*/ 2147483646 w 162"/>
              <a:gd name="T53" fmla="*/ 2147483646 h 156"/>
              <a:gd name="T54" fmla="*/ 2147483646 w 162"/>
              <a:gd name="T55" fmla="*/ 2147483646 h 156"/>
              <a:gd name="T56" fmla="*/ 2147483646 w 162"/>
              <a:gd name="T57" fmla="*/ 2147483646 h 156"/>
              <a:gd name="T58" fmla="*/ 2147483646 w 162"/>
              <a:gd name="T59" fmla="*/ 2147483646 h 156"/>
              <a:gd name="T60" fmla="*/ 2147483646 w 162"/>
              <a:gd name="T61" fmla="*/ 2147483646 h 156"/>
              <a:gd name="T62" fmla="*/ 2147483646 w 162"/>
              <a:gd name="T63" fmla="*/ 2147483646 h 156"/>
              <a:gd name="T64" fmla="*/ 2147483646 w 162"/>
              <a:gd name="T65" fmla="*/ 2147483646 h 156"/>
              <a:gd name="T66" fmla="*/ 2147483646 w 162"/>
              <a:gd name="T67" fmla="*/ 2147483646 h 156"/>
              <a:gd name="T68" fmla="*/ 2147483646 w 162"/>
              <a:gd name="T69" fmla="*/ 2147483646 h 156"/>
              <a:gd name="T70" fmla="*/ 2147483646 w 162"/>
              <a:gd name="T71" fmla="*/ 2147483646 h 156"/>
              <a:gd name="T72" fmla="*/ 2147483646 w 162"/>
              <a:gd name="T73" fmla="*/ 2147483646 h 156"/>
              <a:gd name="T74" fmla="*/ 2147483646 w 162"/>
              <a:gd name="T75" fmla="*/ 0 h 156"/>
              <a:gd name="T76" fmla="*/ 2147483646 w 162"/>
              <a:gd name="T77" fmla="*/ 0 h 156"/>
              <a:gd name="T78" fmla="*/ 2147483646 w 162"/>
              <a:gd name="T79" fmla="*/ 0 h 156"/>
              <a:gd name="T80" fmla="*/ 2147483646 w 162"/>
              <a:gd name="T81" fmla="*/ 0 h 156"/>
              <a:gd name="T82" fmla="*/ 2147483646 w 162"/>
              <a:gd name="T83" fmla="*/ 0 h 156"/>
              <a:gd name="T84" fmla="*/ 2147483646 w 162"/>
              <a:gd name="T85" fmla="*/ 0 h 156"/>
              <a:gd name="T86" fmla="*/ 2147483646 w 162"/>
              <a:gd name="T87" fmla="*/ 0 h 156"/>
              <a:gd name="T88" fmla="*/ 2147483646 w 162"/>
              <a:gd name="T89" fmla="*/ 0 h 156"/>
              <a:gd name="T90" fmla="*/ 2147483646 w 162"/>
              <a:gd name="T91" fmla="*/ 0 h 156"/>
              <a:gd name="T92" fmla="*/ 2147483646 w 162"/>
              <a:gd name="T93" fmla="*/ 0 h 156"/>
              <a:gd name="T94" fmla="*/ 2147483646 w 162"/>
              <a:gd name="T95" fmla="*/ 0 h 156"/>
              <a:gd name="T96" fmla="*/ 2147483646 w 162"/>
              <a:gd name="T97" fmla="*/ 0 h 156"/>
              <a:gd name="T98" fmla="*/ 2147483646 w 162"/>
              <a:gd name="T99" fmla="*/ 0 h 156"/>
              <a:gd name="T100" fmla="*/ 2147483646 w 162"/>
              <a:gd name="T101" fmla="*/ 2147483646 h 156"/>
              <a:gd name="T102" fmla="*/ 2147483646 w 162"/>
              <a:gd name="T103" fmla="*/ 2147483646 h 156"/>
              <a:gd name="T104" fmla="*/ 2147483646 w 162"/>
              <a:gd name="T105" fmla="*/ 2147483646 h 156"/>
              <a:gd name="T106" fmla="*/ 2147483646 w 162"/>
              <a:gd name="T107" fmla="*/ 2147483646 h 156"/>
              <a:gd name="T108" fmla="*/ 2147483646 w 162"/>
              <a:gd name="T109" fmla="*/ 2147483646 h 156"/>
              <a:gd name="T110" fmla="*/ 2147483646 w 162"/>
              <a:gd name="T111" fmla="*/ 2147483646 h 156"/>
              <a:gd name="T112" fmla="*/ 0 w 162"/>
              <a:gd name="T113" fmla="*/ 2147483646 h 156"/>
              <a:gd name="T114" fmla="*/ 0 w 162"/>
              <a:gd name="T115" fmla="*/ 2147483646 h 156"/>
              <a:gd name="T116" fmla="*/ 2147483646 w 162"/>
              <a:gd name="T117" fmla="*/ 2147483646 h 1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56"/>
              <a:gd name="T179" fmla="*/ 162 w 162"/>
              <a:gd name="T180" fmla="*/ 156 h 1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56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24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0"/>
                </a:lnTo>
                <a:lnTo>
                  <a:pt x="126" y="150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14"/>
                </a:lnTo>
                <a:lnTo>
                  <a:pt x="162" y="108"/>
                </a:lnTo>
                <a:lnTo>
                  <a:pt x="162" y="42"/>
                </a:lnTo>
                <a:lnTo>
                  <a:pt x="156" y="36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26" y="6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0" y="42"/>
                </a:lnTo>
                <a:lnTo>
                  <a:pt x="0" y="114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95" name="Rectangle 161"/>
          <p:cNvSpPr>
            <a:spLocks noChangeAspect="1" noChangeArrowheads="1"/>
          </p:cNvSpPr>
          <p:nvPr/>
        </p:nvSpPr>
        <p:spPr bwMode="auto">
          <a:xfrm>
            <a:off x="457200" y="2667000"/>
            <a:ext cx="838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Control of Familywise Error Rate at 10%</a:t>
            </a:r>
          </a:p>
        </p:txBody>
      </p:sp>
      <p:grpSp>
        <p:nvGrpSpPr>
          <p:cNvPr id="83096" name="Group 162"/>
          <p:cNvGrpSpPr>
            <a:grpSpLocks/>
          </p:cNvGrpSpPr>
          <p:nvPr/>
        </p:nvGrpSpPr>
        <p:grpSpPr bwMode="auto">
          <a:xfrm>
            <a:off x="420688" y="1797050"/>
            <a:ext cx="8297862" cy="274638"/>
            <a:chOff x="265" y="1056"/>
            <a:chExt cx="5227" cy="173"/>
          </a:xfrm>
        </p:grpSpPr>
        <p:sp>
          <p:nvSpPr>
            <p:cNvPr id="83112" name="Rectangle 163"/>
            <p:cNvSpPr>
              <a:spLocks noChangeAspect="1" noChangeArrowheads="1"/>
            </p:cNvSpPr>
            <p:nvPr/>
          </p:nvSpPr>
          <p:spPr bwMode="auto">
            <a:xfrm>
              <a:off x="265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11.3%</a:t>
              </a:r>
            </a:p>
          </p:txBody>
        </p:sp>
        <p:sp>
          <p:nvSpPr>
            <p:cNvPr id="83113" name="Rectangle 164"/>
            <p:cNvSpPr>
              <a:spLocks noChangeAspect="1" noChangeArrowheads="1"/>
            </p:cNvSpPr>
            <p:nvPr/>
          </p:nvSpPr>
          <p:spPr bwMode="auto">
            <a:xfrm>
              <a:off x="812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11.3%</a:t>
              </a:r>
            </a:p>
          </p:txBody>
        </p:sp>
        <p:sp>
          <p:nvSpPr>
            <p:cNvPr id="83114" name="Rectangle 165"/>
            <p:cNvSpPr>
              <a:spLocks noChangeAspect="1" noChangeArrowheads="1"/>
            </p:cNvSpPr>
            <p:nvPr/>
          </p:nvSpPr>
          <p:spPr bwMode="auto">
            <a:xfrm>
              <a:off x="1353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12.5%</a:t>
              </a:r>
            </a:p>
          </p:txBody>
        </p:sp>
        <p:sp>
          <p:nvSpPr>
            <p:cNvPr id="83115" name="Rectangle 166"/>
            <p:cNvSpPr>
              <a:spLocks noChangeAspect="1" noChangeArrowheads="1"/>
            </p:cNvSpPr>
            <p:nvPr/>
          </p:nvSpPr>
          <p:spPr bwMode="auto">
            <a:xfrm>
              <a:off x="1891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10.8%</a:t>
              </a:r>
            </a:p>
          </p:txBody>
        </p:sp>
        <p:sp>
          <p:nvSpPr>
            <p:cNvPr id="83116" name="Rectangle 167"/>
            <p:cNvSpPr>
              <a:spLocks noChangeAspect="1" noChangeArrowheads="1"/>
            </p:cNvSpPr>
            <p:nvPr/>
          </p:nvSpPr>
          <p:spPr bwMode="auto">
            <a:xfrm>
              <a:off x="2430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11.5%</a:t>
              </a:r>
            </a:p>
          </p:txBody>
        </p:sp>
        <p:sp>
          <p:nvSpPr>
            <p:cNvPr id="83117" name="Rectangle 168"/>
            <p:cNvSpPr>
              <a:spLocks noChangeAspect="1" noChangeArrowheads="1"/>
            </p:cNvSpPr>
            <p:nvPr/>
          </p:nvSpPr>
          <p:spPr bwMode="auto">
            <a:xfrm>
              <a:off x="2970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10.0%</a:t>
              </a:r>
            </a:p>
          </p:txBody>
        </p:sp>
        <p:sp>
          <p:nvSpPr>
            <p:cNvPr id="83118" name="Rectangle 169"/>
            <p:cNvSpPr>
              <a:spLocks noChangeAspect="1" noChangeArrowheads="1"/>
            </p:cNvSpPr>
            <p:nvPr/>
          </p:nvSpPr>
          <p:spPr bwMode="auto">
            <a:xfrm>
              <a:off x="3509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10.7%</a:t>
              </a:r>
            </a:p>
          </p:txBody>
        </p:sp>
        <p:sp>
          <p:nvSpPr>
            <p:cNvPr id="83119" name="Rectangle 170"/>
            <p:cNvSpPr>
              <a:spLocks noChangeAspect="1" noChangeArrowheads="1"/>
            </p:cNvSpPr>
            <p:nvPr/>
          </p:nvSpPr>
          <p:spPr bwMode="auto">
            <a:xfrm>
              <a:off x="4050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11.2%</a:t>
              </a:r>
            </a:p>
          </p:txBody>
        </p:sp>
        <p:sp>
          <p:nvSpPr>
            <p:cNvPr id="83120" name="Rectangle 171"/>
            <p:cNvSpPr>
              <a:spLocks noChangeAspect="1" noChangeArrowheads="1"/>
            </p:cNvSpPr>
            <p:nvPr/>
          </p:nvSpPr>
          <p:spPr bwMode="auto">
            <a:xfrm>
              <a:off x="4588" y="105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10.2%</a:t>
              </a:r>
            </a:p>
          </p:txBody>
        </p:sp>
        <p:sp>
          <p:nvSpPr>
            <p:cNvPr id="83121" name="Rectangle 172"/>
            <p:cNvSpPr>
              <a:spLocks noChangeAspect="1" noChangeArrowheads="1"/>
            </p:cNvSpPr>
            <p:nvPr/>
          </p:nvSpPr>
          <p:spPr bwMode="auto">
            <a:xfrm>
              <a:off x="5164" y="1056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Arial Unicode MS" charset="0"/>
                </a:rPr>
                <a:t>9.5%</a:t>
              </a:r>
            </a:p>
          </p:txBody>
        </p:sp>
      </p:grpSp>
      <p:sp>
        <p:nvSpPr>
          <p:cNvPr id="83097" name="Freeform 173"/>
          <p:cNvSpPr>
            <a:spLocks noChangeAspect="1"/>
          </p:cNvSpPr>
          <p:nvPr/>
        </p:nvSpPr>
        <p:spPr bwMode="auto">
          <a:xfrm>
            <a:off x="552450" y="1208088"/>
            <a:ext cx="336550" cy="334962"/>
          </a:xfrm>
          <a:custGeom>
            <a:avLst/>
            <a:gdLst>
              <a:gd name="T0" fmla="*/ 2147483646 w 162"/>
              <a:gd name="T1" fmla="*/ 2147483646 h 162"/>
              <a:gd name="T2" fmla="*/ 2147483646 w 162"/>
              <a:gd name="T3" fmla="*/ 2147483646 h 162"/>
              <a:gd name="T4" fmla="*/ 2147483646 w 162"/>
              <a:gd name="T5" fmla="*/ 2147483646 h 162"/>
              <a:gd name="T6" fmla="*/ 2147483646 w 162"/>
              <a:gd name="T7" fmla="*/ 2147483646 h 162"/>
              <a:gd name="T8" fmla="*/ 2147483646 w 162"/>
              <a:gd name="T9" fmla="*/ 2147483646 h 162"/>
              <a:gd name="T10" fmla="*/ 2147483646 w 162"/>
              <a:gd name="T11" fmla="*/ 2147483646 h 162"/>
              <a:gd name="T12" fmla="*/ 2147483646 w 162"/>
              <a:gd name="T13" fmla="*/ 2147483646 h 162"/>
              <a:gd name="T14" fmla="*/ 2147483646 w 162"/>
              <a:gd name="T15" fmla="*/ 2147483646 h 162"/>
              <a:gd name="T16" fmla="*/ 2147483646 w 162"/>
              <a:gd name="T17" fmla="*/ 2147483646 h 162"/>
              <a:gd name="T18" fmla="*/ 2147483646 w 162"/>
              <a:gd name="T19" fmla="*/ 2147483646 h 162"/>
              <a:gd name="T20" fmla="*/ 2147483646 w 162"/>
              <a:gd name="T21" fmla="*/ 2147483646 h 162"/>
              <a:gd name="T22" fmla="*/ 2147483646 w 162"/>
              <a:gd name="T23" fmla="*/ 2147483646 h 162"/>
              <a:gd name="T24" fmla="*/ 2147483646 w 162"/>
              <a:gd name="T25" fmla="*/ 2147483646 h 162"/>
              <a:gd name="T26" fmla="*/ 2147483646 w 162"/>
              <a:gd name="T27" fmla="*/ 2147483646 h 162"/>
              <a:gd name="T28" fmla="*/ 2147483646 w 162"/>
              <a:gd name="T29" fmla="*/ 2147483646 h 162"/>
              <a:gd name="T30" fmla="*/ 2147483646 w 162"/>
              <a:gd name="T31" fmla="*/ 2147483646 h 162"/>
              <a:gd name="T32" fmla="*/ 2147483646 w 162"/>
              <a:gd name="T33" fmla="*/ 2147483646 h 162"/>
              <a:gd name="T34" fmla="*/ 2147483646 w 162"/>
              <a:gd name="T35" fmla="*/ 2147483646 h 162"/>
              <a:gd name="T36" fmla="*/ 2147483646 w 162"/>
              <a:gd name="T37" fmla="*/ 2147483646 h 162"/>
              <a:gd name="T38" fmla="*/ 2147483646 w 162"/>
              <a:gd name="T39" fmla="*/ 2147483646 h 162"/>
              <a:gd name="T40" fmla="*/ 2147483646 w 162"/>
              <a:gd name="T41" fmla="*/ 2147483646 h 162"/>
              <a:gd name="T42" fmla="*/ 2147483646 w 162"/>
              <a:gd name="T43" fmla="*/ 2147483646 h 162"/>
              <a:gd name="T44" fmla="*/ 2147483646 w 162"/>
              <a:gd name="T45" fmla="*/ 2147483646 h 162"/>
              <a:gd name="T46" fmla="*/ 2147483646 w 162"/>
              <a:gd name="T47" fmla="*/ 2147483646 h 162"/>
              <a:gd name="T48" fmla="*/ 2147483646 w 162"/>
              <a:gd name="T49" fmla="*/ 2147483646 h 162"/>
              <a:gd name="T50" fmla="*/ 2147483646 w 162"/>
              <a:gd name="T51" fmla="*/ 2147483646 h 162"/>
              <a:gd name="T52" fmla="*/ 2147483646 w 162"/>
              <a:gd name="T53" fmla="*/ 2147483646 h 162"/>
              <a:gd name="T54" fmla="*/ 2147483646 w 162"/>
              <a:gd name="T55" fmla="*/ 2147483646 h 162"/>
              <a:gd name="T56" fmla="*/ 2147483646 w 162"/>
              <a:gd name="T57" fmla="*/ 2147483646 h 162"/>
              <a:gd name="T58" fmla="*/ 2147483646 w 162"/>
              <a:gd name="T59" fmla="*/ 2147483646 h 162"/>
              <a:gd name="T60" fmla="*/ 2147483646 w 162"/>
              <a:gd name="T61" fmla="*/ 2147483646 h 162"/>
              <a:gd name="T62" fmla="*/ 2147483646 w 162"/>
              <a:gd name="T63" fmla="*/ 2147483646 h 162"/>
              <a:gd name="T64" fmla="*/ 2147483646 w 162"/>
              <a:gd name="T65" fmla="*/ 2147483646 h 162"/>
              <a:gd name="T66" fmla="*/ 2147483646 w 162"/>
              <a:gd name="T67" fmla="*/ 2147483646 h 162"/>
              <a:gd name="T68" fmla="*/ 2147483646 w 162"/>
              <a:gd name="T69" fmla="*/ 2147483646 h 162"/>
              <a:gd name="T70" fmla="*/ 2147483646 w 162"/>
              <a:gd name="T71" fmla="*/ 2147483646 h 162"/>
              <a:gd name="T72" fmla="*/ 2147483646 w 162"/>
              <a:gd name="T73" fmla="*/ 2147483646 h 162"/>
              <a:gd name="T74" fmla="*/ 2147483646 w 162"/>
              <a:gd name="T75" fmla="*/ 2147483646 h 162"/>
              <a:gd name="T76" fmla="*/ 2147483646 w 162"/>
              <a:gd name="T77" fmla="*/ 0 h 162"/>
              <a:gd name="T78" fmla="*/ 2147483646 w 162"/>
              <a:gd name="T79" fmla="*/ 0 h 162"/>
              <a:gd name="T80" fmla="*/ 2147483646 w 162"/>
              <a:gd name="T81" fmla="*/ 0 h 162"/>
              <a:gd name="T82" fmla="*/ 2147483646 w 162"/>
              <a:gd name="T83" fmla="*/ 0 h 162"/>
              <a:gd name="T84" fmla="*/ 2147483646 w 162"/>
              <a:gd name="T85" fmla="*/ 0 h 162"/>
              <a:gd name="T86" fmla="*/ 2147483646 w 162"/>
              <a:gd name="T87" fmla="*/ 0 h 162"/>
              <a:gd name="T88" fmla="*/ 2147483646 w 162"/>
              <a:gd name="T89" fmla="*/ 0 h 162"/>
              <a:gd name="T90" fmla="*/ 2147483646 w 162"/>
              <a:gd name="T91" fmla="*/ 0 h 162"/>
              <a:gd name="T92" fmla="*/ 2147483646 w 162"/>
              <a:gd name="T93" fmla="*/ 0 h 162"/>
              <a:gd name="T94" fmla="*/ 2147483646 w 162"/>
              <a:gd name="T95" fmla="*/ 0 h 162"/>
              <a:gd name="T96" fmla="*/ 2147483646 w 162"/>
              <a:gd name="T97" fmla="*/ 0 h 162"/>
              <a:gd name="T98" fmla="*/ 2147483646 w 162"/>
              <a:gd name="T99" fmla="*/ 0 h 162"/>
              <a:gd name="T100" fmla="*/ 2147483646 w 162"/>
              <a:gd name="T101" fmla="*/ 2147483646 h 162"/>
              <a:gd name="T102" fmla="*/ 2147483646 w 162"/>
              <a:gd name="T103" fmla="*/ 2147483646 h 162"/>
              <a:gd name="T104" fmla="*/ 2147483646 w 162"/>
              <a:gd name="T105" fmla="*/ 2147483646 h 162"/>
              <a:gd name="T106" fmla="*/ 2147483646 w 162"/>
              <a:gd name="T107" fmla="*/ 2147483646 h 162"/>
              <a:gd name="T108" fmla="*/ 2147483646 w 162"/>
              <a:gd name="T109" fmla="*/ 2147483646 h 162"/>
              <a:gd name="T110" fmla="*/ 2147483646 w 162"/>
              <a:gd name="T111" fmla="*/ 2147483646 h 162"/>
              <a:gd name="T112" fmla="*/ 2147483646 w 162"/>
              <a:gd name="T113" fmla="*/ 2147483646 h 162"/>
              <a:gd name="T114" fmla="*/ 2147483646 w 162"/>
              <a:gd name="T115" fmla="*/ 2147483646 h 162"/>
              <a:gd name="T116" fmla="*/ 0 w 162"/>
              <a:gd name="T117" fmla="*/ 2147483646 h 162"/>
              <a:gd name="T118" fmla="*/ 0 w 162"/>
              <a:gd name="T119" fmla="*/ 2147483646 h 162"/>
              <a:gd name="T120" fmla="*/ 2147483646 w 162"/>
              <a:gd name="T121" fmla="*/ 2147483646 h 1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162"/>
              <a:gd name="T185" fmla="*/ 162 w 162"/>
              <a:gd name="T186" fmla="*/ 162 h 1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162">
                <a:moveTo>
                  <a:pt x="6" y="120"/>
                </a:moveTo>
                <a:lnTo>
                  <a:pt x="6" y="132"/>
                </a:lnTo>
                <a:lnTo>
                  <a:pt x="12" y="138"/>
                </a:lnTo>
                <a:lnTo>
                  <a:pt x="18" y="144"/>
                </a:lnTo>
                <a:lnTo>
                  <a:pt x="24" y="150"/>
                </a:lnTo>
                <a:lnTo>
                  <a:pt x="30" y="156"/>
                </a:lnTo>
                <a:lnTo>
                  <a:pt x="36" y="156"/>
                </a:lnTo>
                <a:lnTo>
                  <a:pt x="42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6" y="162"/>
                </a:lnTo>
                <a:lnTo>
                  <a:pt x="72" y="162"/>
                </a:lnTo>
                <a:lnTo>
                  <a:pt x="78" y="162"/>
                </a:lnTo>
                <a:lnTo>
                  <a:pt x="84" y="162"/>
                </a:lnTo>
                <a:lnTo>
                  <a:pt x="90" y="162"/>
                </a:lnTo>
                <a:lnTo>
                  <a:pt x="96" y="162"/>
                </a:lnTo>
                <a:lnTo>
                  <a:pt x="102" y="162"/>
                </a:lnTo>
                <a:lnTo>
                  <a:pt x="108" y="162"/>
                </a:lnTo>
                <a:lnTo>
                  <a:pt x="114" y="162"/>
                </a:lnTo>
                <a:lnTo>
                  <a:pt x="120" y="156"/>
                </a:lnTo>
                <a:lnTo>
                  <a:pt x="126" y="156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20"/>
                </a:lnTo>
                <a:lnTo>
                  <a:pt x="162" y="114"/>
                </a:lnTo>
                <a:lnTo>
                  <a:pt x="162" y="48"/>
                </a:lnTo>
                <a:lnTo>
                  <a:pt x="156" y="42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12"/>
                </a:lnTo>
                <a:lnTo>
                  <a:pt x="24" y="18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2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98" name="Freeform 174"/>
          <p:cNvSpPr>
            <a:spLocks noChangeAspect="1"/>
          </p:cNvSpPr>
          <p:nvPr/>
        </p:nvSpPr>
        <p:spPr bwMode="auto">
          <a:xfrm>
            <a:off x="1422400" y="1220788"/>
            <a:ext cx="322263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99" name="Freeform 175"/>
          <p:cNvSpPr>
            <a:spLocks noChangeAspect="1"/>
          </p:cNvSpPr>
          <p:nvPr/>
        </p:nvSpPr>
        <p:spPr bwMode="auto">
          <a:xfrm>
            <a:off x="2279650" y="1220788"/>
            <a:ext cx="322263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0" name="Freeform 176"/>
          <p:cNvSpPr>
            <a:spLocks noChangeAspect="1"/>
          </p:cNvSpPr>
          <p:nvPr/>
        </p:nvSpPr>
        <p:spPr bwMode="auto">
          <a:xfrm>
            <a:off x="3135313" y="1220788"/>
            <a:ext cx="323850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1" name="Freeform 177"/>
          <p:cNvSpPr>
            <a:spLocks noChangeAspect="1"/>
          </p:cNvSpPr>
          <p:nvPr/>
        </p:nvSpPr>
        <p:spPr bwMode="auto">
          <a:xfrm>
            <a:off x="3992563" y="1220788"/>
            <a:ext cx="322262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2" name="Freeform 178"/>
          <p:cNvSpPr>
            <a:spLocks noChangeAspect="1"/>
          </p:cNvSpPr>
          <p:nvPr/>
        </p:nvSpPr>
        <p:spPr bwMode="auto">
          <a:xfrm>
            <a:off x="4848225" y="1220788"/>
            <a:ext cx="323850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3" name="Freeform 179"/>
          <p:cNvSpPr>
            <a:spLocks noChangeAspect="1"/>
          </p:cNvSpPr>
          <p:nvPr/>
        </p:nvSpPr>
        <p:spPr bwMode="auto">
          <a:xfrm>
            <a:off x="5705475" y="1220788"/>
            <a:ext cx="322263" cy="311150"/>
          </a:xfrm>
          <a:custGeom>
            <a:avLst/>
            <a:gdLst>
              <a:gd name="T0" fmla="*/ 2147483646 w 156"/>
              <a:gd name="T1" fmla="*/ 2147483646 h 150"/>
              <a:gd name="T2" fmla="*/ 2147483646 w 156"/>
              <a:gd name="T3" fmla="*/ 2147483646 h 150"/>
              <a:gd name="T4" fmla="*/ 2147483646 w 156"/>
              <a:gd name="T5" fmla="*/ 2147483646 h 150"/>
              <a:gd name="T6" fmla="*/ 2147483646 w 156"/>
              <a:gd name="T7" fmla="*/ 2147483646 h 150"/>
              <a:gd name="T8" fmla="*/ 2147483646 w 156"/>
              <a:gd name="T9" fmla="*/ 2147483646 h 150"/>
              <a:gd name="T10" fmla="*/ 2147483646 w 156"/>
              <a:gd name="T11" fmla="*/ 2147483646 h 150"/>
              <a:gd name="T12" fmla="*/ 2147483646 w 156"/>
              <a:gd name="T13" fmla="*/ 2147483646 h 150"/>
              <a:gd name="T14" fmla="*/ 2147483646 w 156"/>
              <a:gd name="T15" fmla="*/ 2147483646 h 150"/>
              <a:gd name="T16" fmla="*/ 2147483646 w 156"/>
              <a:gd name="T17" fmla="*/ 2147483646 h 150"/>
              <a:gd name="T18" fmla="*/ 2147483646 w 156"/>
              <a:gd name="T19" fmla="*/ 2147483646 h 150"/>
              <a:gd name="T20" fmla="*/ 2147483646 w 156"/>
              <a:gd name="T21" fmla="*/ 2147483646 h 150"/>
              <a:gd name="T22" fmla="*/ 2147483646 w 156"/>
              <a:gd name="T23" fmla="*/ 2147483646 h 150"/>
              <a:gd name="T24" fmla="*/ 2147483646 w 156"/>
              <a:gd name="T25" fmla="*/ 2147483646 h 150"/>
              <a:gd name="T26" fmla="*/ 2147483646 w 156"/>
              <a:gd name="T27" fmla="*/ 2147483646 h 150"/>
              <a:gd name="T28" fmla="*/ 2147483646 w 156"/>
              <a:gd name="T29" fmla="*/ 2147483646 h 150"/>
              <a:gd name="T30" fmla="*/ 2147483646 w 156"/>
              <a:gd name="T31" fmla="*/ 2147483646 h 150"/>
              <a:gd name="T32" fmla="*/ 2147483646 w 156"/>
              <a:gd name="T33" fmla="*/ 2147483646 h 150"/>
              <a:gd name="T34" fmla="*/ 2147483646 w 156"/>
              <a:gd name="T35" fmla="*/ 2147483646 h 150"/>
              <a:gd name="T36" fmla="*/ 2147483646 w 156"/>
              <a:gd name="T37" fmla="*/ 2147483646 h 150"/>
              <a:gd name="T38" fmla="*/ 2147483646 w 156"/>
              <a:gd name="T39" fmla="*/ 2147483646 h 150"/>
              <a:gd name="T40" fmla="*/ 2147483646 w 156"/>
              <a:gd name="T41" fmla="*/ 2147483646 h 150"/>
              <a:gd name="T42" fmla="*/ 2147483646 w 156"/>
              <a:gd name="T43" fmla="*/ 2147483646 h 150"/>
              <a:gd name="T44" fmla="*/ 2147483646 w 156"/>
              <a:gd name="T45" fmla="*/ 2147483646 h 150"/>
              <a:gd name="T46" fmla="*/ 2147483646 w 156"/>
              <a:gd name="T47" fmla="*/ 2147483646 h 150"/>
              <a:gd name="T48" fmla="*/ 2147483646 w 156"/>
              <a:gd name="T49" fmla="*/ 2147483646 h 150"/>
              <a:gd name="T50" fmla="*/ 2147483646 w 156"/>
              <a:gd name="T51" fmla="*/ 2147483646 h 150"/>
              <a:gd name="T52" fmla="*/ 2147483646 w 156"/>
              <a:gd name="T53" fmla="*/ 2147483646 h 150"/>
              <a:gd name="T54" fmla="*/ 2147483646 w 156"/>
              <a:gd name="T55" fmla="*/ 2147483646 h 150"/>
              <a:gd name="T56" fmla="*/ 2147483646 w 156"/>
              <a:gd name="T57" fmla="*/ 2147483646 h 150"/>
              <a:gd name="T58" fmla="*/ 2147483646 w 156"/>
              <a:gd name="T59" fmla="*/ 2147483646 h 150"/>
              <a:gd name="T60" fmla="*/ 2147483646 w 156"/>
              <a:gd name="T61" fmla="*/ 2147483646 h 150"/>
              <a:gd name="T62" fmla="*/ 2147483646 w 156"/>
              <a:gd name="T63" fmla="*/ 2147483646 h 150"/>
              <a:gd name="T64" fmla="*/ 2147483646 w 156"/>
              <a:gd name="T65" fmla="*/ 2147483646 h 150"/>
              <a:gd name="T66" fmla="*/ 2147483646 w 156"/>
              <a:gd name="T67" fmla="*/ 2147483646 h 150"/>
              <a:gd name="T68" fmla="*/ 2147483646 w 156"/>
              <a:gd name="T69" fmla="*/ 0 h 150"/>
              <a:gd name="T70" fmla="*/ 2147483646 w 156"/>
              <a:gd name="T71" fmla="*/ 0 h 150"/>
              <a:gd name="T72" fmla="*/ 2147483646 w 156"/>
              <a:gd name="T73" fmla="*/ 0 h 150"/>
              <a:gd name="T74" fmla="*/ 2147483646 w 156"/>
              <a:gd name="T75" fmla="*/ 0 h 150"/>
              <a:gd name="T76" fmla="*/ 2147483646 w 156"/>
              <a:gd name="T77" fmla="*/ 0 h 150"/>
              <a:gd name="T78" fmla="*/ 2147483646 w 156"/>
              <a:gd name="T79" fmla="*/ 0 h 150"/>
              <a:gd name="T80" fmla="*/ 2147483646 w 156"/>
              <a:gd name="T81" fmla="*/ 0 h 150"/>
              <a:gd name="T82" fmla="*/ 2147483646 w 156"/>
              <a:gd name="T83" fmla="*/ 0 h 150"/>
              <a:gd name="T84" fmla="*/ 2147483646 w 156"/>
              <a:gd name="T85" fmla="*/ 0 h 150"/>
              <a:gd name="T86" fmla="*/ 2147483646 w 156"/>
              <a:gd name="T87" fmla="*/ 0 h 150"/>
              <a:gd name="T88" fmla="*/ 2147483646 w 156"/>
              <a:gd name="T89" fmla="*/ 0 h 150"/>
              <a:gd name="T90" fmla="*/ 2147483646 w 156"/>
              <a:gd name="T91" fmla="*/ 0 h 150"/>
              <a:gd name="T92" fmla="*/ 2147483646 w 156"/>
              <a:gd name="T93" fmla="*/ 0 h 150"/>
              <a:gd name="T94" fmla="*/ 2147483646 w 156"/>
              <a:gd name="T95" fmla="*/ 0 h 150"/>
              <a:gd name="T96" fmla="*/ 2147483646 w 156"/>
              <a:gd name="T97" fmla="*/ 0 h 150"/>
              <a:gd name="T98" fmla="*/ 2147483646 w 156"/>
              <a:gd name="T99" fmla="*/ 0 h 150"/>
              <a:gd name="T100" fmla="*/ 2147483646 w 156"/>
              <a:gd name="T101" fmla="*/ 0 h 150"/>
              <a:gd name="T102" fmla="*/ 2147483646 w 156"/>
              <a:gd name="T103" fmla="*/ 2147483646 h 150"/>
              <a:gd name="T104" fmla="*/ 2147483646 w 156"/>
              <a:gd name="T105" fmla="*/ 2147483646 h 150"/>
              <a:gd name="T106" fmla="*/ 2147483646 w 156"/>
              <a:gd name="T107" fmla="*/ 2147483646 h 150"/>
              <a:gd name="T108" fmla="*/ 2147483646 w 156"/>
              <a:gd name="T109" fmla="*/ 2147483646 h 150"/>
              <a:gd name="T110" fmla="*/ 2147483646 w 156"/>
              <a:gd name="T111" fmla="*/ 2147483646 h 150"/>
              <a:gd name="T112" fmla="*/ 0 w 156"/>
              <a:gd name="T113" fmla="*/ 2147483646 h 150"/>
              <a:gd name="T114" fmla="*/ 0 w 156"/>
              <a:gd name="T115" fmla="*/ 2147483646 h 150"/>
              <a:gd name="T116" fmla="*/ 2147483646 w 156"/>
              <a:gd name="T117" fmla="*/ 2147483646 h 1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6"/>
              <a:gd name="T178" fmla="*/ 0 h 150"/>
              <a:gd name="T179" fmla="*/ 156 w 156"/>
              <a:gd name="T180" fmla="*/ 150 h 1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6" h="150">
                <a:moveTo>
                  <a:pt x="6" y="114"/>
                </a:moveTo>
                <a:lnTo>
                  <a:pt x="6" y="126"/>
                </a:lnTo>
                <a:lnTo>
                  <a:pt x="12" y="132"/>
                </a:lnTo>
                <a:lnTo>
                  <a:pt x="18" y="138"/>
                </a:lnTo>
                <a:lnTo>
                  <a:pt x="24" y="144"/>
                </a:lnTo>
                <a:lnTo>
                  <a:pt x="30" y="150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54" y="150"/>
                </a:lnTo>
                <a:lnTo>
                  <a:pt x="60" y="150"/>
                </a:lnTo>
                <a:lnTo>
                  <a:pt x="66" y="150"/>
                </a:lnTo>
                <a:lnTo>
                  <a:pt x="72" y="150"/>
                </a:lnTo>
                <a:lnTo>
                  <a:pt x="78" y="150"/>
                </a:lnTo>
                <a:lnTo>
                  <a:pt x="84" y="150"/>
                </a:lnTo>
                <a:lnTo>
                  <a:pt x="90" y="150"/>
                </a:lnTo>
                <a:lnTo>
                  <a:pt x="96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20" y="150"/>
                </a:lnTo>
                <a:lnTo>
                  <a:pt x="126" y="150"/>
                </a:lnTo>
                <a:lnTo>
                  <a:pt x="132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20"/>
                </a:lnTo>
                <a:lnTo>
                  <a:pt x="150" y="114"/>
                </a:lnTo>
                <a:lnTo>
                  <a:pt x="156" y="108"/>
                </a:lnTo>
                <a:lnTo>
                  <a:pt x="156" y="42"/>
                </a:lnTo>
                <a:lnTo>
                  <a:pt x="150" y="36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6" y="30"/>
                </a:lnTo>
                <a:lnTo>
                  <a:pt x="6" y="36"/>
                </a:lnTo>
                <a:lnTo>
                  <a:pt x="0" y="42"/>
                </a:lnTo>
                <a:lnTo>
                  <a:pt x="0" y="108"/>
                </a:lnTo>
                <a:lnTo>
                  <a:pt x="6" y="11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4" name="Freeform 180"/>
          <p:cNvSpPr>
            <a:spLocks noChangeAspect="1"/>
          </p:cNvSpPr>
          <p:nvPr/>
        </p:nvSpPr>
        <p:spPr bwMode="auto">
          <a:xfrm>
            <a:off x="6562725" y="1208088"/>
            <a:ext cx="334963" cy="334962"/>
          </a:xfrm>
          <a:custGeom>
            <a:avLst/>
            <a:gdLst>
              <a:gd name="T0" fmla="*/ 2147483646 w 162"/>
              <a:gd name="T1" fmla="*/ 2147483646 h 162"/>
              <a:gd name="T2" fmla="*/ 2147483646 w 162"/>
              <a:gd name="T3" fmla="*/ 2147483646 h 162"/>
              <a:gd name="T4" fmla="*/ 2147483646 w 162"/>
              <a:gd name="T5" fmla="*/ 2147483646 h 162"/>
              <a:gd name="T6" fmla="*/ 2147483646 w 162"/>
              <a:gd name="T7" fmla="*/ 2147483646 h 162"/>
              <a:gd name="T8" fmla="*/ 2147483646 w 162"/>
              <a:gd name="T9" fmla="*/ 2147483646 h 162"/>
              <a:gd name="T10" fmla="*/ 2147483646 w 162"/>
              <a:gd name="T11" fmla="*/ 2147483646 h 162"/>
              <a:gd name="T12" fmla="*/ 2147483646 w 162"/>
              <a:gd name="T13" fmla="*/ 2147483646 h 162"/>
              <a:gd name="T14" fmla="*/ 2147483646 w 162"/>
              <a:gd name="T15" fmla="*/ 2147483646 h 162"/>
              <a:gd name="T16" fmla="*/ 2147483646 w 162"/>
              <a:gd name="T17" fmla="*/ 2147483646 h 162"/>
              <a:gd name="T18" fmla="*/ 2147483646 w 162"/>
              <a:gd name="T19" fmla="*/ 2147483646 h 162"/>
              <a:gd name="T20" fmla="*/ 2147483646 w 162"/>
              <a:gd name="T21" fmla="*/ 2147483646 h 162"/>
              <a:gd name="T22" fmla="*/ 2147483646 w 162"/>
              <a:gd name="T23" fmla="*/ 2147483646 h 162"/>
              <a:gd name="T24" fmla="*/ 2147483646 w 162"/>
              <a:gd name="T25" fmla="*/ 2147483646 h 162"/>
              <a:gd name="T26" fmla="*/ 2147483646 w 162"/>
              <a:gd name="T27" fmla="*/ 2147483646 h 162"/>
              <a:gd name="T28" fmla="*/ 2147483646 w 162"/>
              <a:gd name="T29" fmla="*/ 2147483646 h 162"/>
              <a:gd name="T30" fmla="*/ 2147483646 w 162"/>
              <a:gd name="T31" fmla="*/ 2147483646 h 162"/>
              <a:gd name="T32" fmla="*/ 2147483646 w 162"/>
              <a:gd name="T33" fmla="*/ 2147483646 h 162"/>
              <a:gd name="T34" fmla="*/ 2147483646 w 162"/>
              <a:gd name="T35" fmla="*/ 2147483646 h 162"/>
              <a:gd name="T36" fmla="*/ 2147483646 w 162"/>
              <a:gd name="T37" fmla="*/ 2147483646 h 162"/>
              <a:gd name="T38" fmla="*/ 2147483646 w 162"/>
              <a:gd name="T39" fmla="*/ 2147483646 h 162"/>
              <a:gd name="T40" fmla="*/ 2147483646 w 162"/>
              <a:gd name="T41" fmla="*/ 2147483646 h 162"/>
              <a:gd name="T42" fmla="*/ 2147483646 w 162"/>
              <a:gd name="T43" fmla="*/ 2147483646 h 162"/>
              <a:gd name="T44" fmla="*/ 2147483646 w 162"/>
              <a:gd name="T45" fmla="*/ 2147483646 h 162"/>
              <a:gd name="T46" fmla="*/ 2147483646 w 162"/>
              <a:gd name="T47" fmla="*/ 2147483646 h 162"/>
              <a:gd name="T48" fmla="*/ 2147483646 w 162"/>
              <a:gd name="T49" fmla="*/ 2147483646 h 162"/>
              <a:gd name="T50" fmla="*/ 2147483646 w 162"/>
              <a:gd name="T51" fmla="*/ 2147483646 h 162"/>
              <a:gd name="T52" fmla="*/ 2147483646 w 162"/>
              <a:gd name="T53" fmla="*/ 2147483646 h 162"/>
              <a:gd name="T54" fmla="*/ 2147483646 w 162"/>
              <a:gd name="T55" fmla="*/ 2147483646 h 162"/>
              <a:gd name="T56" fmla="*/ 2147483646 w 162"/>
              <a:gd name="T57" fmla="*/ 2147483646 h 162"/>
              <a:gd name="T58" fmla="*/ 2147483646 w 162"/>
              <a:gd name="T59" fmla="*/ 2147483646 h 162"/>
              <a:gd name="T60" fmla="*/ 2147483646 w 162"/>
              <a:gd name="T61" fmla="*/ 2147483646 h 162"/>
              <a:gd name="T62" fmla="*/ 2147483646 w 162"/>
              <a:gd name="T63" fmla="*/ 2147483646 h 162"/>
              <a:gd name="T64" fmla="*/ 2147483646 w 162"/>
              <a:gd name="T65" fmla="*/ 2147483646 h 162"/>
              <a:gd name="T66" fmla="*/ 2147483646 w 162"/>
              <a:gd name="T67" fmla="*/ 2147483646 h 162"/>
              <a:gd name="T68" fmla="*/ 2147483646 w 162"/>
              <a:gd name="T69" fmla="*/ 2147483646 h 162"/>
              <a:gd name="T70" fmla="*/ 2147483646 w 162"/>
              <a:gd name="T71" fmla="*/ 2147483646 h 162"/>
              <a:gd name="T72" fmla="*/ 2147483646 w 162"/>
              <a:gd name="T73" fmla="*/ 2147483646 h 162"/>
              <a:gd name="T74" fmla="*/ 2147483646 w 162"/>
              <a:gd name="T75" fmla="*/ 2147483646 h 162"/>
              <a:gd name="T76" fmla="*/ 2147483646 w 162"/>
              <a:gd name="T77" fmla="*/ 0 h 162"/>
              <a:gd name="T78" fmla="*/ 2147483646 w 162"/>
              <a:gd name="T79" fmla="*/ 0 h 162"/>
              <a:gd name="T80" fmla="*/ 2147483646 w 162"/>
              <a:gd name="T81" fmla="*/ 0 h 162"/>
              <a:gd name="T82" fmla="*/ 2147483646 w 162"/>
              <a:gd name="T83" fmla="*/ 0 h 162"/>
              <a:gd name="T84" fmla="*/ 2147483646 w 162"/>
              <a:gd name="T85" fmla="*/ 0 h 162"/>
              <a:gd name="T86" fmla="*/ 2147483646 w 162"/>
              <a:gd name="T87" fmla="*/ 0 h 162"/>
              <a:gd name="T88" fmla="*/ 2147483646 w 162"/>
              <a:gd name="T89" fmla="*/ 0 h 162"/>
              <a:gd name="T90" fmla="*/ 2147483646 w 162"/>
              <a:gd name="T91" fmla="*/ 0 h 162"/>
              <a:gd name="T92" fmla="*/ 2147483646 w 162"/>
              <a:gd name="T93" fmla="*/ 0 h 162"/>
              <a:gd name="T94" fmla="*/ 2147483646 w 162"/>
              <a:gd name="T95" fmla="*/ 0 h 162"/>
              <a:gd name="T96" fmla="*/ 2147483646 w 162"/>
              <a:gd name="T97" fmla="*/ 0 h 162"/>
              <a:gd name="T98" fmla="*/ 2147483646 w 162"/>
              <a:gd name="T99" fmla="*/ 0 h 162"/>
              <a:gd name="T100" fmla="*/ 2147483646 w 162"/>
              <a:gd name="T101" fmla="*/ 2147483646 h 162"/>
              <a:gd name="T102" fmla="*/ 2147483646 w 162"/>
              <a:gd name="T103" fmla="*/ 2147483646 h 162"/>
              <a:gd name="T104" fmla="*/ 2147483646 w 162"/>
              <a:gd name="T105" fmla="*/ 2147483646 h 162"/>
              <a:gd name="T106" fmla="*/ 2147483646 w 162"/>
              <a:gd name="T107" fmla="*/ 2147483646 h 162"/>
              <a:gd name="T108" fmla="*/ 2147483646 w 162"/>
              <a:gd name="T109" fmla="*/ 2147483646 h 162"/>
              <a:gd name="T110" fmla="*/ 2147483646 w 162"/>
              <a:gd name="T111" fmla="*/ 2147483646 h 162"/>
              <a:gd name="T112" fmla="*/ 2147483646 w 162"/>
              <a:gd name="T113" fmla="*/ 2147483646 h 162"/>
              <a:gd name="T114" fmla="*/ 2147483646 w 162"/>
              <a:gd name="T115" fmla="*/ 2147483646 h 162"/>
              <a:gd name="T116" fmla="*/ 0 w 162"/>
              <a:gd name="T117" fmla="*/ 2147483646 h 162"/>
              <a:gd name="T118" fmla="*/ 0 w 162"/>
              <a:gd name="T119" fmla="*/ 2147483646 h 162"/>
              <a:gd name="T120" fmla="*/ 2147483646 w 162"/>
              <a:gd name="T121" fmla="*/ 2147483646 h 1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162"/>
              <a:gd name="T185" fmla="*/ 162 w 162"/>
              <a:gd name="T186" fmla="*/ 162 h 1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162">
                <a:moveTo>
                  <a:pt x="6" y="120"/>
                </a:moveTo>
                <a:lnTo>
                  <a:pt x="6" y="132"/>
                </a:lnTo>
                <a:lnTo>
                  <a:pt x="12" y="138"/>
                </a:lnTo>
                <a:lnTo>
                  <a:pt x="18" y="144"/>
                </a:lnTo>
                <a:lnTo>
                  <a:pt x="24" y="150"/>
                </a:lnTo>
                <a:lnTo>
                  <a:pt x="30" y="156"/>
                </a:lnTo>
                <a:lnTo>
                  <a:pt x="36" y="156"/>
                </a:lnTo>
                <a:lnTo>
                  <a:pt x="42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6" y="162"/>
                </a:lnTo>
                <a:lnTo>
                  <a:pt x="72" y="162"/>
                </a:lnTo>
                <a:lnTo>
                  <a:pt x="78" y="162"/>
                </a:lnTo>
                <a:lnTo>
                  <a:pt x="84" y="162"/>
                </a:lnTo>
                <a:lnTo>
                  <a:pt x="90" y="162"/>
                </a:lnTo>
                <a:lnTo>
                  <a:pt x="96" y="162"/>
                </a:lnTo>
                <a:lnTo>
                  <a:pt x="102" y="162"/>
                </a:lnTo>
                <a:lnTo>
                  <a:pt x="108" y="162"/>
                </a:lnTo>
                <a:lnTo>
                  <a:pt x="114" y="162"/>
                </a:lnTo>
                <a:lnTo>
                  <a:pt x="120" y="156"/>
                </a:lnTo>
                <a:lnTo>
                  <a:pt x="126" y="156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20"/>
                </a:lnTo>
                <a:lnTo>
                  <a:pt x="162" y="114"/>
                </a:lnTo>
                <a:lnTo>
                  <a:pt x="162" y="48"/>
                </a:lnTo>
                <a:lnTo>
                  <a:pt x="156" y="42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12"/>
                </a:lnTo>
                <a:lnTo>
                  <a:pt x="24" y="18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2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5" name="Freeform 181"/>
          <p:cNvSpPr>
            <a:spLocks noChangeAspect="1"/>
          </p:cNvSpPr>
          <p:nvPr/>
        </p:nvSpPr>
        <p:spPr bwMode="auto">
          <a:xfrm>
            <a:off x="7418388" y="1208088"/>
            <a:ext cx="334962" cy="334962"/>
          </a:xfrm>
          <a:custGeom>
            <a:avLst/>
            <a:gdLst>
              <a:gd name="T0" fmla="*/ 2147483646 w 162"/>
              <a:gd name="T1" fmla="*/ 2147483646 h 162"/>
              <a:gd name="T2" fmla="*/ 2147483646 w 162"/>
              <a:gd name="T3" fmla="*/ 2147483646 h 162"/>
              <a:gd name="T4" fmla="*/ 2147483646 w 162"/>
              <a:gd name="T5" fmla="*/ 2147483646 h 162"/>
              <a:gd name="T6" fmla="*/ 2147483646 w 162"/>
              <a:gd name="T7" fmla="*/ 2147483646 h 162"/>
              <a:gd name="T8" fmla="*/ 2147483646 w 162"/>
              <a:gd name="T9" fmla="*/ 2147483646 h 162"/>
              <a:gd name="T10" fmla="*/ 2147483646 w 162"/>
              <a:gd name="T11" fmla="*/ 2147483646 h 162"/>
              <a:gd name="T12" fmla="*/ 2147483646 w 162"/>
              <a:gd name="T13" fmla="*/ 2147483646 h 162"/>
              <a:gd name="T14" fmla="*/ 2147483646 w 162"/>
              <a:gd name="T15" fmla="*/ 2147483646 h 162"/>
              <a:gd name="T16" fmla="*/ 2147483646 w 162"/>
              <a:gd name="T17" fmla="*/ 2147483646 h 162"/>
              <a:gd name="T18" fmla="*/ 2147483646 w 162"/>
              <a:gd name="T19" fmla="*/ 2147483646 h 162"/>
              <a:gd name="T20" fmla="*/ 2147483646 w 162"/>
              <a:gd name="T21" fmla="*/ 2147483646 h 162"/>
              <a:gd name="T22" fmla="*/ 2147483646 w 162"/>
              <a:gd name="T23" fmla="*/ 2147483646 h 162"/>
              <a:gd name="T24" fmla="*/ 2147483646 w 162"/>
              <a:gd name="T25" fmla="*/ 2147483646 h 162"/>
              <a:gd name="T26" fmla="*/ 2147483646 w 162"/>
              <a:gd name="T27" fmla="*/ 2147483646 h 162"/>
              <a:gd name="T28" fmla="*/ 2147483646 w 162"/>
              <a:gd name="T29" fmla="*/ 2147483646 h 162"/>
              <a:gd name="T30" fmla="*/ 2147483646 w 162"/>
              <a:gd name="T31" fmla="*/ 2147483646 h 162"/>
              <a:gd name="T32" fmla="*/ 2147483646 w 162"/>
              <a:gd name="T33" fmla="*/ 2147483646 h 162"/>
              <a:gd name="T34" fmla="*/ 2147483646 w 162"/>
              <a:gd name="T35" fmla="*/ 2147483646 h 162"/>
              <a:gd name="T36" fmla="*/ 2147483646 w 162"/>
              <a:gd name="T37" fmla="*/ 2147483646 h 162"/>
              <a:gd name="T38" fmla="*/ 2147483646 w 162"/>
              <a:gd name="T39" fmla="*/ 2147483646 h 162"/>
              <a:gd name="T40" fmla="*/ 2147483646 w 162"/>
              <a:gd name="T41" fmla="*/ 2147483646 h 162"/>
              <a:gd name="T42" fmla="*/ 2147483646 w 162"/>
              <a:gd name="T43" fmla="*/ 2147483646 h 162"/>
              <a:gd name="T44" fmla="*/ 2147483646 w 162"/>
              <a:gd name="T45" fmla="*/ 2147483646 h 162"/>
              <a:gd name="T46" fmla="*/ 2147483646 w 162"/>
              <a:gd name="T47" fmla="*/ 2147483646 h 162"/>
              <a:gd name="T48" fmla="*/ 2147483646 w 162"/>
              <a:gd name="T49" fmla="*/ 2147483646 h 162"/>
              <a:gd name="T50" fmla="*/ 2147483646 w 162"/>
              <a:gd name="T51" fmla="*/ 2147483646 h 162"/>
              <a:gd name="T52" fmla="*/ 2147483646 w 162"/>
              <a:gd name="T53" fmla="*/ 2147483646 h 162"/>
              <a:gd name="T54" fmla="*/ 2147483646 w 162"/>
              <a:gd name="T55" fmla="*/ 2147483646 h 162"/>
              <a:gd name="T56" fmla="*/ 2147483646 w 162"/>
              <a:gd name="T57" fmla="*/ 2147483646 h 162"/>
              <a:gd name="T58" fmla="*/ 2147483646 w 162"/>
              <a:gd name="T59" fmla="*/ 2147483646 h 162"/>
              <a:gd name="T60" fmla="*/ 2147483646 w 162"/>
              <a:gd name="T61" fmla="*/ 2147483646 h 162"/>
              <a:gd name="T62" fmla="*/ 2147483646 w 162"/>
              <a:gd name="T63" fmla="*/ 2147483646 h 162"/>
              <a:gd name="T64" fmla="*/ 2147483646 w 162"/>
              <a:gd name="T65" fmla="*/ 2147483646 h 162"/>
              <a:gd name="T66" fmla="*/ 2147483646 w 162"/>
              <a:gd name="T67" fmla="*/ 2147483646 h 162"/>
              <a:gd name="T68" fmla="*/ 2147483646 w 162"/>
              <a:gd name="T69" fmla="*/ 2147483646 h 162"/>
              <a:gd name="T70" fmla="*/ 2147483646 w 162"/>
              <a:gd name="T71" fmla="*/ 2147483646 h 162"/>
              <a:gd name="T72" fmla="*/ 2147483646 w 162"/>
              <a:gd name="T73" fmla="*/ 2147483646 h 162"/>
              <a:gd name="T74" fmla="*/ 2147483646 w 162"/>
              <a:gd name="T75" fmla="*/ 2147483646 h 162"/>
              <a:gd name="T76" fmla="*/ 2147483646 w 162"/>
              <a:gd name="T77" fmla="*/ 0 h 162"/>
              <a:gd name="T78" fmla="*/ 2147483646 w 162"/>
              <a:gd name="T79" fmla="*/ 0 h 162"/>
              <a:gd name="T80" fmla="*/ 2147483646 w 162"/>
              <a:gd name="T81" fmla="*/ 0 h 162"/>
              <a:gd name="T82" fmla="*/ 2147483646 w 162"/>
              <a:gd name="T83" fmla="*/ 0 h 162"/>
              <a:gd name="T84" fmla="*/ 2147483646 w 162"/>
              <a:gd name="T85" fmla="*/ 0 h 162"/>
              <a:gd name="T86" fmla="*/ 2147483646 w 162"/>
              <a:gd name="T87" fmla="*/ 0 h 162"/>
              <a:gd name="T88" fmla="*/ 2147483646 w 162"/>
              <a:gd name="T89" fmla="*/ 0 h 162"/>
              <a:gd name="T90" fmla="*/ 2147483646 w 162"/>
              <a:gd name="T91" fmla="*/ 0 h 162"/>
              <a:gd name="T92" fmla="*/ 2147483646 w 162"/>
              <a:gd name="T93" fmla="*/ 0 h 162"/>
              <a:gd name="T94" fmla="*/ 2147483646 w 162"/>
              <a:gd name="T95" fmla="*/ 0 h 162"/>
              <a:gd name="T96" fmla="*/ 2147483646 w 162"/>
              <a:gd name="T97" fmla="*/ 0 h 162"/>
              <a:gd name="T98" fmla="*/ 2147483646 w 162"/>
              <a:gd name="T99" fmla="*/ 0 h 162"/>
              <a:gd name="T100" fmla="*/ 2147483646 w 162"/>
              <a:gd name="T101" fmla="*/ 2147483646 h 162"/>
              <a:gd name="T102" fmla="*/ 2147483646 w 162"/>
              <a:gd name="T103" fmla="*/ 2147483646 h 162"/>
              <a:gd name="T104" fmla="*/ 2147483646 w 162"/>
              <a:gd name="T105" fmla="*/ 2147483646 h 162"/>
              <a:gd name="T106" fmla="*/ 2147483646 w 162"/>
              <a:gd name="T107" fmla="*/ 2147483646 h 162"/>
              <a:gd name="T108" fmla="*/ 2147483646 w 162"/>
              <a:gd name="T109" fmla="*/ 2147483646 h 162"/>
              <a:gd name="T110" fmla="*/ 2147483646 w 162"/>
              <a:gd name="T111" fmla="*/ 2147483646 h 162"/>
              <a:gd name="T112" fmla="*/ 2147483646 w 162"/>
              <a:gd name="T113" fmla="*/ 2147483646 h 162"/>
              <a:gd name="T114" fmla="*/ 2147483646 w 162"/>
              <a:gd name="T115" fmla="*/ 2147483646 h 162"/>
              <a:gd name="T116" fmla="*/ 0 w 162"/>
              <a:gd name="T117" fmla="*/ 2147483646 h 162"/>
              <a:gd name="T118" fmla="*/ 0 w 162"/>
              <a:gd name="T119" fmla="*/ 2147483646 h 162"/>
              <a:gd name="T120" fmla="*/ 2147483646 w 162"/>
              <a:gd name="T121" fmla="*/ 2147483646 h 1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162"/>
              <a:gd name="T185" fmla="*/ 162 w 162"/>
              <a:gd name="T186" fmla="*/ 162 h 1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162">
                <a:moveTo>
                  <a:pt x="6" y="120"/>
                </a:moveTo>
                <a:lnTo>
                  <a:pt x="6" y="132"/>
                </a:lnTo>
                <a:lnTo>
                  <a:pt x="12" y="138"/>
                </a:lnTo>
                <a:lnTo>
                  <a:pt x="18" y="144"/>
                </a:lnTo>
                <a:lnTo>
                  <a:pt x="24" y="150"/>
                </a:lnTo>
                <a:lnTo>
                  <a:pt x="30" y="156"/>
                </a:lnTo>
                <a:lnTo>
                  <a:pt x="36" y="156"/>
                </a:lnTo>
                <a:lnTo>
                  <a:pt x="42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6" y="162"/>
                </a:lnTo>
                <a:lnTo>
                  <a:pt x="72" y="162"/>
                </a:lnTo>
                <a:lnTo>
                  <a:pt x="78" y="162"/>
                </a:lnTo>
                <a:lnTo>
                  <a:pt x="84" y="162"/>
                </a:lnTo>
                <a:lnTo>
                  <a:pt x="90" y="162"/>
                </a:lnTo>
                <a:lnTo>
                  <a:pt x="96" y="162"/>
                </a:lnTo>
                <a:lnTo>
                  <a:pt x="102" y="162"/>
                </a:lnTo>
                <a:lnTo>
                  <a:pt x="108" y="162"/>
                </a:lnTo>
                <a:lnTo>
                  <a:pt x="114" y="162"/>
                </a:lnTo>
                <a:lnTo>
                  <a:pt x="120" y="156"/>
                </a:lnTo>
                <a:lnTo>
                  <a:pt x="126" y="156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20"/>
                </a:lnTo>
                <a:lnTo>
                  <a:pt x="162" y="114"/>
                </a:lnTo>
                <a:lnTo>
                  <a:pt x="162" y="48"/>
                </a:lnTo>
                <a:lnTo>
                  <a:pt x="156" y="42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12"/>
                </a:lnTo>
                <a:lnTo>
                  <a:pt x="24" y="18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2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6" name="Freeform 182"/>
          <p:cNvSpPr>
            <a:spLocks noChangeAspect="1"/>
          </p:cNvSpPr>
          <p:nvPr/>
        </p:nvSpPr>
        <p:spPr bwMode="auto">
          <a:xfrm>
            <a:off x="8275638" y="1208088"/>
            <a:ext cx="334962" cy="334962"/>
          </a:xfrm>
          <a:custGeom>
            <a:avLst/>
            <a:gdLst>
              <a:gd name="T0" fmla="*/ 2147483646 w 162"/>
              <a:gd name="T1" fmla="*/ 2147483646 h 162"/>
              <a:gd name="T2" fmla="*/ 2147483646 w 162"/>
              <a:gd name="T3" fmla="*/ 2147483646 h 162"/>
              <a:gd name="T4" fmla="*/ 2147483646 w 162"/>
              <a:gd name="T5" fmla="*/ 2147483646 h 162"/>
              <a:gd name="T6" fmla="*/ 2147483646 w 162"/>
              <a:gd name="T7" fmla="*/ 2147483646 h 162"/>
              <a:gd name="T8" fmla="*/ 2147483646 w 162"/>
              <a:gd name="T9" fmla="*/ 2147483646 h 162"/>
              <a:gd name="T10" fmla="*/ 2147483646 w 162"/>
              <a:gd name="T11" fmla="*/ 2147483646 h 162"/>
              <a:gd name="T12" fmla="*/ 2147483646 w 162"/>
              <a:gd name="T13" fmla="*/ 2147483646 h 162"/>
              <a:gd name="T14" fmla="*/ 2147483646 w 162"/>
              <a:gd name="T15" fmla="*/ 2147483646 h 162"/>
              <a:gd name="T16" fmla="*/ 2147483646 w 162"/>
              <a:gd name="T17" fmla="*/ 2147483646 h 162"/>
              <a:gd name="T18" fmla="*/ 2147483646 w 162"/>
              <a:gd name="T19" fmla="*/ 2147483646 h 162"/>
              <a:gd name="T20" fmla="*/ 2147483646 w 162"/>
              <a:gd name="T21" fmla="*/ 2147483646 h 162"/>
              <a:gd name="T22" fmla="*/ 2147483646 w 162"/>
              <a:gd name="T23" fmla="*/ 2147483646 h 162"/>
              <a:gd name="T24" fmla="*/ 2147483646 w 162"/>
              <a:gd name="T25" fmla="*/ 2147483646 h 162"/>
              <a:gd name="T26" fmla="*/ 2147483646 w 162"/>
              <a:gd name="T27" fmla="*/ 2147483646 h 162"/>
              <a:gd name="T28" fmla="*/ 2147483646 w 162"/>
              <a:gd name="T29" fmla="*/ 2147483646 h 162"/>
              <a:gd name="T30" fmla="*/ 2147483646 w 162"/>
              <a:gd name="T31" fmla="*/ 2147483646 h 162"/>
              <a:gd name="T32" fmla="*/ 2147483646 w 162"/>
              <a:gd name="T33" fmla="*/ 2147483646 h 162"/>
              <a:gd name="T34" fmla="*/ 2147483646 w 162"/>
              <a:gd name="T35" fmla="*/ 2147483646 h 162"/>
              <a:gd name="T36" fmla="*/ 2147483646 w 162"/>
              <a:gd name="T37" fmla="*/ 2147483646 h 162"/>
              <a:gd name="T38" fmla="*/ 2147483646 w 162"/>
              <a:gd name="T39" fmla="*/ 2147483646 h 162"/>
              <a:gd name="T40" fmla="*/ 2147483646 w 162"/>
              <a:gd name="T41" fmla="*/ 2147483646 h 162"/>
              <a:gd name="T42" fmla="*/ 2147483646 w 162"/>
              <a:gd name="T43" fmla="*/ 2147483646 h 162"/>
              <a:gd name="T44" fmla="*/ 2147483646 w 162"/>
              <a:gd name="T45" fmla="*/ 2147483646 h 162"/>
              <a:gd name="T46" fmla="*/ 2147483646 w 162"/>
              <a:gd name="T47" fmla="*/ 2147483646 h 162"/>
              <a:gd name="T48" fmla="*/ 2147483646 w 162"/>
              <a:gd name="T49" fmla="*/ 2147483646 h 162"/>
              <a:gd name="T50" fmla="*/ 2147483646 w 162"/>
              <a:gd name="T51" fmla="*/ 2147483646 h 162"/>
              <a:gd name="T52" fmla="*/ 2147483646 w 162"/>
              <a:gd name="T53" fmla="*/ 2147483646 h 162"/>
              <a:gd name="T54" fmla="*/ 2147483646 w 162"/>
              <a:gd name="T55" fmla="*/ 2147483646 h 162"/>
              <a:gd name="T56" fmla="*/ 2147483646 w 162"/>
              <a:gd name="T57" fmla="*/ 2147483646 h 162"/>
              <a:gd name="T58" fmla="*/ 2147483646 w 162"/>
              <a:gd name="T59" fmla="*/ 2147483646 h 162"/>
              <a:gd name="T60" fmla="*/ 2147483646 w 162"/>
              <a:gd name="T61" fmla="*/ 2147483646 h 162"/>
              <a:gd name="T62" fmla="*/ 2147483646 w 162"/>
              <a:gd name="T63" fmla="*/ 2147483646 h 162"/>
              <a:gd name="T64" fmla="*/ 2147483646 w 162"/>
              <a:gd name="T65" fmla="*/ 2147483646 h 162"/>
              <a:gd name="T66" fmla="*/ 2147483646 w 162"/>
              <a:gd name="T67" fmla="*/ 2147483646 h 162"/>
              <a:gd name="T68" fmla="*/ 2147483646 w 162"/>
              <a:gd name="T69" fmla="*/ 2147483646 h 162"/>
              <a:gd name="T70" fmla="*/ 2147483646 w 162"/>
              <a:gd name="T71" fmla="*/ 2147483646 h 162"/>
              <a:gd name="T72" fmla="*/ 2147483646 w 162"/>
              <a:gd name="T73" fmla="*/ 2147483646 h 162"/>
              <a:gd name="T74" fmla="*/ 2147483646 w 162"/>
              <a:gd name="T75" fmla="*/ 2147483646 h 162"/>
              <a:gd name="T76" fmla="*/ 2147483646 w 162"/>
              <a:gd name="T77" fmla="*/ 0 h 162"/>
              <a:gd name="T78" fmla="*/ 2147483646 w 162"/>
              <a:gd name="T79" fmla="*/ 0 h 162"/>
              <a:gd name="T80" fmla="*/ 2147483646 w 162"/>
              <a:gd name="T81" fmla="*/ 0 h 162"/>
              <a:gd name="T82" fmla="*/ 2147483646 w 162"/>
              <a:gd name="T83" fmla="*/ 0 h 162"/>
              <a:gd name="T84" fmla="*/ 2147483646 w 162"/>
              <a:gd name="T85" fmla="*/ 0 h 162"/>
              <a:gd name="T86" fmla="*/ 2147483646 w 162"/>
              <a:gd name="T87" fmla="*/ 0 h 162"/>
              <a:gd name="T88" fmla="*/ 2147483646 w 162"/>
              <a:gd name="T89" fmla="*/ 0 h 162"/>
              <a:gd name="T90" fmla="*/ 2147483646 w 162"/>
              <a:gd name="T91" fmla="*/ 0 h 162"/>
              <a:gd name="T92" fmla="*/ 2147483646 w 162"/>
              <a:gd name="T93" fmla="*/ 0 h 162"/>
              <a:gd name="T94" fmla="*/ 2147483646 w 162"/>
              <a:gd name="T95" fmla="*/ 0 h 162"/>
              <a:gd name="T96" fmla="*/ 2147483646 w 162"/>
              <a:gd name="T97" fmla="*/ 0 h 162"/>
              <a:gd name="T98" fmla="*/ 2147483646 w 162"/>
              <a:gd name="T99" fmla="*/ 0 h 162"/>
              <a:gd name="T100" fmla="*/ 2147483646 w 162"/>
              <a:gd name="T101" fmla="*/ 2147483646 h 162"/>
              <a:gd name="T102" fmla="*/ 2147483646 w 162"/>
              <a:gd name="T103" fmla="*/ 2147483646 h 162"/>
              <a:gd name="T104" fmla="*/ 2147483646 w 162"/>
              <a:gd name="T105" fmla="*/ 2147483646 h 162"/>
              <a:gd name="T106" fmla="*/ 2147483646 w 162"/>
              <a:gd name="T107" fmla="*/ 2147483646 h 162"/>
              <a:gd name="T108" fmla="*/ 2147483646 w 162"/>
              <a:gd name="T109" fmla="*/ 2147483646 h 162"/>
              <a:gd name="T110" fmla="*/ 2147483646 w 162"/>
              <a:gd name="T111" fmla="*/ 2147483646 h 162"/>
              <a:gd name="T112" fmla="*/ 2147483646 w 162"/>
              <a:gd name="T113" fmla="*/ 2147483646 h 162"/>
              <a:gd name="T114" fmla="*/ 2147483646 w 162"/>
              <a:gd name="T115" fmla="*/ 2147483646 h 162"/>
              <a:gd name="T116" fmla="*/ 0 w 162"/>
              <a:gd name="T117" fmla="*/ 2147483646 h 162"/>
              <a:gd name="T118" fmla="*/ 0 w 162"/>
              <a:gd name="T119" fmla="*/ 2147483646 h 162"/>
              <a:gd name="T120" fmla="*/ 2147483646 w 162"/>
              <a:gd name="T121" fmla="*/ 2147483646 h 1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162"/>
              <a:gd name="T185" fmla="*/ 162 w 162"/>
              <a:gd name="T186" fmla="*/ 162 h 1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162">
                <a:moveTo>
                  <a:pt x="6" y="120"/>
                </a:moveTo>
                <a:lnTo>
                  <a:pt x="6" y="132"/>
                </a:lnTo>
                <a:lnTo>
                  <a:pt x="12" y="138"/>
                </a:lnTo>
                <a:lnTo>
                  <a:pt x="18" y="144"/>
                </a:lnTo>
                <a:lnTo>
                  <a:pt x="24" y="150"/>
                </a:lnTo>
                <a:lnTo>
                  <a:pt x="30" y="156"/>
                </a:lnTo>
                <a:lnTo>
                  <a:pt x="36" y="156"/>
                </a:lnTo>
                <a:lnTo>
                  <a:pt x="42" y="156"/>
                </a:lnTo>
                <a:lnTo>
                  <a:pt x="48" y="162"/>
                </a:lnTo>
                <a:lnTo>
                  <a:pt x="54" y="162"/>
                </a:lnTo>
                <a:lnTo>
                  <a:pt x="60" y="162"/>
                </a:lnTo>
                <a:lnTo>
                  <a:pt x="66" y="162"/>
                </a:lnTo>
                <a:lnTo>
                  <a:pt x="72" y="162"/>
                </a:lnTo>
                <a:lnTo>
                  <a:pt x="78" y="162"/>
                </a:lnTo>
                <a:lnTo>
                  <a:pt x="84" y="162"/>
                </a:lnTo>
                <a:lnTo>
                  <a:pt x="90" y="162"/>
                </a:lnTo>
                <a:lnTo>
                  <a:pt x="96" y="162"/>
                </a:lnTo>
                <a:lnTo>
                  <a:pt x="102" y="162"/>
                </a:lnTo>
                <a:lnTo>
                  <a:pt x="108" y="162"/>
                </a:lnTo>
                <a:lnTo>
                  <a:pt x="114" y="162"/>
                </a:lnTo>
                <a:lnTo>
                  <a:pt x="120" y="156"/>
                </a:lnTo>
                <a:lnTo>
                  <a:pt x="126" y="156"/>
                </a:lnTo>
                <a:lnTo>
                  <a:pt x="132" y="150"/>
                </a:lnTo>
                <a:lnTo>
                  <a:pt x="138" y="144"/>
                </a:lnTo>
                <a:lnTo>
                  <a:pt x="144" y="138"/>
                </a:lnTo>
                <a:lnTo>
                  <a:pt x="150" y="132"/>
                </a:lnTo>
                <a:lnTo>
                  <a:pt x="156" y="126"/>
                </a:lnTo>
                <a:lnTo>
                  <a:pt x="156" y="120"/>
                </a:lnTo>
                <a:lnTo>
                  <a:pt x="162" y="114"/>
                </a:lnTo>
                <a:lnTo>
                  <a:pt x="162" y="48"/>
                </a:lnTo>
                <a:lnTo>
                  <a:pt x="156" y="42"/>
                </a:lnTo>
                <a:lnTo>
                  <a:pt x="156" y="30"/>
                </a:lnTo>
                <a:lnTo>
                  <a:pt x="150" y="24"/>
                </a:lnTo>
                <a:lnTo>
                  <a:pt x="144" y="18"/>
                </a:lnTo>
                <a:lnTo>
                  <a:pt x="138" y="12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66" y="0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6"/>
                </a:lnTo>
                <a:lnTo>
                  <a:pt x="36" y="6"/>
                </a:lnTo>
                <a:lnTo>
                  <a:pt x="30" y="12"/>
                </a:lnTo>
                <a:lnTo>
                  <a:pt x="24" y="18"/>
                </a:lnTo>
                <a:lnTo>
                  <a:pt x="18" y="24"/>
                </a:lnTo>
                <a:lnTo>
                  <a:pt x="12" y="30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114"/>
                </a:lnTo>
                <a:lnTo>
                  <a:pt x="6" y="12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07" name="Rectangle 183"/>
          <p:cNvSpPr>
            <a:spLocks noChangeAspect="1" noChangeArrowheads="1"/>
          </p:cNvSpPr>
          <p:nvPr/>
        </p:nvSpPr>
        <p:spPr bwMode="auto">
          <a:xfrm>
            <a:off x="381000" y="501650"/>
            <a:ext cx="845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Control of Per Comparison Rate at 10%</a:t>
            </a:r>
          </a:p>
        </p:txBody>
      </p:sp>
      <p:sp>
        <p:nvSpPr>
          <p:cNvPr id="83108" name="Rectangle 184"/>
          <p:cNvSpPr>
            <a:spLocks noChangeAspect="1" noChangeArrowheads="1"/>
          </p:cNvSpPr>
          <p:nvPr/>
        </p:nvSpPr>
        <p:spPr bwMode="auto">
          <a:xfrm>
            <a:off x="381000" y="2087563"/>
            <a:ext cx="845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 Unicode MS" charset="0"/>
              </a:rPr>
              <a:t>Percentage of Null Pixels that are False Positives</a:t>
            </a:r>
          </a:p>
        </p:txBody>
      </p:sp>
      <p:sp>
        <p:nvSpPr>
          <p:cNvPr id="83109" name="Rectangle 185"/>
          <p:cNvSpPr>
            <a:spLocks noChangeAspect="1" noChangeArrowheads="1"/>
          </p:cNvSpPr>
          <p:nvPr/>
        </p:nvSpPr>
        <p:spPr bwMode="auto">
          <a:xfrm>
            <a:off x="457200" y="4678363"/>
            <a:ext cx="838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Control of False Discovery Rate at 10%</a:t>
            </a:r>
          </a:p>
        </p:txBody>
      </p:sp>
      <p:sp>
        <p:nvSpPr>
          <p:cNvPr id="83110" name="Rectangle 186"/>
          <p:cNvSpPr>
            <a:spLocks noChangeAspect="1" noChangeArrowheads="1"/>
          </p:cNvSpPr>
          <p:nvPr/>
        </p:nvSpPr>
        <p:spPr bwMode="auto">
          <a:xfrm>
            <a:off x="381000" y="4144963"/>
            <a:ext cx="845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 Unicode MS" charset="0"/>
              </a:rPr>
              <a:t>Occurrence of Familywise Error</a:t>
            </a:r>
          </a:p>
        </p:txBody>
      </p:sp>
      <p:sp>
        <p:nvSpPr>
          <p:cNvPr id="83111" name="Rectangle 187"/>
          <p:cNvSpPr>
            <a:spLocks noChangeAspect="1" noChangeArrowheads="1"/>
          </p:cNvSpPr>
          <p:nvPr/>
        </p:nvSpPr>
        <p:spPr bwMode="auto">
          <a:xfrm>
            <a:off x="381000" y="6172200"/>
            <a:ext cx="845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 Unicode MS" charset="0"/>
              </a:rPr>
              <a:t>Percentage of Activated Pixels that are False Positives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958016-219B-ED4C-A030-676FF531E231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Benjamini &amp; Hochberg</a:t>
            </a:r>
            <a:br>
              <a:rPr lang="en-US" altLang="x-none"/>
            </a:br>
            <a:r>
              <a:rPr lang="en-US" altLang="x-none"/>
              <a:t>Procedure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2527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/>
              <a:t>Select desired limit </a:t>
            </a:r>
            <a:r>
              <a:rPr lang="en-US" altLang="x-none" sz="2800" i="1">
                <a:solidFill>
                  <a:srgbClr val="00FF00"/>
                </a:solidFill>
              </a:rPr>
              <a:t>q</a:t>
            </a:r>
            <a:r>
              <a:rPr lang="en-US" altLang="x-none" sz="2800"/>
              <a:t> on FDR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Order p-values, </a:t>
            </a: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(1)</a:t>
            </a:r>
            <a:r>
              <a:rPr lang="en-US" altLang="x-none" sz="2800">
                <a:solidFill>
                  <a:schemeClr val="hlink"/>
                </a:solidFill>
              </a:rPr>
              <a:t> </a:t>
            </a:r>
            <a:r>
              <a:rPr lang="en-US" altLang="x-none" sz="2800">
                <a:solidFill>
                  <a:schemeClr val="hlink"/>
                </a:solidFill>
                <a:sym typeface="Symbol" charset="2"/>
              </a:rPr>
              <a:t></a:t>
            </a:r>
            <a:r>
              <a:rPr lang="en-US" altLang="x-none" sz="2800">
                <a:solidFill>
                  <a:schemeClr val="hlink"/>
                </a:solidFill>
              </a:rPr>
              <a:t> </a:t>
            </a: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(2)</a:t>
            </a:r>
            <a:r>
              <a:rPr lang="en-US" altLang="x-none" sz="2800">
                <a:solidFill>
                  <a:schemeClr val="hlink"/>
                </a:solidFill>
              </a:rPr>
              <a:t> </a:t>
            </a:r>
            <a:r>
              <a:rPr lang="en-US" altLang="x-none" sz="2800">
                <a:solidFill>
                  <a:schemeClr val="hlink"/>
                </a:solidFill>
                <a:sym typeface="Symbol" charset="2"/>
              </a:rPr>
              <a:t>  ...  </a:t>
            </a: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</a:t>
            </a:r>
            <a:r>
              <a:rPr lang="en-US" altLang="x-none" sz="2800" i="1" baseline="-25000">
                <a:solidFill>
                  <a:schemeClr val="hlink"/>
                </a:solidFill>
              </a:rPr>
              <a:t>V</a:t>
            </a:r>
            <a:r>
              <a:rPr lang="en-US" altLang="x-none" sz="2800" baseline="-2500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Let </a:t>
            </a:r>
            <a:r>
              <a:rPr lang="en-US" altLang="x-none" sz="2800" i="1">
                <a:solidFill>
                  <a:srgbClr val="00FF00"/>
                </a:solidFill>
              </a:rPr>
              <a:t>r</a:t>
            </a:r>
            <a:r>
              <a:rPr lang="en-US" altLang="x-none" sz="2800"/>
              <a:t> be largest </a:t>
            </a:r>
            <a:r>
              <a:rPr lang="en-US" altLang="x-none" sz="2800" i="1"/>
              <a:t>i</a:t>
            </a:r>
            <a:r>
              <a:rPr lang="en-US" altLang="x-none" sz="2800"/>
              <a:t> such that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x-none" sz="2800">
              <a:solidFill>
                <a:srgbClr val="00FF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x-none" sz="2800">
              <a:solidFill>
                <a:srgbClr val="00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Reject all hypotheses </a:t>
            </a:r>
            <a:br>
              <a:rPr lang="en-US" altLang="x-none" sz="2800"/>
            </a:br>
            <a:r>
              <a:rPr lang="en-US" altLang="x-none" sz="2800"/>
              <a:t>corresponding to</a:t>
            </a:r>
            <a:br>
              <a:rPr lang="en-US" altLang="x-none" sz="2800"/>
            </a:br>
            <a:r>
              <a:rPr lang="en-US" altLang="x-none" sz="2800"/>
              <a:t> </a:t>
            </a:r>
            <a:r>
              <a:rPr lang="en-US" altLang="x-none" sz="2800" i="1">
                <a:solidFill>
                  <a:srgbClr val="00FF00"/>
                </a:solidFill>
              </a:rPr>
              <a:t>p</a:t>
            </a:r>
            <a:r>
              <a:rPr lang="en-US" altLang="x-none" sz="2800" baseline="-25000">
                <a:solidFill>
                  <a:srgbClr val="00FF00"/>
                </a:solidFill>
              </a:rPr>
              <a:t>(1)</a:t>
            </a:r>
            <a:r>
              <a:rPr lang="en-US" altLang="x-none" sz="2800">
                <a:solidFill>
                  <a:srgbClr val="00FF00"/>
                </a:solidFill>
              </a:rPr>
              <a:t>, ... , </a:t>
            </a:r>
            <a:r>
              <a:rPr lang="en-US" altLang="x-none" sz="2800" i="1">
                <a:solidFill>
                  <a:srgbClr val="00FF00"/>
                </a:solidFill>
              </a:rPr>
              <a:t>p</a:t>
            </a:r>
            <a:r>
              <a:rPr lang="en-US" altLang="x-none" sz="2800" baseline="-25000">
                <a:solidFill>
                  <a:srgbClr val="00FF00"/>
                </a:solidFill>
              </a:rPr>
              <a:t>(</a:t>
            </a:r>
            <a:r>
              <a:rPr lang="en-US" altLang="x-none" sz="2800" i="1" baseline="-25000">
                <a:solidFill>
                  <a:srgbClr val="00FF00"/>
                </a:solidFill>
              </a:rPr>
              <a:t>r</a:t>
            </a:r>
            <a:r>
              <a:rPr lang="en-US" altLang="x-none" sz="2800" baseline="-25000">
                <a:solidFill>
                  <a:srgbClr val="00FF00"/>
                </a:solidFill>
              </a:rPr>
              <a:t>)</a:t>
            </a:r>
            <a:r>
              <a:rPr lang="en-US" altLang="x-none" sz="2800"/>
              <a:t>.</a:t>
            </a: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1454150" y="3325813"/>
            <a:ext cx="2811463" cy="606425"/>
            <a:chOff x="782" y="2280"/>
            <a:chExt cx="1771" cy="382"/>
          </a:xfrm>
        </p:grpSpPr>
        <p:sp>
          <p:nvSpPr>
            <p:cNvPr id="84014" name="Rectangle 5"/>
            <p:cNvSpPr>
              <a:spLocks noChangeArrowheads="1"/>
            </p:cNvSpPr>
            <p:nvPr/>
          </p:nvSpPr>
          <p:spPr bwMode="auto">
            <a:xfrm>
              <a:off x="782" y="2280"/>
              <a:ext cx="1771" cy="3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84015" name="Text Box 6"/>
            <p:cNvSpPr txBox="1">
              <a:spLocks noChangeArrowheads="1"/>
            </p:cNvSpPr>
            <p:nvPr/>
          </p:nvSpPr>
          <p:spPr bwMode="auto">
            <a:xfrm>
              <a:off x="783" y="2287"/>
              <a:ext cx="1763" cy="3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x-none" sz="2800" i="1">
                  <a:solidFill>
                    <a:schemeClr val="hlink"/>
                  </a:solidFill>
                </a:rPr>
                <a:t>p</a:t>
              </a:r>
              <a:r>
                <a:rPr lang="en-US" altLang="x-none" sz="2800" baseline="-25000">
                  <a:solidFill>
                    <a:schemeClr val="hlink"/>
                  </a:solidFill>
                </a:rPr>
                <a:t>(</a:t>
              </a:r>
              <a:r>
                <a:rPr lang="en-US" altLang="x-none" sz="2800" i="1" baseline="-25000">
                  <a:solidFill>
                    <a:schemeClr val="hlink"/>
                  </a:solidFill>
                </a:rPr>
                <a:t>i</a:t>
              </a:r>
              <a:r>
                <a:rPr lang="en-US" altLang="x-none" sz="2800" baseline="-25000">
                  <a:solidFill>
                    <a:schemeClr val="hlink"/>
                  </a:solidFill>
                </a:rPr>
                <a:t>)</a:t>
              </a:r>
              <a:r>
                <a:rPr lang="en-US" altLang="x-none" sz="2800">
                  <a:solidFill>
                    <a:schemeClr val="bg2"/>
                  </a:solidFill>
                </a:rPr>
                <a:t> </a:t>
              </a:r>
              <a:r>
                <a:rPr lang="en-US" altLang="x-none" sz="2800">
                  <a:solidFill>
                    <a:schemeClr val="bg2"/>
                  </a:solidFill>
                  <a:sym typeface="Symbol" charset="2"/>
                </a:rPr>
                <a:t> </a:t>
              </a:r>
              <a:r>
                <a:rPr lang="en-US" altLang="x-none" sz="2800">
                  <a:solidFill>
                    <a:schemeClr val="bg2"/>
                  </a:solidFill>
                </a:rPr>
                <a:t> </a:t>
              </a:r>
              <a:r>
                <a:rPr lang="en-US" altLang="x-none" sz="2800" i="1">
                  <a:solidFill>
                    <a:schemeClr val="bg1"/>
                  </a:solidFill>
                </a:rPr>
                <a:t>i</a:t>
              </a:r>
              <a:r>
                <a:rPr lang="en-US" altLang="x-none" sz="2800">
                  <a:solidFill>
                    <a:schemeClr val="bg1"/>
                  </a:solidFill>
                </a:rPr>
                <a:t>/</a:t>
              </a:r>
              <a:r>
                <a:rPr lang="en-US" altLang="x-none" sz="2800" i="1">
                  <a:solidFill>
                    <a:schemeClr val="bg1"/>
                  </a:solidFill>
                </a:rPr>
                <a:t>V </a:t>
              </a:r>
              <a:r>
                <a:rPr lang="en-US" altLang="x-none" sz="2800" b="1">
                  <a:solidFill>
                    <a:schemeClr val="bg1"/>
                  </a:solidFill>
                  <a:sym typeface="Symbol" charset="2"/>
                </a:rPr>
                <a:t></a:t>
              </a:r>
              <a:r>
                <a:rPr lang="en-US" altLang="x-none" sz="2800">
                  <a:solidFill>
                    <a:schemeClr val="bg1"/>
                  </a:solidFill>
                </a:rPr>
                <a:t> </a:t>
              </a:r>
              <a:r>
                <a:rPr lang="en-US" altLang="x-none" sz="2800" i="1">
                  <a:solidFill>
                    <a:schemeClr val="bg1"/>
                  </a:solidFill>
                </a:rPr>
                <a:t>q</a:t>
              </a:r>
              <a:endParaRPr lang="en-US" altLang="x-none" sz="2400">
                <a:solidFill>
                  <a:schemeClr val="bg2"/>
                </a:solidFill>
              </a:endParaRPr>
            </a:p>
          </p:txBody>
        </p:sp>
      </p:grpSp>
      <p:sp>
        <p:nvSpPr>
          <p:cNvPr id="83973" name="Rectangle 7"/>
          <p:cNvSpPr>
            <a:spLocks noChangeArrowheads="1"/>
          </p:cNvSpPr>
          <p:nvPr/>
        </p:nvSpPr>
        <p:spPr bwMode="auto">
          <a:xfrm>
            <a:off x="5116513" y="3151188"/>
            <a:ext cx="3619500" cy="33305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74" name="Rectangle 8"/>
          <p:cNvSpPr>
            <a:spLocks noChangeArrowheads="1"/>
          </p:cNvSpPr>
          <p:nvPr/>
        </p:nvSpPr>
        <p:spPr bwMode="auto">
          <a:xfrm>
            <a:off x="5675313" y="3362325"/>
            <a:ext cx="2832100" cy="2566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 flipV="1">
            <a:off x="5770563" y="5294313"/>
            <a:ext cx="2673350" cy="5603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10"/>
          <p:cNvSpPr txBox="1">
            <a:spLocks noChangeArrowheads="1"/>
          </p:cNvSpPr>
          <p:nvPr/>
        </p:nvSpPr>
        <p:spPr bwMode="auto">
          <a:xfrm>
            <a:off x="6775450" y="3814763"/>
            <a:ext cx="971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</a:t>
            </a:r>
            <a:r>
              <a:rPr lang="en-US" altLang="x-none" sz="2800" i="1" baseline="-25000">
                <a:solidFill>
                  <a:schemeClr val="hlink"/>
                </a:solidFill>
              </a:rPr>
              <a:t>i</a:t>
            </a:r>
            <a:r>
              <a:rPr lang="en-US" altLang="x-none" sz="2800" baseline="-25000">
                <a:solidFill>
                  <a:schemeClr val="hlink"/>
                </a:solidFill>
              </a:rPr>
              <a:t>)</a:t>
            </a:r>
            <a:endParaRPr lang="en-US" altLang="x-none" sz="2400">
              <a:solidFill>
                <a:schemeClr val="bg2"/>
              </a:solidFill>
            </a:endParaRPr>
          </a:p>
        </p:txBody>
      </p:sp>
      <p:sp>
        <p:nvSpPr>
          <p:cNvPr id="83977" name="Text Box 11"/>
          <p:cNvSpPr txBox="1">
            <a:spLocks noChangeArrowheads="1"/>
          </p:cNvSpPr>
          <p:nvPr/>
        </p:nvSpPr>
        <p:spPr bwMode="auto">
          <a:xfrm>
            <a:off x="6500813" y="5961063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800" i="1">
                <a:solidFill>
                  <a:schemeClr val="bg2"/>
                </a:solidFill>
              </a:rPr>
              <a:t>i</a:t>
            </a:r>
            <a:r>
              <a:rPr lang="en-US" altLang="x-none" sz="1800">
                <a:solidFill>
                  <a:schemeClr val="bg2"/>
                </a:solidFill>
              </a:rPr>
              <a:t>/</a:t>
            </a:r>
            <a:r>
              <a:rPr lang="en-US" altLang="x-none" sz="1800" i="1">
                <a:solidFill>
                  <a:schemeClr val="bg2"/>
                </a:solidFill>
              </a:rPr>
              <a:t>V</a:t>
            </a:r>
          </a:p>
        </p:txBody>
      </p:sp>
      <p:sp>
        <p:nvSpPr>
          <p:cNvPr id="83978" name="Text Box 12"/>
          <p:cNvSpPr txBox="1">
            <a:spLocks noChangeArrowheads="1"/>
          </p:cNvSpPr>
          <p:nvPr/>
        </p:nvSpPr>
        <p:spPr bwMode="auto">
          <a:xfrm>
            <a:off x="6659563" y="5491163"/>
            <a:ext cx="1973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2800" i="1">
                <a:solidFill>
                  <a:schemeClr val="bg1"/>
                </a:solidFill>
              </a:rPr>
              <a:t>i</a:t>
            </a:r>
            <a:r>
              <a:rPr lang="en-US" altLang="x-none" sz="2800">
                <a:solidFill>
                  <a:schemeClr val="bg1"/>
                </a:solidFill>
              </a:rPr>
              <a:t>/</a:t>
            </a:r>
            <a:r>
              <a:rPr lang="en-US" altLang="x-none" sz="2800" i="1">
                <a:solidFill>
                  <a:schemeClr val="bg1"/>
                </a:solidFill>
              </a:rPr>
              <a:t>V </a:t>
            </a:r>
            <a:r>
              <a:rPr lang="en-US" altLang="x-none" sz="2800" b="1">
                <a:solidFill>
                  <a:schemeClr val="bg1"/>
                </a:solidFill>
                <a:sym typeface="Symbol" charset="2"/>
              </a:rPr>
              <a:t></a:t>
            </a:r>
            <a:r>
              <a:rPr lang="en-US" altLang="x-none" sz="2800">
                <a:solidFill>
                  <a:schemeClr val="bg1"/>
                </a:solidFill>
              </a:rPr>
              <a:t> </a:t>
            </a:r>
            <a:r>
              <a:rPr lang="en-US" altLang="x-none" sz="2800" i="1">
                <a:solidFill>
                  <a:schemeClr val="bg1"/>
                </a:solidFill>
              </a:rPr>
              <a:t>q</a:t>
            </a:r>
            <a:endParaRPr lang="en-US" altLang="x-none" sz="2400">
              <a:solidFill>
                <a:schemeClr val="bg2"/>
              </a:solidFill>
            </a:endParaRPr>
          </a:p>
        </p:txBody>
      </p:sp>
      <p:sp>
        <p:nvSpPr>
          <p:cNvPr id="83979" name="Text Box 13"/>
          <p:cNvSpPr txBox="1">
            <a:spLocks noChangeArrowheads="1"/>
          </p:cNvSpPr>
          <p:nvPr/>
        </p:nvSpPr>
        <p:spPr bwMode="auto">
          <a:xfrm rot="-5400000">
            <a:off x="4883944" y="4536282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800" i="1">
                <a:solidFill>
                  <a:schemeClr val="bg2"/>
                </a:solidFill>
              </a:rPr>
              <a:t>p</a:t>
            </a:r>
            <a:r>
              <a:rPr lang="en-US" altLang="x-none" sz="1800">
                <a:solidFill>
                  <a:schemeClr val="bg2"/>
                </a:solidFill>
              </a:rPr>
              <a:t>-value</a:t>
            </a:r>
            <a:endParaRPr lang="en-US" altLang="x-none" sz="1800" i="1">
              <a:solidFill>
                <a:schemeClr val="bg2"/>
              </a:solidFill>
            </a:endParaRPr>
          </a:p>
        </p:txBody>
      </p:sp>
      <p:sp>
        <p:nvSpPr>
          <p:cNvPr id="83980" name="Line 14"/>
          <p:cNvSpPr>
            <a:spLocks noChangeShapeType="1"/>
          </p:cNvSpPr>
          <p:nvPr/>
        </p:nvSpPr>
        <p:spPr bwMode="auto">
          <a:xfrm flipV="1">
            <a:off x="5778500" y="3409950"/>
            <a:ext cx="2692400" cy="242570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Oval 15"/>
          <p:cNvSpPr>
            <a:spLocks noChangeArrowheads="1"/>
          </p:cNvSpPr>
          <p:nvPr/>
        </p:nvSpPr>
        <p:spPr bwMode="auto">
          <a:xfrm>
            <a:off x="8366125" y="344011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2" name="Oval 16"/>
          <p:cNvSpPr>
            <a:spLocks noChangeArrowheads="1"/>
          </p:cNvSpPr>
          <p:nvPr/>
        </p:nvSpPr>
        <p:spPr bwMode="auto">
          <a:xfrm>
            <a:off x="8156575" y="365125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3" name="Oval 17"/>
          <p:cNvSpPr>
            <a:spLocks noChangeArrowheads="1"/>
          </p:cNvSpPr>
          <p:nvPr/>
        </p:nvSpPr>
        <p:spPr bwMode="auto">
          <a:xfrm>
            <a:off x="7945438" y="38274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4" name="Oval 18"/>
          <p:cNvSpPr>
            <a:spLocks noChangeArrowheads="1"/>
          </p:cNvSpPr>
          <p:nvPr/>
        </p:nvSpPr>
        <p:spPr bwMode="auto">
          <a:xfrm>
            <a:off x="7800975" y="400843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5" name="Oval 19"/>
          <p:cNvSpPr>
            <a:spLocks noChangeArrowheads="1"/>
          </p:cNvSpPr>
          <p:nvPr/>
        </p:nvSpPr>
        <p:spPr bwMode="auto">
          <a:xfrm>
            <a:off x="7608888" y="417988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6" name="Oval 20"/>
          <p:cNvSpPr>
            <a:spLocks noChangeArrowheads="1"/>
          </p:cNvSpPr>
          <p:nvPr/>
        </p:nvSpPr>
        <p:spPr bwMode="auto">
          <a:xfrm>
            <a:off x="7394575" y="439102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7" name="Oval 21"/>
          <p:cNvSpPr>
            <a:spLocks noChangeArrowheads="1"/>
          </p:cNvSpPr>
          <p:nvPr/>
        </p:nvSpPr>
        <p:spPr bwMode="auto">
          <a:xfrm>
            <a:off x="7250113" y="456723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8" name="Oval 22"/>
          <p:cNvSpPr>
            <a:spLocks noChangeArrowheads="1"/>
          </p:cNvSpPr>
          <p:nvPr/>
        </p:nvSpPr>
        <p:spPr bwMode="auto">
          <a:xfrm>
            <a:off x="7021513" y="47545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89" name="Oval 23"/>
          <p:cNvSpPr>
            <a:spLocks noChangeArrowheads="1"/>
          </p:cNvSpPr>
          <p:nvPr/>
        </p:nvSpPr>
        <p:spPr bwMode="auto">
          <a:xfrm>
            <a:off x="6842125" y="49831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0" name="Oval 24"/>
          <p:cNvSpPr>
            <a:spLocks noChangeArrowheads="1"/>
          </p:cNvSpPr>
          <p:nvPr/>
        </p:nvSpPr>
        <p:spPr bwMode="auto">
          <a:xfrm>
            <a:off x="6694488" y="52244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1" name="Oval 25"/>
          <p:cNvSpPr>
            <a:spLocks noChangeArrowheads="1"/>
          </p:cNvSpPr>
          <p:nvPr/>
        </p:nvSpPr>
        <p:spPr bwMode="auto">
          <a:xfrm>
            <a:off x="6565900" y="551973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2" name="Oval 26"/>
          <p:cNvSpPr>
            <a:spLocks noChangeArrowheads="1"/>
          </p:cNvSpPr>
          <p:nvPr/>
        </p:nvSpPr>
        <p:spPr bwMode="auto">
          <a:xfrm>
            <a:off x="6383338" y="5745163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3" name="Oval 27"/>
          <p:cNvSpPr>
            <a:spLocks noChangeArrowheads="1"/>
          </p:cNvSpPr>
          <p:nvPr/>
        </p:nvSpPr>
        <p:spPr bwMode="auto">
          <a:xfrm>
            <a:off x="6142038" y="5815013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4" name="Oval 28"/>
          <p:cNvSpPr>
            <a:spLocks noChangeArrowheads="1"/>
          </p:cNvSpPr>
          <p:nvPr/>
        </p:nvSpPr>
        <p:spPr bwMode="auto">
          <a:xfrm>
            <a:off x="5899150" y="5843588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5" name="Oval 29"/>
          <p:cNvSpPr>
            <a:spLocks noChangeArrowheads="1"/>
          </p:cNvSpPr>
          <p:nvPr/>
        </p:nvSpPr>
        <p:spPr bwMode="auto">
          <a:xfrm>
            <a:off x="8274050" y="351472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6" name="Oval 30"/>
          <p:cNvSpPr>
            <a:spLocks noChangeArrowheads="1"/>
          </p:cNvSpPr>
          <p:nvPr/>
        </p:nvSpPr>
        <p:spPr bwMode="auto">
          <a:xfrm>
            <a:off x="8032750" y="3738563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7" name="Oval 31"/>
          <p:cNvSpPr>
            <a:spLocks noChangeArrowheads="1"/>
          </p:cNvSpPr>
          <p:nvPr/>
        </p:nvSpPr>
        <p:spPr bwMode="auto">
          <a:xfrm>
            <a:off x="7853363" y="390207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8" name="Oval 32"/>
          <p:cNvSpPr>
            <a:spLocks noChangeArrowheads="1"/>
          </p:cNvSpPr>
          <p:nvPr/>
        </p:nvSpPr>
        <p:spPr bwMode="auto">
          <a:xfrm>
            <a:off x="7747000" y="408940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3999" name="Oval 33"/>
          <p:cNvSpPr>
            <a:spLocks noChangeArrowheads="1"/>
          </p:cNvSpPr>
          <p:nvPr/>
        </p:nvSpPr>
        <p:spPr bwMode="auto">
          <a:xfrm>
            <a:off x="7516813" y="425450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0" name="Oval 34"/>
          <p:cNvSpPr>
            <a:spLocks noChangeArrowheads="1"/>
          </p:cNvSpPr>
          <p:nvPr/>
        </p:nvSpPr>
        <p:spPr bwMode="auto">
          <a:xfrm>
            <a:off x="7302500" y="4465638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1" name="Oval 35"/>
          <p:cNvSpPr>
            <a:spLocks noChangeArrowheads="1"/>
          </p:cNvSpPr>
          <p:nvPr/>
        </p:nvSpPr>
        <p:spPr bwMode="auto">
          <a:xfrm>
            <a:off x="7158038" y="464185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2" name="Oval 36"/>
          <p:cNvSpPr>
            <a:spLocks noChangeArrowheads="1"/>
          </p:cNvSpPr>
          <p:nvPr/>
        </p:nvSpPr>
        <p:spPr bwMode="auto">
          <a:xfrm>
            <a:off x="6929438" y="482917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3" name="Oval 37"/>
          <p:cNvSpPr>
            <a:spLocks noChangeArrowheads="1"/>
          </p:cNvSpPr>
          <p:nvPr/>
        </p:nvSpPr>
        <p:spPr bwMode="auto">
          <a:xfrm>
            <a:off x="6750050" y="508952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4" name="Oval 38"/>
          <p:cNvSpPr>
            <a:spLocks noChangeArrowheads="1"/>
          </p:cNvSpPr>
          <p:nvPr/>
        </p:nvSpPr>
        <p:spPr bwMode="auto">
          <a:xfrm>
            <a:off x="6634163" y="5368925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5" name="Oval 39"/>
          <p:cNvSpPr>
            <a:spLocks noChangeArrowheads="1"/>
          </p:cNvSpPr>
          <p:nvPr/>
        </p:nvSpPr>
        <p:spPr bwMode="auto">
          <a:xfrm>
            <a:off x="6473825" y="5613400"/>
            <a:ext cx="63500" cy="635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6" name="Oval 40"/>
          <p:cNvSpPr>
            <a:spLocks noChangeArrowheads="1"/>
          </p:cNvSpPr>
          <p:nvPr/>
        </p:nvSpPr>
        <p:spPr bwMode="auto">
          <a:xfrm>
            <a:off x="6246813" y="5794375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7" name="Oval 41"/>
          <p:cNvSpPr>
            <a:spLocks noChangeArrowheads="1"/>
          </p:cNvSpPr>
          <p:nvPr/>
        </p:nvSpPr>
        <p:spPr bwMode="auto">
          <a:xfrm>
            <a:off x="6005513" y="5819775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8" name="Oval 42"/>
          <p:cNvSpPr>
            <a:spLocks noChangeArrowheads="1"/>
          </p:cNvSpPr>
          <p:nvPr/>
        </p:nvSpPr>
        <p:spPr bwMode="auto">
          <a:xfrm>
            <a:off x="5788025" y="5848350"/>
            <a:ext cx="63500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84009" name="Text Box 43"/>
          <p:cNvSpPr txBox="1">
            <a:spLocks noChangeArrowheads="1"/>
          </p:cNvSpPr>
          <p:nvPr/>
        </p:nvSpPr>
        <p:spPr bwMode="auto">
          <a:xfrm>
            <a:off x="5586413" y="590232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4010" name="Text Box 44"/>
          <p:cNvSpPr txBox="1">
            <a:spLocks noChangeArrowheads="1"/>
          </p:cNvSpPr>
          <p:nvPr/>
        </p:nvSpPr>
        <p:spPr bwMode="auto">
          <a:xfrm>
            <a:off x="8307388" y="590232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4011" name="Text Box 45"/>
          <p:cNvSpPr txBox="1">
            <a:spLocks noChangeArrowheads="1"/>
          </p:cNvSpPr>
          <p:nvPr/>
        </p:nvSpPr>
        <p:spPr bwMode="auto">
          <a:xfrm rot="-5400000">
            <a:off x="5425282" y="5733256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4012" name="Text Box 46"/>
          <p:cNvSpPr txBox="1">
            <a:spLocks noChangeArrowheads="1"/>
          </p:cNvSpPr>
          <p:nvPr/>
        </p:nvSpPr>
        <p:spPr bwMode="auto">
          <a:xfrm rot="-5400000">
            <a:off x="5425282" y="3280569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4013" name="Text Box 47"/>
          <p:cNvSpPr txBox="1">
            <a:spLocks noChangeArrowheads="1"/>
          </p:cNvSpPr>
          <p:nvPr/>
        </p:nvSpPr>
        <p:spPr bwMode="auto">
          <a:xfrm>
            <a:off x="7319963" y="1981200"/>
            <a:ext cx="1552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i="1"/>
              <a:t>JRSS-B</a:t>
            </a:r>
            <a:r>
              <a:rPr lang="en-US" altLang="x-none" sz="1800"/>
              <a:t> (1995)</a:t>
            </a:r>
            <a:br>
              <a:rPr lang="en-US" altLang="x-none" sz="1800"/>
            </a:br>
            <a:r>
              <a:rPr lang="en-US" altLang="x-none" sz="1800"/>
              <a:t>57:289-300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182BC5-7D97-A143-A92E-FB288F7C469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081213" y="1758950"/>
            <a:ext cx="4929187" cy="479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7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8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79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0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1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2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3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4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5" name="Picture 2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6" name="Picture 2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7" name="Picture 2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955800"/>
            <a:ext cx="45100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8" name="AutoShape 28"/>
          <p:cNvSpPr>
            <a:spLocks/>
          </p:cNvSpPr>
          <p:nvPr/>
        </p:nvSpPr>
        <p:spPr bwMode="auto">
          <a:xfrm flipH="1">
            <a:off x="163513" y="4579938"/>
            <a:ext cx="1689100" cy="1968500"/>
          </a:xfrm>
          <a:prstGeom prst="borderCallout1">
            <a:avLst>
              <a:gd name="adj1" fmla="val 5806"/>
              <a:gd name="adj2" fmla="val -4514"/>
              <a:gd name="adj3" fmla="val 51449"/>
              <a:gd name="adj4" fmla="val -75190"/>
            </a:avLst>
          </a:prstGeom>
          <a:solidFill>
            <a:srgbClr val="FF0000"/>
          </a:solidFill>
          <a:ln w="22225">
            <a:solidFill>
              <a:schemeClr val="hlink"/>
            </a:solidFill>
            <a:miter lim="800000"/>
            <a:headEnd/>
            <a:tailEnd type="triangle" w="med" len="lg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P-value threshold when no signal:  </a:t>
            </a:r>
            <a:br>
              <a:rPr lang="en-US" altLang="x-none" sz="2400"/>
            </a:br>
            <a:r>
              <a:rPr lang="en-US" altLang="x-none" sz="2400">
                <a:sym typeface="Symbol" charset="2"/>
              </a:rPr>
              <a:t></a:t>
            </a:r>
            <a:r>
              <a:rPr lang="en-US" altLang="x-none" sz="2400"/>
              <a:t>/V</a:t>
            </a:r>
          </a:p>
        </p:txBody>
      </p:sp>
      <p:sp>
        <p:nvSpPr>
          <p:cNvPr id="706589" name="AutoShape 29"/>
          <p:cNvSpPr>
            <a:spLocks/>
          </p:cNvSpPr>
          <p:nvPr/>
        </p:nvSpPr>
        <p:spPr bwMode="auto">
          <a:xfrm flipH="1">
            <a:off x="7165975" y="4579938"/>
            <a:ext cx="1839913" cy="1914525"/>
          </a:xfrm>
          <a:prstGeom prst="borderCallout1">
            <a:avLst>
              <a:gd name="adj1" fmla="val 5968"/>
              <a:gd name="adj2" fmla="val 104139"/>
              <a:gd name="adj3" fmla="val 38389"/>
              <a:gd name="adj4" fmla="val 152458"/>
            </a:avLst>
          </a:prstGeom>
          <a:solidFill>
            <a:srgbClr val="FF0000"/>
          </a:solidFill>
          <a:ln w="22225">
            <a:solidFill>
              <a:schemeClr val="hlink"/>
            </a:solidFill>
            <a:miter lim="800000"/>
            <a:headEnd/>
            <a:tailEnd type="triangle" w="med" len="lg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P-value threshold</a:t>
            </a:r>
            <a:br>
              <a:rPr lang="en-US" altLang="x-none" sz="2400"/>
            </a:br>
            <a:r>
              <a:rPr lang="en-US" altLang="x-none" sz="2400"/>
              <a:t>when all</a:t>
            </a:r>
            <a:br>
              <a:rPr lang="en-US" altLang="x-none" sz="2400"/>
            </a:br>
            <a:r>
              <a:rPr lang="en-US" altLang="x-none" sz="2400"/>
              <a:t>signal: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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 rot="-5400000">
            <a:off x="736600" y="3787775"/>
            <a:ext cx="3279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chemeClr val="bg2"/>
                </a:solidFill>
                <a:latin typeface="Arial" charset="0"/>
              </a:rPr>
              <a:t>Ordered p-values  </a:t>
            </a:r>
            <a:r>
              <a:rPr lang="en-US" altLang="x-none" sz="16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x-none" sz="2000" i="1">
                <a:solidFill>
                  <a:schemeClr val="bg2"/>
                </a:solidFill>
              </a:rPr>
              <a:t>p</a:t>
            </a:r>
            <a:r>
              <a:rPr lang="en-US" altLang="x-none" sz="2000" baseline="-25000">
                <a:solidFill>
                  <a:schemeClr val="bg2"/>
                </a:solidFill>
              </a:rPr>
              <a:t>(</a:t>
            </a:r>
            <a:r>
              <a:rPr lang="en-US" altLang="x-none" sz="2000" i="1" baseline="-25000">
                <a:solidFill>
                  <a:schemeClr val="bg2"/>
                </a:solidFill>
              </a:rPr>
              <a:t>i</a:t>
            </a:r>
            <a:r>
              <a:rPr lang="en-US" altLang="x-none" sz="2000" baseline="-250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2998788" y="6100763"/>
            <a:ext cx="3279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chemeClr val="bg2"/>
                </a:solidFill>
                <a:latin typeface="Arial" charset="0"/>
              </a:rPr>
              <a:t>Fractional index   </a:t>
            </a:r>
            <a:r>
              <a:rPr lang="en-US" altLang="x-none" sz="2000" i="1">
                <a:solidFill>
                  <a:schemeClr val="bg2"/>
                </a:solidFill>
              </a:rPr>
              <a:t>i</a:t>
            </a:r>
            <a:r>
              <a:rPr lang="en-US" altLang="x-none" sz="2000">
                <a:solidFill>
                  <a:schemeClr val="bg2"/>
                </a:solidFill>
              </a:rPr>
              <a:t>/</a:t>
            </a:r>
            <a:r>
              <a:rPr lang="en-US" altLang="x-none" sz="2000" i="1">
                <a:solidFill>
                  <a:schemeClr val="bg2"/>
                </a:solidFill>
              </a:rPr>
              <a:t>V</a:t>
            </a:r>
            <a:endParaRPr lang="en-US" altLang="x-none" sz="2000" i="1" baseline="-25000">
              <a:solidFill>
                <a:schemeClr val="bg2"/>
              </a:solidFill>
            </a:endParaRPr>
          </a:p>
        </p:txBody>
      </p:sp>
      <p:sp>
        <p:nvSpPr>
          <p:cNvPr id="8502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Adaptiveness of </a:t>
            </a:r>
            <a:br>
              <a:rPr lang="en-US" altLang="x-none" sz="4000"/>
            </a:br>
            <a:r>
              <a:rPr lang="en-US" altLang="x-none" sz="4000"/>
              <a:t>Benjamini &amp; Hochberg FDR </a:t>
            </a:r>
            <a:br>
              <a:rPr lang="en-US" altLang="x-none" sz="4000"/>
            </a:br>
            <a:endParaRPr lang="en-US" altLang="x-none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8" grpId="0" animBg="1"/>
      <p:bldP spid="7065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9EE763-8A19-524D-B792-B86BF9D1186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35525" y="1660525"/>
            <a:ext cx="4308475" cy="5197475"/>
            <a:chOff x="3046" y="1046"/>
            <a:chExt cx="2714" cy="3274"/>
          </a:xfrm>
        </p:grpSpPr>
        <p:pic>
          <p:nvPicPr>
            <p:cNvPr id="86023" name="Picture 3" descr="VarThres_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" y="1046"/>
              <a:ext cx="2315" cy="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4" name="Text Box 4"/>
            <p:cNvSpPr txBox="1">
              <a:spLocks noChangeArrowheads="1"/>
            </p:cNvSpPr>
            <p:nvPr/>
          </p:nvSpPr>
          <p:spPr bwMode="auto">
            <a:xfrm>
              <a:off x="3046" y="3802"/>
              <a:ext cx="271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latin typeface="Arial" charset="0"/>
                </a:rPr>
                <a:t>FWER Perm. Thresh. = 9.87</a:t>
              </a:r>
              <a:br>
                <a:rPr lang="en-US" altLang="x-none" sz="2400">
                  <a:latin typeface="Arial" charset="0"/>
                </a:rPr>
              </a:br>
              <a:r>
                <a:rPr lang="en-US" altLang="x-none" sz="2400">
                  <a:latin typeface="Arial" charset="0"/>
                </a:rPr>
                <a:t>7 voxels</a:t>
              </a:r>
            </a:p>
          </p:txBody>
        </p:sp>
      </p:grpSp>
      <p:sp>
        <p:nvSpPr>
          <p:cNvPr id="860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Real Data: FDR Example</a:t>
            </a:r>
          </a:p>
        </p:txBody>
      </p:sp>
      <p:pic>
        <p:nvPicPr>
          <p:cNvPr id="711686" name="Picture 6" descr="VarThres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660525"/>
            <a:ext cx="3675062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4833938" y="5287963"/>
            <a:ext cx="386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latin typeface="Arial" charset="0"/>
              </a:rPr>
              <a:t>FDR Threshold = 3.83</a:t>
            </a:r>
            <a:br>
              <a:rPr lang="en-US" altLang="x-none" sz="2400">
                <a:latin typeface="Arial" charset="0"/>
              </a:rPr>
            </a:br>
            <a:r>
              <a:rPr lang="en-US" altLang="x-none" sz="2400">
                <a:latin typeface="Arial" charset="0"/>
              </a:rPr>
              <a:t>3,073 voxels</a:t>
            </a:r>
          </a:p>
        </p:txBody>
      </p:sp>
      <p:sp>
        <p:nvSpPr>
          <p:cNvPr id="86022" name="Rectangle 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/>
              <a:t>Threshold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/>
              <a:t>u</a:t>
            </a:r>
            <a:r>
              <a:rPr lang="en-US" altLang="x-none"/>
              <a:t> = 3.83</a:t>
            </a:r>
          </a:p>
          <a:p>
            <a:pPr eaLnBrk="1" hangingPunct="1">
              <a:lnSpc>
                <a:spcPct val="90000"/>
              </a:lnSpc>
            </a:pPr>
            <a:endParaRPr lang="en-US" altLang="x-none"/>
          </a:p>
          <a:p>
            <a:pPr eaLnBrk="1" hangingPunct="1">
              <a:lnSpc>
                <a:spcPct val="90000"/>
              </a:lnSpc>
            </a:pPr>
            <a:r>
              <a:rPr lang="en-US" altLang="x-none"/>
              <a:t>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/>
              <a:t>3,073 voxels above </a:t>
            </a:r>
            <a:r>
              <a:rPr lang="en-US" altLang="x-none" i="1"/>
              <a:t>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/>
              <a:t>&lt;0.0001  minimum</a:t>
            </a:r>
            <a:br>
              <a:rPr lang="en-US" altLang="x-none"/>
            </a:br>
            <a:r>
              <a:rPr lang="en-US" altLang="x-none"/>
              <a:t>FDR-corrected</a:t>
            </a:r>
            <a:br>
              <a:rPr lang="en-US" altLang="x-none"/>
            </a:br>
            <a:r>
              <a:rPr lang="en-US" altLang="x-none"/>
              <a:t>p-value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/>
          </a:p>
          <a:p>
            <a:pPr lvl="1" eaLnBrk="1" hangingPunct="1">
              <a:lnSpc>
                <a:spcPct val="90000"/>
              </a:lnSpc>
            </a:pPr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04433A-62EB-3A42-A345-2DFC3F172AD6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/>
              <a:t>FDR Changes</a:t>
            </a:r>
            <a:br>
              <a:rPr lang="en-GB" altLang="x-none"/>
            </a:br>
            <a:endParaRPr lang="en-GB" altLang="x-none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5025"/>
            <a:ext cx="7772400" cy="3189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x-none" sz="2800"/>
              <a:t>Before SPM8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400"/>
              <a:t>Only voxel-wise FDR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x-none" sz="2800"/>
              <a:t>SPM8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400"/>
              <a:t>Cluster-wise FDR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400"/>
              <a:t>Peak-wise FDR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400"/>
              <a:t>Voxel-wise available: edit </a:t>
            </a:r>
            <a:r>
              <a:rPr lang="en-GB" altLang="x-none" sz="1800">
                <a:latin typeface="Courier" charset="0"/>
              </a:rPr>
              <a:t>spm_defaults.m</a:t>
            </a:r>
            <a:r>
              <a:rPr lang="en-GB" altLang="x-none" sz="2400"/>
              <a:t> to read</a:t>
            </a:r>
            <a:br>
              <a:rPr lang="en-GB" altLang="x-none" sz="2400"/>
            </a:br>
            <a:r>
              <a:rPr lang="en-US" altLang="x-none" sz="2000">
                <a:latin typeface="Courier" charset="0"/>
              </a:rPr>
              <a:t>defaults.stats.topoFDR      = 0;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/>
              <a:t>Note!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/>
              <a:t>Both cluster- and peak-wise FDR depends on cluster-forming threshold!</a:t>
            </a:r>
          </a:p>
          <a:p>
            <a:pPr lvl="1" eaLnBrk="1" hangingPunct="1">
              <a:lnSpc>
                <a:spcPct val="90000"/>
              </a:lnSpc>
            </a:pPr>
            <a:endParaRPr lang="en-GB" altLang="x-none" sz="240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914525" y="4879975"/>
            <a:ext cx="5489575" cy="1954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200"/>
              <a:t>Item Recognition data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2200"/>
              <a:t>Cluster-forming threshold P=0.001</a:t>
            </a:r>
            <a:br>
              <a:rPr lang="en-GB" altLang="x-none" sz="2200"/>
            </a:br>
            <a:r>
              <a:rPr lang="en-GB" altLang="x-none" sz="2200"/>
              <a:t>	Peak-wise FDR: t=4.84, P</a:t>
            </a:r>
            <a:r>
              <a:rPr lang="en-GB" altLang="x-none" sz="2200" baseline="-25000"/>
              <a:t>FDR</a:t>
            </a:r>
            <a:r>
              <a:rPr lang="en-GB" altLang="x-none" sz="2200"/>
              <a:t> 0.836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200"/>
              <a:t>Cluster-forming threshold P=0.01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200"/>
              <a:t>	Peak-wise FDR: t=4.84, P</a:t>
            </a:r>
            <a:r>
              <a:rPr lang="en-GB" altLang="x-none" sz="2200" baseline="-25000"/>
              <a:t>FDR</a:t>
            </a:r>
            <a:r>
              <a:rPr lang="en-GB" altLang="x-none" sz="2200"/>
              <a:t> 0.027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/>
              <a:t>Cluster FDR: Example Data</a:t>
            </a:r>
            <a:br>
              <a:rPr lang="en-GB" altLang="x-none"/>
            </a:br>
            <a:endParaRPr lang="en-GB" altLang="x-none"/>
          </a:p>
        </p:txBody>
      </p:sp>
      <p:grpSp>
        <p:nvGrpSpPr>
          <p:cNvPr id="88066" name="Group 6"/>
          <p:cNvGrpSpPr>
            <a:grpSpLocks/>
          </p:cNvGrpSpPr>
          <p:nvPr/>
        </p:nvGrpSpPr>
        <p:grpSpPr bwMode="auto">
          <a:xfrm>
            <a:off x="2822575" y="739775"/>
            <a:ext cx="7223125" cy="6170613"/>
            <a:chOff x="157163" y="739753"/>
            <a:chExt cx="7223125" cy="6170481"/>
          </a:xfrm>
        </p:grpSpPr>
        <p:sp>
          <p:nvSpPr>
            <p:cNvPr id="2" name="TextBox 3"/>
            <p:cNvSpPr txBox="1">
              <a:spLocks noChangeArrowheads="1"/>
            </p:cNvSpPr>
            <p:nvPr/>
          </p:nvSpPr>
          <p:spPr bwMode="auto">
            <a:xfrm>
              <a:off x="3470276" y="3825787"/>
              <a:ext cx="3449637" cy="92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Level 5% </a:t>
              </a:r>
              <a:r>
                <a:rPr lang="en-US" sz="18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Cluster</a:t>
              </a:r>
              <a:r>
                <a:rPr lang="en-US" sz="1800" b="1" dirty="0"/>
                <a:t>-</a:t>
              </a:r>
              <a:r>
                <a:rPr lang="en-US" sz="1800" b="1" dirty="0">
                  <a:solidFill>
                    <a:srgbClr val="00FF00"/>
                  </a:solidFill>
                </a:rPr>
                <a:t>FDR</a:t>
              </a:r>
            </a:p>
            <a:p>
              <a:pPr eaLnBrk="1" hangingPunct="1">
                <a:defRPr/>
              </a:pPr>
              <a:r>
                <a:rPr lang="en-US" sz="1800" dirty="0"/>
                <a:t>P = </a:t>
              </a:r>
              <a:r>
                <a:rPr lang="en-US" sz="1800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0.01</a:t>
              </a:r>
              <a:r>
                <a:rPr lang="en-US" sz="1800" dirty="0"/>
                <a:t> cluster-forming thresh</a:t>
              </a:r>
            </a:p>
            <a:p>
              <a:pPr eaLnBrk="1" hangingPunct="1">
                <a:defRPr/>
              </a:pPr>
              <a:r>
                <a:rPr lang="en-US" sz="1800" dirty="0"/>
                <a:t> </a:t>
              </a:r>
              <a:r>
                <a:rPr lang="en-US" sz="1800" dirty="0" err="1"/>
                <a:t>k</a:t>
              </a:r>
              <a:r>
                <a:rPr lang="en-US" sz="1800" baseline="-25000" dirty="0" err="1"/>
                <a:t>FDR</a:t>
              </a:r>
              <a:r>
                <a:rPr lang="en-US" sz="1800" dirty="0"/>
                <a:t> = 1132, 4 clusters </a:t>
              </a:r>
            </a:p>
          </p:txBody>
        </p:sp>
        <p:pic>
          <p:nvPicPr>
            <p:cNvPr id="88074" name="Picture 10" descr="Screen shot 2012-05-17 at 1.22.3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4768697"/>
              <a:ext cx="2286000" cy="214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11"/>
            <p:cNvSpPr txBox="1">
              <a:spLocks noChangeArrowheads="1"/>
            </p:cNvSpPr>
            <p:nvPr/>
          </p:nvSpPr>
          <p:spPr bwMode="auto">
            <a:xfrm>
              <a:off x="157163" y="3825787"/>
              <a:ext cx="3289300" cy="92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Level 5% </a:t>
              </a:r>
              <a:r>
                <a:rPr lang="en-US" sz="1800" b="1" dirty="0">
                  <a:solidFill>
                    <a:srgbClr val="8FFFFF"/>
                  </a:solidFill>
                </a:rPr>
                <a:t>Cluster</a:t>
              </a:r>
              <a:r>
                <a:rPr lang="en-US" sz="1800" b="1" dirty="0"/>
                <a:t>-</a:t>
              </a:r>
              <a:r>
                <a:rPr lang="en-US" sz="1800" b="1" dirty="0">
                  <a:solidFill>
                    <a:srgbClr val="00FF00"/>
                  </a:solidFill>
                </a:rPr>
                <a:t>FDR</a:t>
              </a:r>
              <a:r>
                <a:rPr lang="en-US" sz="1800" dirty="0"/>
                <a:t>,</a:t>
              </a:r>
            </a:p>
            <a:p>
              <a:pPr eaLnBrk="1" hangingPunct="1">
                <a:defRPr/>
              </a:pPr>
              <a:r>
                <a:rPr lang="en-US" sz="1800" dirty="0"/>
                <a:t>P =</a:t>
              </a:r>
              <a:r>
                <a:rPr lang="en-US" sz="1800" dirty="0">
                  <a:solidFill>
                    <a:schemeClr val="accent5">
                      <a:lumMod val="90000"/>
                    </a:schemeClr>
                  </a:solidFill>
                </a:rPr>
                <a:t> 0.001</a:t>
              </a:r>
              <a:r>
                <a:rPr lang="en-US" sz="1800" dirty="0"/>
                <a:t> cluster-forming thresh</a:t>
              </a:r>
            </a:p>
            <a:p>
              <a:pPr eaLnBrk="1" hangingPunct="1">
                <a:defRPr/>
              </a:pPr>
              <a:r>
                <a:rPr lang="en-US" sz="1800" dirty="0" err="1"/>
                <a:t>k</a:t>
              </a:r>
              <a:r>
                <a:rPr lang="en-US" sz="1800" baseline="-25000" dirty="0" err="1"/>
                <a:t>FDR</a:t>
              </a:r>
              <a:r>
                <a:rPr lang="en-US" sz="1800" dirty="0"/>
                <a:t> = 138, 6 clusters</a:t>
              </a:r>
            </a:p>
          </p:txBody>
        </p:sp>
        <p:pic>
          <p:nvPicPr>
            <p:cNvPr id="88076" name="Picture 6" descr="Screen shot 2012-05-17 at 1.33.5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475" y="4735359"/>
              <a:ext cx="2286000" cy="212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4" name="TextBox 9"/>
            <p:cNvSpPr txBox="1">
              <a:spLocks noChangeArrowheads="1"/>
            </p:cNvSpPr>
            <p:nvPr/>
          </p:nvSpPr>
          <p:spPr bwMode="auto">
            <a:xfrm>
              <a:off x="3470276" y="739753"/>
              <a:ext cx="3910012" cy="12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Level 5% </a:t>
              </a:r>
              <a:r>
                <a:rPr lang="en-US" sz="1800" b="1" dirty="0">
                  <a:solidFill>
                    <a:srgbClr val="8FFFFF"/>
                  </a:solidFill>
                </a:rPr>
                <a:t>Cluster</a:t>
              </a:r>
              <a:r>
                <a:rPr lang="en-US" sz="1800" b="1" dirty="0"/>
                <a:t>-</a:t>
              </a:r>
              <a:r>
                <a:rPr lang="en-US" sz="1800" b="1" dirty="0">
                  <a:solidFill>
                    <a:srgbClr val="FF00FF"/>
                  </a:solidFill>
                </a:rPr>
                <a:t>FWE</a:t>
              </a:r>
              <a:br>
                <a:rPr lang="en-US" sz="1800" dirty="0">
                  <a:solidFill>
                    <a:srgbClr val="FF00FF"/>
                  </a:solidFill>
                </a:rPr>
              </a:br>
              <a:r>
                <a:rPr lang="en-US" sz="1800" i="1" dirty="0"/>
                <a:t>P =</a:t>
              </a:r>
              <a:r>
                <a:rPr lang="en-US" sz="1800" dirty="0"/>
                <a:t> </a:t>
              </a:r>
              <a:r>
                <a:rPr lang="en-US" sz="1800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0.01</a:t>
              </a:r>
              <a:r>
                <a:rPr lang="en-US" sz="1800" dirty="0"/>
                <a:t> cluster-forming thresh</a:t>
              </a:r>
            </a:p>
            <a:p>
              <a:pPr eaLnBrk="1" hangingPunct="1">
                <a:defRPr/>
              </a:pPr>
              <a:r>
                <a:rPr lang="en-US" sz="1800" dirty="0" err="1"/>
                <a:t>k</a:t>
              </a:r>
              <a:r>
                <a:rPr lang="en-US" sz="1800" baseline="-25000" dirty="0" err="1"/>
                <a:t>FWE</a:t>
              </a:r>
              <a:r>
                <a:rPr lang="en-US" sz="1800" dirty="0"/>
                <a:t> = 1132, 4 clusters</a:t>
              </a:r>
            </a:p>
            <a:p>
              <a:pPr eaLnBrk="1" hangingPunct="1">
                <a:defRPr/>
              </a:pPr>
              <a:r>
                <a:rPr lang="en-US" sz="1800" dirty="0"/>
                <a:t>5 clusters </a:t>
              </a:r>
            </a:p>
          </p:txBody>
        </p:sp>
        <p:pic>
          <p:nvPicPr>
            <p:cNvPr id="88078" name="Picture 12" descr="Screen shot 2012-05-17 at 1.25.2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25" y="1660503"/>
              <a:ext cx="2286000" cy="213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3"/>
            <p:cNvSpPr txBox="1">
              <a:spLocks noChangeArrowheads="1"/>
            </p:cNvSpPr>
            <p:nvPr/>
          </p:nvSpPr>
          <p:spPr bwMode="auto">
            <a:xfrm>
              <a:off x="157163" y="739753"/>
              <a:ext cx="3727450" cy="92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/>
                <a:t>Level 5% </a:t>
              </a:r>
              <a:r>
                <a:rPr lang="en-US" sz="1800" b="1" dirty="0">
                  <a:solidFill>
                    <a:srgbClr val="8FFFFF"/>
                  </a:solidFill>
                </a:rPr>
                <a:t>Cluster</a:t>
              </a:r>
              <a:r>
                <a:rPr lang="en-US" sz="1800" b="1" dirty="0"/>
                <a:t>-</a:t>
              </a:r>
              <a:r>
                <a:rPr lang="en-US" sz="1800" b="1" dirty="0">
                  <a:solidFill>
                    <a:srgbClr val="FF00FF"/>
                  </a:solidFill>
                </a:rPr>
                <a:t>FWE</a:t>
              </a:r>
            </a:p>
            <a:p>
              <a:pPr eaLnBrk="1" hangingPunct="1">
                <a:defRPr/>
              </a:pPr>
              <a:r>
                <a:rPr lang="en-US" sz="1800" dirty="0"/>
                <a:t>P = </a:t>
              </a:r>
              <a:r>
                <a:rPr lang="en-US" sz="1800" dirty="0">
                  <a:solidFill>
                    <a:schemeClr val="accent5">
                      <a:lumMod val="90000"/>
                    </a:schemeClr>
                  </a:solidFill>
                </a:rPr>
                <a:t>0.001</a:t>
              </a:r>
              <a:r>
                <a:rPr lang="en-US" sz="1800" dirty="0"/>
                <a:t> cluster-forming thresh</a:t>
              </a:r>
            </a:p>
            <a:p>
              <a:pPr eaLnBrk="1" hangingPunct="1">
                <a:defRPr/>
              </a:pPr>
              <a:r>
                <a:rPr lang="en-US" sz="1800" dirty="0" err="1"/>
                <a:t>k</a:t>
              </a:r>
              <a:r>
                <a:rPr lang="en-US" sz="1800" baseline="-25000" dirty="0" err="1"/>
                <a:t>FWE</a:t>
              </a:r>
              <a:r>
                <a:rPr lang="en-US" sz="1800" dirty="0"/>
                <a:t> = 241, 5 clusters</a:t>
              </a:r>
            </a:p>
          </p:txBody>
        </p:sp>
        <p:pic>
          <p:nvPicPr>
            <p:cNvPr id="88080" name="Picture 16" descr="Screen shot 2012-05-17 at 1.33.5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413" y="1668441"/>
              <a:ext cx="2286000" cy="212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067" name="Group 5"/>
          <p:cNvGrpSpPr>
            <a:grpSpLocks/>
          </p:cNvGrpSpPr>
          <p:nvPr/>
        </p:nvGrpSpPr>
        <p:grpSpPr bwMode="auto">
          <a:xfrm>
            <a:off x="-42863" y="739775"/>
            <a:ext cx="3910013" cy="6127750"/>
            <a:chOff x="6791325" y="739753"/>
            <a:chExt cx="3910013" cy="6127619"/>
          </a:xfrm>
        </p:grpSpPr>
        <p:pic>
          <p:nvPicPr>
            <p:cNvPr id="88069" name="Picture 7" descr="Screen shot 2012-05-17 at 1.34.57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733772"/>
              <a:ext cx="22860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0" name="TextBox 15"/>
            <p:cNvSpPr txBox="1">
              <a:spLocks noChangeArrowheads="1"/>
            </p:cNvSpPr>
            <p:nvPr/>
          </p:nvSpPr>
          <p:spPr bwMode="auto">
            <a:xfrm>
              <a:off x="6791325" y="3825722"/>
              <a:ext cx="344963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/>
                <a:t>Level 5% </a:t>
              </a:r>
              <a:r>
                <a:rPr lang="en-US" altLang="x-none" sz="1800" b="1">
                  <a:solidFill>
                    <a:srgbClr val="FFFF00"/>
                  </a:solidFill>
                </a:rPr>
                <a:t>Voxel</a:t>
              </a:r>
              <a:r>
                <a:rPr lang="en-US" altLang="x-none" sz="1800" b="1"/>
                <a:t>-</a:t>
              </a:r>
              <a:r>
                <a:rPr lang="en-US" altLang="x-none" sz="1800" b="1">
                  <a:solidFill>
                    <a:srgbClr val="00FF00"/>
                  </a:solidFill>
                </a:rPr>
                <a:t>FDR</a:t>
              </a:r>
            </a:p>
          </p:txBody>
        </p:sp>
        <p:pic>
          <p:nvPicPr>
            <p:cNvPr id="88071" name="Picture 5" descr="Screen shot 2012-05-17 at 1.32.39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662091"/>
              <a:ext cx="2286000" cy="213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2" name="TextBox 17"/>
            <p:cNvSpPr txBox="1">
              <a:spLocks noChangeArrowheads="1"/>
            </p:cNvSpPr>
            <p:nvPr/>
          </p:nvSpPr>
          <p:spPr bwMode="auto">
            <a:xfrm>
              <a:off x="6791325" y="739753"/>
              <a:ext cx="391001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/>
                <a:t>Level 5% </a:t>
              </a:r>
              <a:r>
                <a:rPr lang="en-US" altLang="x-none" sz="1800" b="1">
                  <a:solidFill>
                    <a:srgbClr val="FFFF00"/>
                  </a:solidFill>
                </a:rPr>
                <a:t>Voxel</a:t>
              </a:r>
              <a:r>
                <a:rPr lang="en-US" altLang="x-none" sz="1800" b="1"/>
                <a:t>-</a:t>
              </a:r>
              <a:r>
                <a:rPr lang="en-US" altLang="x-none" sz="1800" b="1">
                  <a:solidFill>
                    <a:srgbClr val="FF00FF"/>
                  </a:solidFill>
                </a:rPr>
                <a:t>FWE</a:t>
              </a:r>
              <a:r>
                <a:rPr lang="en-US" altLang="x-none" sz="1800"/>
                <a:t> </a:t>
              </a:r>
            </a:p>
          </p:txBody>
        </p:sp>
      </p:grp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613025" y="936625"/>
            <a:ext cx="0" cy="5591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AE939F-8831-4045-BAC3-7A879987FE1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Benjamini &amp; Hochberg Procedure Details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2323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800"/>
              <a:t>Standard 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Positive Regression Dependency on Subsets</a:t>
            </a:r>
          </a:p>
          <a:p>
            <a:pPr lvl="2" algn="ctr" eaLnBrk="1" hangingPunct="1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lang="en-US" altLang="x-none" sz="2000"/>
              <a:t>P(</a:t>
            </a:r>
            <a:r>
              <a:rPr lang="en-US" altLang="x-none" sz="2000" i="1"/>
              <a:t>X</a:t>
            </a:r>
            <a:r>
              <a:rPr lang="en-US" altLang="x-none" sz="2000" baseline="-25000"/>
              <a:t>1</a:t>
            </a:r>
            <a:r>
              <a:rPr lang="en-US" altLang="x-none" sz="2000">
                <a:sym typeface="Symbol" charset="2"/>
              </a:rPr>
              <a:t></a:t>
            </a:r>
            <a:r>
              <a:rPr lang="en-US" altLang="x-none" sz="2000" i="1"/>
              <a:t>c</a:t>
            </a:r>
            <a:r>
              <a:rPr lang="en-US" altLang="x-none" sz="2000" baseline="-25000"/>
              <a:t>1</a:t>
            </a:r>
            <a:r>
              <a:rPr lang="en-US" altLang="x-none" sz="2000"/>
              <a:t>, </a:t>
            </a:r>
            <a:r>
              <a:rPr lang="en-US" altLang="x-none" sz="2000" i="1"/>
              <a:t>X</a:t>
            </a:r>
            <a:r>
              <a:rPr lang="en-US" altLang="x-none" sz="2000" baseline="-25000"/>
              <a:t>2</a:t>
            </a:r>
            <a:r>
              <a:rPr lang="en-US" altLang="x-none" sz="2000">
                <a:sym typeface="Symbol" charset="2"/>
              </a:rPr>
              <a:t></a:t>
            </a:r>
            <a:r>
              <a:rPr lang="en-US" altLang="x-none" sz="2000" i="1">
                <a:sym typeface="Symbol" charset="2"/>
              </a:rPr>
              <a:t>c</a:t>
            </a:r>
            <a:r>
              <a:rPr lang="en-US" altLang="x-none" sz="2000" baseline="-25000">
                <a:sym typeface="Symbol" charset="2"/>
              </a:rPr>
              <a:t>2</a:t>
            </a:r>
            <a:r>
              <a:rPr lang="en-US" altLang="x-none" sz="2000">
                <a:sym typeface="Symbol" charset="2"/>
              </a:rPr>
              <a:t>, ..., </a:t>
            </a:r>
            <a:r>
              <a:rPr lang="en-US" altLang="x-none" sz="2000" i="1">
                <a:sym typeface="Symbol" charset="2"/>
              </a:rPr>
              <a:t>X</a:t>
            </a:r>
            <a:r>
              <a:rPr lang="en-US" altLang="x-none" sz="2000" i="1" baseline="-25000">
                <a:sym typeface="Symbol" charset="2"/>
              </a:rPr>
              <a:t>k</a:t>
            </a:r>
            <a:r>
              <a:rPr lang="en-US" altLang="x-none" sz="2000">
                <a:sym typeface="Symbol" charset="2"/>
              </a:rPr>
              <a:t></a:t>
            </a:r>
            <a:r>
              <a:rPr lang="en-US" altLang="x-none" sz="2000" i="1">
                <a:sym typeface="Symbol" charset="2"/>
              </a:rPr>
              <a:t>c</a:t>
            </a:r>
            <a:r>
              <a:rPr lang="en-US" altLang="x-none" sz="2000" i="1" baseline="-25000">
                <a:sym typeface="Symbol" charset="2"/>
              </a:rPr>
              <a:t>k </a:t>
            </a:r>
            <a:r>
              <a:rPr lang="en-US" altLang="x-none" sz="2000">
                <a:sym typeface="Symbol" charset="2"/>
              </a:rPr>
              <a:t>| X</a:t>
            </a:r>
            <a:r>
              <a:rPr lang="en-US" altLang="x-none" sz="2000" i="1" baseline="-25000">
                <a:sym typeface="Symbol" charset="2"/>
              </a:rPr>
              <a:t>i</a:t>
            </a:r>
            <a:r>
              <a:rPr lang="en-US" altLang="x-none" sz="2000">
                <a:sym typeface="Symbol" charset="2"/>
              </a:rPr>
              <a:t>=</a:t>
            </a:r>
            <a:r>
              <a:rPr lang="en-US" altLang="x-none" sz="2000" i="1">
                <a:sym typeface="Symbol" charset="2"/>
              </a:rPr>
              <a:t>x</a:t>
            </a:r>
            <a:r>
              <a:rPr lang="en-US" altLang="x-none" sz="2000" i="1" baseline="-25000">
                <a:sym typeface="Symbol" charset="2"/>
              </a:rPr>
              <a:t>i</a:t>
            </a:r>
            <a:r>
              <a:rPr lang="en-US" altLang="x-none" sz="2000">
                <a:sym typeface="Symbol" charset="2"/>
              </a:rPr>
              <a:t>) is non-decreasing in </a:t>
            </a:r>
            <a:r>
              <a:rPr lang="en-US" altLang="x-none" sz="2000" i="1">
                <a:sym typeface="Symbol" charset="2"/>
              </a:rPr>
              <a:t>x</a:t>
            </a:r>
            <a:r>
              <a:rPr lang="en-US" altLang="x-none" sz="2000" i="1" baseline="-25000">
                <a:sym typeface="Symbol" charset="2"/>
              </a:rPr>
              <a:t>i</a:t>
            </a:r>
            <a:endParaRPr lang="en-US" altLang="x-none" sz="2000" i="1" baseline="-25000"/>
          </a:p>
          <a:p>
            <a:pPr lvl="2" eaLnBrk="1" hangingPunct="1">
              <a:lnSpc>
                <a:spcPct val="90000"/>
              </a:lnSpc>
            </a:pPr>
            <a:r>
              <a:rPr lang="en-US" altLang="x-none" sz="2000"/>
              <a:t>Only required of null </a:t>
            </a:r>
            <a:r>
              <a:rPr lang="en-US" altLang="x-none" sz="2000" i="1">
                <a:sym typeface="Symbol" charset="2"/>
              </a:rPr>
              <a:t>x</a:t>
            </a:r>
            <a:r>
              <a:rPr lang="en-US" altLang="x-none" sz="2000" i="1" baseline="-25000">
                <a:sym typeface="Symbol" charset="2"/>
              </a:rPr>
              <a:t>i</a:t>
            </a:r>
            <a:r>
              <a:rPr lang="ja-JP" altLang="en-US" sz="2000">
                <a:sym typeface="Symbol" charset="2"/>
              </a:rPr>
              <a:t>’</a:t>
            </a:r>
            <a:r>
              <a:rPr lang="en-US" altLang="ja-JP" sz="2000">
                <a:sym typeface="Symbol" charset="2"/>
              </a:rPr>
              <a:t>s</a:t>
            </a:r>
            <a:endParaRPr lang="en-US" altLang="ja-JP" sz="2000"/>
          </a:p>
          <a:p>
            <a:pPr lvl="3" eaLnBrk="1" hangingPunct="1">
              <a:lnSpc>
                <a:spcPct val="90000"/>
              </a:lnSpc>
            </a:pPr>
            <a:r>
              <a:rPr lang="en-US" altLang="x-none" sz="1800"/>
              <a:t>Positive correlation between null voxels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x-none" sz="1800"/>
              <a:t>Positive correlation between null and signal voxels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sz="2000"/>
              <a:t>Special cases include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x-none" sz="1800"/>
              <a:t>Independence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x-none" sz="1800"/>
              <a:t>Multivariate Normal with all positive correlations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Arbitrary covariance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/>
              <a:t>Replace</a:t>
            </a:r>
            <a:r>
              <a:rPr lang="en-US" altLang="x-none" sz="2400" i="1"/>
              <a:t> q </a:t>
            </a:r>
            <a:r>
              <a:rPr lang="en-US" altLang="x-none" sz="2400"/>
              <a:t>by</a:t>
            </a:r>
            <a:r>
              <a:rPr lang="en-US" altLang="x-none" sz="2400" i="1"/>
              <a:t> q/c</a:t>
            </a:r>
            <a:r>
              <a:rPr lang="en-US" altLang="x-none" sz="2400"/>
              <a:t>(</a:t>
            </a:r>
            <a:r>
              <a:rPr lang="en-US" altLang="x-none" sz="2400" i="1"/>
              <a:t>V</a:t>
            </a:r>
            <a:r>
              <a:rPr lang="en-US" altLang="x-none" sz="2400"/>
              <a:t>),</a:t>
            </a:r>
            <a:br>
              <a:rPr lang="en-US" altLang="x-none" sz="2400"/>
            </a:br>
            <a:r>
              <a:rPr lang="en-US" altLang="x-none" sz="2400"/>
              <a:t>     </a:t>
            </a:r>
            <a:r>
              <a:rPr lang="en-US" altLang="x-none" sz="2400" i="1"/>
              <a:t>c(V)</a:t>
            </a:r>
            <a:r>
              <a:rPr lang="en-US" altLang="x-none" sz="2400"/>
              <a:t> = </a:t>
            </a:r>
            <a:r>
              <a:rPr lang="en-US" altLang="x-none" sz="2400">
                <a:sym typeface="Symbol" charset="2"/>
              </a:rPr>
              <a:t></a:t>
            </a:r>
            <a:r>
              <a:rPr lang="en-US" altLang="x-none" sz="2400" i="1" baseline="-25000">
                <a:sym typeface="Symbol" charset="2"/>
              </a:rPr>
              <a:t>i</a:t>
            </a:r>
            <a:r>
              <a:rPr lang="en-US" altLang="x-none" sz="2400" baseline="-25000">
                <a:sym typeface="Symbol" charset="2"/>
              </a:rPr>
              <a:t>=1,...,</a:t>
            </a:r>
            <a:r>
              <a:rPr lang="en-US" altLang="x-none" sz="2400" i="1" baseline="-25000">
                <a:sym typeface="Symbol" charset="2"/>
              </a:rPr>
              <a:t>V</a:t>
            </a:r>
            <a:r>
              <a:rPr lang="en-US" altLang="x-none" sz="2400"/>
              <a:t> 1/</a:t>
            </a:r>
            <a:r>
              <a:rPr lang="en-US" altLang="x-none" sz="2400" i="1"/>
              <a:t>i</a:t>
            </a:r>
            <a:r>
              <a:rPr lang="en-US" altLang="x-none" sz="2400"/>
              <a:t> </a:t>
            </a:r>
            <a:r>
              <a:rPr lang="en-US" altLang="x-none" sz="2400">
                <a:sym typeface="Symbol" charset="2"/>
              </a:rPr>
              <a:t> log(</a:t>
            </a:r>
            <a:r>
              <a:rPr lang="en-US" altLang="x-none" sz="2400" i="1">
                <a:sym typeface="Symbol" charset="2"/>
              </a:rPr>
              <a:t>V</a:t>
            </a:r>
            <a:r>
              <a:rPr lang="en-US" altLang="x-none" sz="2400">
                <a:sym typeface="Symbol" charset="2"/>
              </a:rPr>
              <a:t>)+0.5772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>
                <a:sym typeface="Symbol" charset="2"/>
              </a:rPr>
              <a:t>Much more stringent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213600" y="5507038"/>
            <a:ext cx="18415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Benjamini &amp;</a:t>
            </a:r>
            <a:br>
              <a:rPr lang="en-US" altLang="x-none" sz="1800"/>
            </a:br>
            <a:r>
              <a:rPr lang="en-US" altLang="x-none" sz="1800"/>
              <a:t>Yekutieli (2001).</a:t>
            </a:r>
            <a:br>
              <a:rPr lang="en-US" altLang="x-none" sz="1800"/>
            </a:br>
            <a:r>
              <a:rPr lang="en-US" altLang="x-none" sz="1800" i="1"/>
              <a:t>Ann. Stat.</a:t>
            </a:r>
            <a:br>
              <a:rPr lang="en-US" altLang="x-none" sz="1800"/>
            </a:br>
            <a:r>
              <a:rPr lang="en-US" altLang="x-none" sz="1600"/>
              <a:t>29:1165-1188</a:t>
            </a:r>
            <a:endParaRPr lang="en-US" altLang="x-none" sz="180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80A8AA-70BB-EA43-A194-723581E70D49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Benjamini &amp; Hochberg:</a:t>
            </a:r>
            <a:br>
              <a:rPr lang="en-US" altLang="x-none"/>
            </a:br>
            <a:r>
              <a:rPr lang="en-US" altLang="x-none"/>
              <a:t>Key Properties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86288"/>
          </a:xfrm>
        </p:spPr>
        <p:txBody>
          <a:bodyPr/>
          <a:lstStyle/>
          <a:p>
            <a:pPr eaLnBrk="1" hangingPunct="1"/>
            <a:r>
              <a:rPr lang="en-US" altLang="x-none"/>
              <a:t>FDR is controlled</a:t>
            </a:r>
            <a:br>
              <a:rPr lang="en-US" altLang="x-none"/>
            </a:br>
            <a:r>
              <a:rPr lang="en-US" altLang="x-none"/>
              <a:t>         </a:t>
            </a:r>
            <a:r>
              <a:rPr lang="en-US" altLang="x-none">
                <a:solidFill>
                  <a:srgbClr val="00FF00"/>
                </a:solidFill>
              </a:rPr>
              <a:t>       E(rFDR) </a:t>
            </a:r>
            <a:r>
              <a:rPr lang="en-US" altLang="x-none">
                <a:solidFill>
                  <a:srgbClr val="00FF00"/>
                </a:solidFill>
                <a:sym typeface="Symbol" charset="2"/>
              </a:rPr>
              <a:t> </a:t>
            </a:r>
            <a:r>
              <a:rPr lang="en-US" altLang="x-none" i="1">
                <a:solidFill>
                  <a:srgbClr val="00FF00"/>
                </a:solidFill>
                <a:sym typeface="Symbol" charset="2"/>
              </a:rPr>
              <a:t>q m</a:t>
            </a:r>
            <a:r>
              <a:rPr lang="en-US" altLang="x-none" baseline="-25000">
                <a:solidFill>
                  <a:srgbClr val="00FF00"/>
                </a:solidFill>
                <a:sym typeface="Symbol" charset="2"/>
              </a:rPr>
              <a:t>0</a:t>
            </a:r>
            <a:r>
              <a:rPr lang="en-US" altLang="x-none">
                <a:solidFill>
                  <a:srgbClr val="00FF00"/>
                </a:solidFill>
                <a:sym typeface="Symbol" charset="2"/>
              </a:rPr>
              <a:t>/</a:t>
            </a:r>
            <a:r>
              <a:rPr lang="en-US" altLang="x-none" i="1">
                <a:solidFill>
                  <a:srgbClr val="00FF00"/>
                </a:solidFill>
                <a:sym typeface="Symbol" charset="2"/>
              </a:rPr>
              <a:t>V</a:t>
            </a:r>
          </a:p>
          <a:p>
            <a:pPr lvl="1" eaLnBrk="1" hangingPunct="1"/>
            <a:r>
              <a:rPr lang="en-US" altLang="x-none">
                <a:sym typeface="Symbol" charset="2"/>
              </a:rPr>
              <a:t>Conservative, if large fraction of nulls false</a:t>
            </a:r>
          </a:p>
          <a:p>
            <a:pPr eaLnBrk="1" hangingPunct="1"/>
            <a:r>
              <a:rPr lang="en-US" altLang="x-none"/>
              <a:t>Adaptive</a:t>
            </a:r>
          </a:p>
          <a:p>
            <a:pPr lvl="1" eaLnBrk="1" hangingPunct="1"/>
            <a:r>
              <a:rPr lang="en-US" altLang="x-none"/>
              <a:t>Threshold depends on amount of signal</a:t>
            </a:r>
          </a:p>
          <a:p>
            <a:pPr lvl="2" eaLnBrk="1" hangingPunct="1"/>
            <a:r>
              <a:rPr lang="en-US" altLang="x-none"/>
              <a:t>More signal, More small p-values,</a:t>
            </a:r>
            <a:br>
              <a:rPr lang="en-US" altLang="x-none"/>
            </a:br>
            <a:r>
              <a:rPr lang="en-US" altLang="x-none"/>
              <a:t>More </a:t>
            </a:r>
            <a:r>
              <a:rPr lang="en-US" altLang="x-none" i="1"/>
              <a:t>p</a:t>
            </a:r>
            <a:r>
              <a:rPr lang="en-US" altLang="x-none" baseline="-25000"/>
              <a:t>(</a:t>
            </a:r>
            <a:r>
              <a:rPr lang="en-US" altLang="x-none" i="1" baseline="-25000"/>
              <a:t>i</a:t>
            </a:r>
            <a:r>
              <a:rPr lang="en-US" altLang="x-none" baseline="-25000"/>
              <a:t>)</a:t>
            </a:r>
            <a:r>
              <a:rPr lang="en-US" altLang="x-none"/>
              <a:t> less than  </a:t>
            </a:r>
            <a:r>
              <a:rPr lang="en-US" altLang="x-none" i="1"/>
              <a:t>i</a:t>
            </a:r>
            <a:r>
              <a:rPr lang="en-US" altLang="x-none"/>
              <a:t>/</a:t>
            </a:r>
            <a:r>
              <a:rPr lang="en-US" altLang="x-none" i="1"/>
              <a:t>V</a:t>
            </a:r>
            <a:r>
              <a:rPr lang="en-US" altLang="x-none"/>
              <a:t> </a:t>
            </a:r>
            <a:r>
              <a:rPr lang="en-US" altLang="x-none">
                <a:sym typeface="Symbol" charset="2"/>
              </a:rPr>
              <a:t> </a:t>
            </a:r>
            <a:r>
              <a:rPr lang="en-US" altLang="x-none" i="1"/>
              <a:t>q</a:t>
            </a:r>
            <a:r>
              <a:rPr lang="en-US" altLang="x-none"/>
              <a:t>/</a:t>
            </a:r>
            <a:r>
              <a:rPr lang="en-US" altLang="x-none" i="1"/>
              <a:t>c</a:t>
            </a:r>
            <a:r>
              <a:rPr lang="en-US" altLang="x-none"/>
              <a:t>(</a:t>
            </a:r>
            <a:r>
              <a:rPr lang="en-US" altLang="x-none" i="1"/>
              <a:t>V</a:t>
            </a:r>
            <a:r>
              <a:rPr lang="en-US" altLang="x-none"/>
              <a:t>) 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14AE-1B23-AC47-8586-F9C97ABFF657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1139" name="Picture 3" descr="Ra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 descr="pRa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41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1144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1145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1.0</a:t>
              </a:r>
            </a:p>
          </p:txBody>
        </p:sp>
        <p:sp>
          <p:nvSpPr>
            <p:cNvPr id="91146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1142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	</a:t>
            </a:r>
            <a:r>
              <a:rPr lang="en-US" altLang="x-none" sz="2400" i="1"/>
              <a:t>z</a:t>
            </a:r>
            <a:r>
              <a:rPr lang="en-US" altLang="x-none" sz="2400"/>
              <a:t> = </a:t>
            </a:r>
          </a:p>
        </p:txBody>
      </p:sp>
      <p:sp>
        <p:nvSpPr>
          <p:cNvPr id="91143" name="Text Box 1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1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57F82D-7108-614F-BF49-D07701DDFF80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00475" y="1566863"/>
            <a:ext cx="4191000" cy="2678112"/>
            <a:chOff x="2394" y="987"/>
            <a:chExt cx="2640" cy="1687"/>
          </a:xfrm>
        </p:grpSpPr>
        <p:sp>
          <p:nvSpPr>
            <p:cNvPr id="21521" name="AutoShape 30"/>
            <p:cNvSpPr>
              <a:spLocks/>
            </p:cNvSpPr>
            <p:nvPr/>
          </p:nvSpPr>
          <p:spPr bwMode="auto">
            <a:xfrm rot="5400000">
              <a:off x="3182" y="199"/>
              <a:ext cx="435" cy="2012"/>
            </a:xfrm>
            <a:prstGeom prst="leftBracket">
              <a:avLst>
                <a:gd name="adj" fmla="val 83319"/>
              </a:avLst>
            </a:prstGeom>
            <a:solidFill>
              <a:srgbClr val="008000"/>
            </a:solidFill>
            <a:ln w="76200" cap="rnd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21522" name="AutoShape 13"/>
            <p:cNvSpPr>
              <a:spLocks/>
            </p:cNvSpPr>
            <p:nvPr/>
          </p:nvSpPr>
          <p:spPr bwMode="auto">
            <a:xfrm rot="5400000">
              <a:off x="3240" y="2088"/>
              <a:ext cx="1028" cy="144"/>
            </a:xfrm>
            <a:prstGeom prst="leftBracket">
              <a:avLst>
                <a:gd name="adj" fmla="val 33333"/>
              </a:avLst>
            </a:prstGeom>
            <a:solidFill>
              <a:srgbClr val="008000"/>
            </a:solidFill>
            <a:ln w="76200" cap="rnd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  <p:sp>
          <p:nvSpPr>
            <p:cNvPr id="21523" name="AutoShape 12"/>
            <p:cNvSpPr>
              <a:spLocks/>
            </p:cNvSpPr>
            <p:nvPr/>
          </p:nvSpPr>
          <p:spPr bwMode="auto">
            <a:xfrm rot="5400000">
              <a:off x="4468" y="2107"/>
              <a:ext cx="410" cy="723"/>
            </a:xfrm>
            <a:prstGeom prst="leftBracket">
              <a:avLst>
                <a:gd name="adj" fmla="val 28778"/>
              </a:avLst>
            </a:prstGeom>
            <a:solidFill>
              <a:srgbClr val="008000"/>
            </a:solidFill>
            <a:ln w="76200" cap="rnd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2400"/>
            </a:p>
          </p:txBody>
        </p:sp>
      </p:grpSp>
      <p:sp>
        <p:nvSpPr>
          <p:cNvPr id="3604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Don</a:t>
            </a:r>
            <a:r>
              <a:rPr lang="ja-JP" altLang="en-US"/>
              <a:t>’</a:t>
            </a:r>
            <a:r>
              <a:rPr lang="en-US" altLang="ja-JP"/>
              <a:t>t threshold,  model the signal!</a:t>
            </a:r>
          </a:p>
          <a:p>
            <a:pPr lvl="1" eaLnBrk="1" hangingPunct="1"/>
            <a:r>
              <a:rPr lang="en-US" altLang="x-none"/>
              <a:t>Signal </a:t>
            </a:r>
            <a:r>
              <a:rPr lang="en-US" altLang="x-none">
                <a:solidFill>
                  <a:schemeClr val="accent1"/>
                </a:solidFill>
              </a:rPr>
              <a:t>location</a:t>
            </a:r>
            <a:r>
              <a:rPr lang="en-US" altLang="x-none"/>
              <a:t>?</a:t>
            </a:r>
          </a:p>
          <a:p>
            <a:pPr lvl="2" eaLnBrk="1" hangingPunct="1"/>
            <a:r>
              <a:rPr lang="en-US" altLang="x-none"/>
              <a:t>Estimates and CI</a:t>
            </a:r>
            <a:r>
              <a:rPr lang="ja-JP" altLang="en-US"/>
              <a:t>’</a:t>
            </a:r>
            <a:r>
              <a:rPr lang="en-US" altLang="ja-JP"/>
              <a:t>s on</a:t>
            </a:r>
            <a:br>
              <a:rPr lang="en-US" altLang="ja-JP"/>
            </a:br>
            <a:r>
              <a:rPr lang="en-US" altLang="ja-JP"/>
              <a:t>(x,y,z) location</a:t>
            </a:r>
          </a:p>
          <a:p>
            <a:pPr lvl="1" eaLnBrk="1" hangingPunct="1"/>
            <a:r>
              <a:rPr lang="en-US" altLang="x-none"/>
              <a:t>Signal </a:t>
            </a:r>
            <a:r>
              <a:rPr lang="en-US" altLang="x-none">
                <a:solidFill>
                  <a:srgbClr val="00FF00"/>
                </a:solidFill>
              </a:rPr>
              <a:t>magnitude</a:t>
            </a:r>
            <a:r>
              <a:rPr lang="en-US" altLang="x-none"/>
              <a:t>?</a:t>
            </a:r>
          </a:p>
          <a:p>
            <a:pPr lvl="2" eaLnBrk="1" hangingPunct="1"/>
            <a:r>
              <a:rPr lang="en-US" altLang="x-none"/>
              <a:t>CI</a:t>
            </a:r>
            <a:r>
              <a:rPr lang="ja-JP" altLang="en-US"/>
              <a:t>’</a:t>
            </a:r>
            <a:r>
              <a:rPr lang="en-US" altLang="ja-JP"/>
              <a:t>s on % change</a:t>
            </a:r>
          </a:p>
          <a:p>
            <a:pPr lvl="1" eaLnBrk="1" hangingPunct="1"/>
            <a:r>
              <a:rPr lang="en-US" altLang="x-none"/>
              <a:t>Spatial </a:t>
            </a:r>
            <a:r>
              <a:rPr lang="en-US" altLang="x-none">
                <a:solidFill>
                  <a:schemeClr val="hlink"/>
                </a:solidFill>
              </a:rPr>
              <a:t>extent</a:t>
            </a:r>
            <a:r>
              <a:rPr lang="en-US" altLang="x-none"/>
              <a:t>?</a:t>
            </a:r>
          </a:p>
          <a:p>
            <a:pPr lvl="2" eaLnBrk="1" hangingPunct="1"/>
            <a:r>
              <a:rPr lang="en-US" altLang="x-none"/>
              <a:t>Estimates and CI</a:t>
            </a:r>
            <a:r>
              <a:rPr lang="ja-JP" altLang="en-US"/>
              <a:t>’</a:t>
            </a:r>
            <a:r>
              <a:rPr lang="en-US" altLang="ja-JP"/>
              <a:t>s on activation volume</a:t>
            </a:r>
          </a:p>
          <a:p>
            <a:pPr lvl="2" eaLnBrk="1" hangingPunct="1"/>
            <a:r>
              <a:rPr lang="en-US" altLang="x-none"/>
              <a:t>Robust to choice of cluster definition</a:t>
            </a:r>
          </a:p>
          <a:p>
            <a:pPr eaLnBrk="1" hangingPunct="1"/>
            <a:r>
              <a:rPr lang="en-US" altLang="x-none"/>
              <a:t>...but this requires an explicit spatial model</a:t>
            </a:r>
          </a:p>
          <a:p>
            <a:pPr lvl="1" eaLnBrk="1" hangingPunct="1"/>
            <a:r>
              <a:rPr lang="en-US" altLang="x-none" sz="2000"/>
              <a:t>We only have a univariate linear model at each voxel!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Blue-sky inference:</a:t>
            </a:r>
            <a:br>
              <a:rPr lang="en-US" altLang="x-none"/>
            </a:br>
            <a:r>
              <a:rPr lang="en-US" altLang="x-none"/>
              <a:t>What we</a:t>
            </a:r>
            <a:r>
              <a:rPr lang="ja-JP" altLang="en-US"/>
              <a:t>’</a:t>
            </a:r>
            <a:r>
              <a:rPr lang="en-US" altLang="ja-JP"/>
              <a:t>d like</a:t>
            </a:r>
            <a:endParaRPr lang="en-US" altLang="x-none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8089900" y="4322763"/>
            <a:ext cx="873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432300" y="4243388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4838700" y="2579688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653088" y="4152900"/>
            <a:ext cx="688975" cy="889000"/>
            <a:chOff x="3561" y="2376"/>
            <a:chExt cx="434" cy="560"/>
          </a:xfrm>
        </p:grpSpPr>
        <p:graphicFrame>
          <p:nvGraphicFramePr>
            <p:cNvPr id="21519" name="Object 4"/>
            <p:cNvGraphicFramePr>
              <a:graphicFrameLocks noChangeAspect="1"/>
            </p:cNvGraphicFramePr>
            <p:nvPr/>
          </p:nvGraphicFramePr>
          <p:xfrm>
            <a:off x="3561" y="2542"/>
            <a:ext cx="434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0" name="Equation" r:id="rId4" imgW="279279" imgH="253890" progId="Equation.3">
                    <p:embed/>
                  </p:oleObj>
                </mc:Choice>
                <mc:Fallback>
                  <p:oleObj name="Equation" r:id="rId4" imgW="279279" imgH="25389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1" y="2542"/>
                          <a:ext cx="434" cy="3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0" name="Line 15"/>
            <p:cNvSpPr>
              <a:spLocks noChangeShapeType="1"/>
            </p:cNvSpPr>
            <p:nvPr/>
          </p:nvSpPr>
          <p:spPr bwMode="auto">
            <a:xfrm flipV="1">
              <a:off x="3756" y="2376"/>
              <a:ext cx="0" cy="10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858000" y="3962400"/>
            <a:ext cx="1123950" cy="903288"/>
            <a:chOff x="4320" y="2496"/>
            <a:chExt cx="708" cy="569"/>
          </a:xfrm>
        </p:grpSpPr>
        <p:sp>
          <p:nvSpPr>
            <p:cNvPr id="21517" name="Line 18"/>
            <p:cNvSpPr>
              <a:spLocks noChangeShapeType="1"/>
            </p:cNvSpPr>
            <p:nvPr/>
          </p:nvSpPr>
          <p:spPr bwMode="auto">
            <a:xfrm rot="5400000" flipV="1">
              <a:off x="4674" y="2142"/>
              <a:ext cx="0" cy="70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18" name="Object 3"/>
            <p:cNvGraphicFramePr>
              <a:graphicFrameLocks noChangeAspect="1"/>
            </p:cNvGraphicFramePr>
            <p:nvPr/>
          </p:nvGraphicFramePr>
          <p:xfrm>
            <a:off x="4463" y="2666"/>
            <a:ext cx="419" cy="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1" name="Equation" r:id="rId6" imgW="266469" imgH="253780" progId="Equation.3">
                    <p:embed/>
                  </p:oleObj>
                </mc:Choice>
                <mc:Fallback>
                  <p:oleObj name="Equation" r:id="rId6" imgW="266469" imgH="2537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3" y="2666"/>
                          <a:ext cx="419" cy="3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272213" y="2595563"/>
            <a:ext cx="787400" cy="1638300"/>
            <a:chOff x="3951" y="1395"/>
            <a:chExt cx="496" cy="1032"/>
          </a:xfrm>
        </p:grpSpPr>
        <p:graphicFrame>
          <p:nvGraphicFramePr>
            <p:cNvPr id="21515" name="Object 2"/>
            <p:cNvGraphicFramePr>
              <a:graphicFrameLocks noChangeAspect="1"/>
            </p:cNvGraphicFramePr>
            <p:nvPr/>
          </p:nvGraphicFramePr>
          <p:xfrm>
            <a:off x="3968" y="1432"/>
            <a:ext cx="479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2" name="Equation" r:id="rId8" imgW="304536" imgH="266469" progId="Equation.3">
                    <p:embed/>
                  </p:oleObj>
                </mc:Choice>
                <mc:Fallback>
                  <p:oleObj name="Equation" r:id="rId8" imgW="304536" imgH="266469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8" y="1432"/>
                          <a:ext cx="479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6" name="Line 23"/>
            <p:cNvSpPr>
              <a:spLocks noChangeShapeType="1"/>
            </p:cNvSpPr>
            <p:nvPr/>
          </p:nvSpPr>
          <p:spPr bwMode="auto">
            <a:xfrm flipV="1">
              <a:off x="3951" y="1395"/>
              <a:ext cx="0" cy="103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93922-2241-1E4A-80F4-69426C5328F8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2163" name="Picture 3" descr="R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pRa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2168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2169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2.0</a:t>
              </a:r>
            </a:p>
          </p:txBody>
        </p:sp>
        <p:sp>
          <p:nvSpPr>
            <p:cNvPr id="92170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2166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	</a:t>
            </a:r>
            <a:r>
              <a:rPr lang="en-US" altLang="x-none" sz="2400" i="1"/>
              <a:t>z</a:t>
            </a:r>
            <a:r>
              <a:rPr lang="en-US" altLang="x-none" sz="2400"/>
              <a:t> = </a:t>
            </a:r>
          </a:p>
        </p:txBody>
      </p:sp>
      <p:sp>
        <p:nvSpPr>
          <p:cNvPr id="92167" name="Text Box 1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2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3FEF2A-A53D-8A4C-BC81-6AC3AD42D138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3187" name="Picture 3" descr="Ra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Ra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3192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3193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4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45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3.0</a:t>
              </a:r>
            </a:p>
          </p:txBody>
        </p:sp>
        <p:sp>
          <p:nvSpPr>
            <p:cNvPr id="93194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3190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	</a:t>
            </a:r>
            <a:r>
              <a:rPr lang="en-US" altLang="x-none" sz="2400" i="1"/>
              <a:t>z</a:t>
            </a:r>
            <a:r>
              <a:rPr lang="en-US" altLang="x-none" sz="2400"/>
              <a:t> = </a:t>
            </a:r>
          </a:p>
        </p:txBody>
      </p:sp>
      <p:sp>
        <p:nvSpPr>
          <p:cNvPr id="93191" name="Text Box 1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3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49EFBC-1343-0342-9BF2-3973BF9E9987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4211" name="Picture 3" descr="pRa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Ra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4217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4218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5.0</a:t>
              </a:r>
            </a:p>
          </p:txBody>
        </p:sp>
        <p:sp>
          <p:nvSpPr>
            <p:cNvPr id="94219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4214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0.000252	</a:t>
            </a:r>
            <a:r>
              <a:rPr lang="en-US" altLang="x-none" sz="2400" i="1"/>
              <a:t>z</a:t>
            </a:r>
            <a:r>
              <a:rPr lang="en-US" altLang="x-none" sz="2400"/>
              <a:t> = 3.48</a:t>
            </a:r>
          </a:p>
        </p:txBody>
      </p:sp>
      <p:sp>
        <p:nvSpPr>
          <p:cNvPr id="94215" name="Line 10"/>
          <p:cNvSpPr>
            <a:spLocks noChangeShapeType="1"/>
          </p:cNvSpPr>
          <p:nvPr/>
        </p:nvSpPr>
        <p:spPr bwMode="auto">
          <a:xfrm>
            <a:off x="5192713" y="3514725"/>
            <a:ext cx="153193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4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D8158-F21D-CE4A-BBCD-4C9F1002C9CE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5235" name="Picture 3" descr="Ra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 descr="pRa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5241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5242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  9.5</a:t>
              </a:r>
            </a:p>
          </p:txBody>
        </p:sp>
        <p:sp>
          <p:nvSpPr>
            <p:cNvPr id="95243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5238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0.001628	</a:t>
            </a:r>
            <a:r>
              <a:rPr lang="en-US" altLang="x-none" sz="2400" i="1"/>
              <a:t>z</a:t>
            </a:r>
            <a:r>
              <a:rPr lang="en-US" altLang="x-none" sz="2400"/>
              <a:t> = 2.94</a:t>
            </a:r>
          </a:p>
        </p:txBody>
      </p:sp>
      <p:sp>
        <p:nvSpPr>
          <p:cNvPr id="95239" name="Line 10"/>
          <p:cNvSpPr>
            <a:spLocks noChangeShapeType="1"/>
          </p:cNvSpPr>
          <p:nvPr/>
        </p:nvSpPr>
        <p:spPr bwMode="auto">
          <a:xfrm>
            <a:off x="5192713" y="3324225"/>
            <a:ext cx="203993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5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15D920-F31E-2F47-8DFF-5A588AB3644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6259" name="Picture 3" descr="Ra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 descr="pRa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61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6265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6266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16.5</a:t>
              </a:r>
            </a:p>
          </p:txBody>
        </p:sp>
        <p:sp>
          <p:nvSpPr>
            <p:cNvPr id="96267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6262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0.007157	</a:t>
            </a:r>
            <a:r>
              <a:rPr lang="en-US" altLang="x-none" sz="2400" i="1"/>
              <a:t>z</a:t>
            </a:r>
            <a:r>
              <a:rPr lang="en-US" altLang="x-none" sz="2400"/>
              <a:t> = 2.45</a:t>
            </a:r>
          </a:p>
        </p:txBody>
      </p:sp>
      <p:sp>
        <p:nvSpPr>
          <p:cNvPr id="96263" name="Line 10"/>
          <p:cNvSpPr>
            <a:spLocks noChangeShapeType="1"/>
          </p:cNvSpPr>
          <p:nvPr/>
        </p:nvSpPr>
        <p:spPr bwMode="auto">
          <a:xfrm>
            <a:off x="5192713" y="3171825"/>
            <a:ext cx="243363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6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CD7FD-64FA-B545-A87D-C8B9EB2D3D23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Varying Signal Extent</a:t>
            </a:r>
          </a:p>
        </p:txBody>
      </p:sp>
      <p:pic>
        <p:nvPicPr>
          <p:cNvPr id="97283" name="Picture 3" descr="Ra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8550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pRa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366963"/>
            <a:ext cx="39036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312738" y="6308725"/>
            <a:ext cx="8831262" cy="457200"/>
            <a:chOff x="197" y="3966"/>
            <a:chExt cx="5563" cy="288"/>
          </a:xfrm>
        </p:grpSpPr>
        <p:sp>
          <p:nvSpPr>
            <p:cNvPr id="97289" name="Text Box 6"/>
            <p:cNvSpPr txBox="1">
              <a:spLocks noChangeArrowheads="1"/>
            </p:cNvSpPr>
            <p:nvPr/>
          </p:nvSpPr>
          <p:spPr bwMode="auto">
            <a:xfrm>
              <a:off x="197" y="3966"/>
              <a:ext cx="18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1685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16852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Signal Intensity	3.0</a:t>
              </a:r>
            </a:p>
          </p:txBody>
        </p:sp>
        <p:sp>
          <p:nvSpPr>
            <p:cNvPr id="97290" name="Text Box 7"/>
            <p:cNvSpPr txBox="1">
              <a:spLocks noChangeArrowheads="1"/>
            </p:cNvSpPr>
            <p:nvPr/>
          </p:nvSpPr>
          <p:spPr bwMode="auto">
            <a:xfrm>
              <a:off x="2050" y="3966"/>
              <a:ext cx="16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171767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17675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>
                  <a:solidFill>
                    <a:srgbClr val="00FF00"/>
                  </a:solidFill>
                </a:rPr>
                <a:t>Signal Extent	25.0</a:t>
              </a:r>
            </a:p>
          </p:txBody>
        </p:sp>
        <p:sp>
          <p:nvSpPr>
            <p:cNvPr id="97291" name="Text Box 8"/>
            <p:cNvSpPr txBox="1">
              <a:spLocks noChangeArrowheads="1"/>
            </p:cNvSpPr>
            <p:nvPr/>
          </p:nvSpPr>
          <p:spPr bwMode="auto">
            <a:xfrm>
              <a:off x="3679" y="3966"/>
              <a:ext cx="20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915988">
                <a:spcBef>
                  <a:spcPct val="20000"/>
                </a:spcBef>
                <a:buChar char="•"/>
                <a:tabLst>
                  <a:tab pos="2455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915988">
                <a:spcBef>
                  <a:spcPct val="20000"/>
                </a:spcBef>
                <a:buChar char="–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915988">
                <a:spcBef>
                  <a:spcPct val="20000"/>
                </a:spcBef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915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55863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Noise Smoothness	3.0</a:t>
              </a:r>
            </a:p>
          </p:txBody>
        </p:sp>
      </p:grpSp>
      <p:sp>
        <p:nvSpPr>
          <p:cNvPr id="97286" name="Text Box 9"/>
          <p:cNvSpPr txBox="1">
            <a:spLocks noChangeArrowheads="1"/>
          </p:cNvSpPr>
          <p:nvPr/>
        </p:nvSpPr>
        <p:spPr bwMode="auto">
          <a:xfrm>
            <a:off x="2624138" y="1862138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2230438" algn="l"/>
              </a:tabLst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2230438" algn="l"/>
              </a:tabLs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223043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04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p</a:t>
            </a:r>
            <a:r>
              <a:rPr lang="en-US" altLang="x-none" sz="2400"/>
              <a:t> = 0.019274	</a:t>
            </a:r>
            <a:r>
              <a:rPr lang="en-US" altLang="x-none" sz="2400" i="1"/>
              <a:t>z</a:t>
            </a:r>
            <a:r>
              <a:rPr lang="en-US" altLang="x-none" sz="2400"/>
              <a:t> = 2.07</a:t>
            </a:r>
          </a:p>
        </p:txBody>
      </p:sp>
      <p:sp>
        <p:nvSpPr>
          <p:cNvPr id="97287" name="Line 10"/>
          <p:cNvSpPr>
            <a:spLocks noChangeShapeType="1"/>
          </p:cNvSpPr>
          <p:nvPr/>
        </p:nvSpPr>
        <p:spPr bwMode="auto">
          <a:xfrm>
            <a:off x="5192713" y="3063875"/>
            <a:ext cx="266858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Text 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858250" y="661035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000" b="1">
                <a:solidFill>
                  <a:srgbClr val="CC66FF"/>
                </a:solidFill>
              </a:rPr>
              <a:t>7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61FC25-5811-6E48-A547-017E14DA9C60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Controlling FDR:</a:t>
            </a:r>
            <a:br>
              <a:rPr lang="en-US" altLang="x-none"/>
            </a:br>
            <a:r>
              <a:rPr lang="en-US" altLang="x-none"/>
              <a:t>Benjamini &amp; Hochberg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2527300"/>
          </a:xfrm>
        </p:spPr>
        <p:txBody>
          <a:bodyPr/>
          <a:lstStyle/>
          <a:p>
            <a:pPr eaLnBrk="1" hangingPunct="1"/>
            <a:r>
              <a:rPr lang="en-US" altLang="x-none"/>
              <a:t>Illustrating BH under dependence</a:t>
            </a:r>
          </a:p>
          <a:p>
            <a:pPr lvl="1" eaLnBrk="1" hangingPunct="1"/>
            <a:r>
              <a:rPr lang="en-US" altLang="x-none"/>
              <a:t>Extreme example of positive dependence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5116513" y="3151188"/>
            <a:ext cx="3619500" cy="33305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5675313" y="3362325"/>
            <a:ext cx="2832100" cy="2566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V="1">
            <a:off x="5770563" y="5294313"/>
            <a:ext cx="2673350" cy="5603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6775450" y="3814763"/>
            <a:ext cx="971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2800" i="1">
                <a:solidFill>
                  <a:schemeClr val="hlink"/>
                </a:solidFill>
              </a:rPr>
              <a:t>p</a:t>
            </a:r>
            <a:r>
              <a:rPr lang="en-US" altLang="x-none" sz="2800" baseline="-25000">
                <a:solidFill>
                  <a:schemeClr val="hlink"/>
                </a:solidFill>
              </a:rPr>
              <a:t>(</a:t>
            </a:r>
            <a:r>
              <a:rPr lang="en-US" altLang="x-none" sz="2800" i="1" baseline="-25000">
                <a:solidFill>
                  <a:schemeClr val="hlink"/>
                </a:solidFill>
              </a:rPr>
              <a:t>i</a:t>
            </a:r>
            <a:r>
              <a:rPr lang="en-US" altLang="x-none" sz="2800" baseline="-25000">
                <a:solidFill>
                  <a:schemeClr val="hlink"/>
                </a:solidFill>
              </a:rPr>
              <a:t>)</a:t>
            </a:r>
            <a:endParaRPr lang="en-US" altLang="x-none" sz="2400">
              <a:solidFill>
                <a:schemeClr val="bg2"/>
              </a:solidFill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500813" y="5961063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800" i="1">
                <a:solidFill>
                  <a:schemeClr val="bg2"/>
                </a:solidFill>
              </a:rPr>
              <a:t>i</a:t>
            </a:r>
            <a:r>
              <a:rPr lang="en-US" altLang="x-none" sz="1800">
                <a:solidFill>
                  <a:schemeClr val="bg2"/>
                </a:solidFill>
              </a:rPr>
              <a:t>/</a:t>
            </a:r>
            <a:r>
              <a:rPr lang="en-US" altLang="x-none" sz="1800" i="1">
                <a:solidFill>
                  <a:schemeClr val="bg2"/>
                </a:solidFill>
              </a:rPr>
              <a:t>V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659563" y="5491163"/>
            <a:ext cx="1973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2800" i="1">
                <a:solidFill>
                  <a:schemeClr val="bg1"/>
                </a:solidFill>
              </a:rPr>
              <a:t>i</a:t>
            </a:r>
            <a:r>
              <a:rPr lang="en-US" altLang="x-none" sz="2800">
                <a:solidFill>
                  <a:schemeClr val="bg1"/>
                </a:solidFill>
              </a:rPr>
              <a:t>/</a:t>
            </a:r>
            <a:r>
              <a:rPr lang="en-US" altLang="x-none" sz="2800" i="1">
                <a:solidFill>
                  <a:schemeClr val="bg1"/>
                </a:solidFill>
              </a:rPr>
              <a:t>V </a:t>
            </a:r>
            <a:r>
              <a:rPr lang="en-US" altLang="x-none" sz="2800" b="1">
                <a:solidFill>
                  <a:schemeClr val="bg1"/>
                </a:solidFill>
                <a:sym typeface="Symbol" charset="2"/>
              </a:rPr>
              <a:t></a:t>
            </a:r>
            <a:r>
              <a:rPr lang="en-US" altLang="x-none" sz="2800">
                <a:solidFill>
                  <a:schemeClr val="bg1"/>
                </a:solidFill>
              </a:rPr>
              <a:t> </a:t>
            </a:r>
            <a:r>
              <a:rPr lang="en-US" altLang="x-none" sz="2800" i="1">
                <a:solidFill>
                  <a:schemeClr val="bg1"/>
                </a:solidFill>
              </a:rPr>
              <a:t>q</a:t>
            </a:r>
            <a:r>
              <a:rPr lang="en-US" altLang="x-none" sz="2800">
                <a:solidFill>
                  <a:schemeClr val="bg1"/>
                </a:solidFill>
              </a:rPr>
              <a:t>/</a:t>
            </a:r>
            <a:r>
              <a:rPr lang="en-US" altLang="x-none" sz="2800" i="1">
                <a:solidFill>
                  <a:schemeClr val="bg1"/>
                </a:solidFill>
              </a:rPr>
              <a:t>c</a:t>
            </a:r>
            <a:r>
              <a:rPr lang="en-US" altLang="x-none" sz="2800">
                <a:solidFill>
                  <a:schemeClr val="bg1"/>
                </a:solidFill>
              </a:rPr>
              <a:t>(</a:t>
            </a:r>
            <a:r>
              <a:rPr lang="en-US" altLang="x-none" sz="2800" i="1">
                <a:solidFill>
                  <a:schemeClr val="bg1"/>
                </a:solidFill>
              </a:rPr>
              <a:t>V</a:t>
            </a:r>
            <a:r>
              <a:rPr lang="en-US" altLang="x-none" sz="2800">
                <a:solidFill>
                  <a:schemeClr val="bg1"/>
                </a:solidFill>
              </a:rPr>
              <a:t>)</a:t>
            </a:r>
            <a:endParaRPr lang="en-US" altLang="x-none" sz="2400">
              <a:solidFill>
                <a:schemeClr val="bg2"/>
              </a:solidFill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 rot="-5400000">
            <a:off x="4883944" y="4536282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800" i="1">
                <a:solidFill>
                  <a:schemeClr val="bg2"/>
                </a:solidFill>
              </a:rPr>
              <a:t>p</a:t>
            </a:r>
            <a:r>
              <a:rPr lang="en-US" altLang="x-none" sz="1800">
                <a:solidFill>
                  <a:schemeClr val="bg2"/>
                </a:solidFill>
              </a:rPr>
              <a:t>-value</a:t>
            </a:r>
            <a:endParaRPr lang="en-US" altLang="x-none" sz="1800" i="1">
              <a:solidFill>
                <a:schemeClr val="bg2"/>
              </a:solidFill>
            </a:endParaRP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V="1">
            <a:off x="5778500" y="3409950"/>
            <a:ext cx="2692400" cy="242570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5586413" y="590232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8307388" y="5902325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 rot="-5400000">
            <a:off x="5425282" y="5733256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 rot="-5400000">
            <a:off x="5425282" y="3280569"/>
            <a:ext cx="285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x-none" sz="1200">
                <a:solidFill>
                  <a:schemeClr val="bg2"/>
                </a:solidFill>
              </a:rPr>
              <a:t>1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28675" y="3151188"/>
            <a:ext cx="7389813" cy="2760662"/>
            <a:chOff x="522" y="1985"/>
            <a:chExt cx="4655" cy="1739"/>
          </a:xfrm>
        </p:grpSpPr>
        <p:grpSp>
          <p:nvGrpSpPr>
            <p:cNvPr id="98390" name="Group 17"/>
            <p:cNvGrpSpPr>
              <a:grpSpLocks/>
            </p:cNvGrpSpPr>
            <p:nvPr/>
          </p:nvGrpSpPr>
          <p:grpSpPr bwMode="auto">
            <a:xfrm>
              <a:off x="522" y="2154"/>
              <a:ext cx="4655" cy="1570"/>
              <a:chOff x="522" y="2154"/>
              <a:chExt cx="4655" cy="1570"/>
            </a:xfrm>
          </p:grpSpPr>
          <p:grpSp>
            <p:nvGrpSpPr>
              <p:cNvPr id="98392" name="Group 18"/>
              <p:cNvGrpSpPr>
                <a:grpSpLocks/>
              </p:cNvGrpSpPr>
              <p:nvPr/>
            </p:nvGrpSpPr>
            <p:grpSpPr bwMode="auto">
              <a:xfrm>
                <a:off x="522" y="2415"/>
                <a:ext cx="2006" cy="978"/>
                <a:chOff x="515" y="1985"/>
                <a:chExt cx="2006" cy="978"/>
              </a:xfrm>
            </p:grpSpPr>
            <p:sp>
              <p:nvSpPr>
                <p:cNvPr id="98402" name="Rectangle 19"/>
                <p:cNvSpPr>
                  <a:spLocks noChangeArrowheads="1"/>
                </p:cNvSpPr>
                <p:nvPr/>
              </p:nvSpPr>
              <p:spPr bwMode="auto">
                <a:xfrm>
                  <a:off x="515" y="1985"/>
                  <a:ext cx="424" cy="4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3" name="Rectangle 20"/>
                <p:cNvSpPr>
                  <a:spLocks noChangeArrowheads="1"/>
                </p:cNvSpPr>
                <p:nvPr/>
              </p:nvSpPr>
              <p:spPr bwMode="auto">
                <a:xfrm>
                  <a:off x="1042" y="1985"/>
                  <a:ext cx="423" cy="423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4" name="Rectangle 21"/>
                <p:cNvSpPr>
                  <a:spLocks noChangeArrowheads="1"/>
                </p:cNvSpPr>
                <p:nvPr/>
              </p:nvSpPr>
              <p:spPr bwMode="auto">
                <a:xfrm>
                  <a:off x="1569" y="1985"/>
                  <a:ext cx="424" cy="423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5" name="Rectangle 22"/>
                <p:cNvSpPr>
                  <a:spLocks noChangeArrowheads="1"/>
                </p:cNvSpPr>
                <p:nvPr/>
              </p:nvSpPr>
              <p:spPr bwMode="auto">
                <a:xfrm>
                  <a:off x="2097" y="1985"/>
                  <a:ext cx="424" cy="42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6" name="Rectangle 23"/>
                <p:cNvSpPr>
                  <a:spLocks noChangeArrowheads="1"/>
                </p:cNvSpPr>
                <p:nvPr/>
              </p:nvSpPr>
              <p:spPr bwMode="auto">
                <a:xfrm>
                  <a:off x="515" y="2539"/>
                  <a:ext cx="424" cy="424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7" name="Rectangle 24"/>
                <p:cNvSpPr>
                  <a:spLocks noChangeArrowheads="1"/>
                </p:cNvSpPr>
                <p:nvPr/>
              </p:nvSpPr>
              <p:spPr bwMode="auto">
                <a:xfrm>
                  <a:off x="1042" y="2539"/>
                  <a:ext cx="423" cy="42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8" name="Rectangle 25"/>
                <p:cNvSpPr>
                  <a:spLocks noChangeArrowheads="1"/>
                </p:cNvSpPr>
                <p:nvPr/>
              </p:nvSpPr>
              <p:spPr bwMode="auto">
                <a:xfrm>
                  <a:off x="1569" y="2539"/>
                  <a:ext cx="424" cy="42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097" y="2539"/>
                  <a:ext cx="424" cy="4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</p:grpSp>
          <p:grpSp>
            <p:nvGrpSpPr>
              <p:cNvPr id="98393" name="Group 27"/>
              <p:cNvGrpSpPr>
                <a:grpSpLocks/>
              </p:cNvGrpSpPr>
              <p:nvPr/>
            </p:nvGrpSpPr>
            <p:grpSpPr bwMode="auto">
              <a:xfrm>
                <a:off x="3658" y="2154"/>
                <a:ext cx="1519" cy="1570"/>
                <a:chOff x="3658" y="2154"/>
                <a:chExt cx="1519" cy="1570"/>
              </a:xfrm>
            </p:grpSpPr>
            <p:sp>
              <p:nvSpPr>
                <p:cNvPr id="98394" name="Oval 28"/>
                <p:cNvSpPr>
                  <a:spLocks noChangeArrowheads="1"/>
                </p:cNvSpPr>
                <p:nvPr/>
              </p:nvSpPr>
              <p:spPr bwMode="auto">
                <a:xfrm>
                  <a:off x="5139" y="2154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5" name="Oval 29"/>
                <p:cNvSpPr>
                  <a:spLocks noChangeArrowheads="1"/>
                </p:cNvSpPr>
                <p:nvPr/>
              </p:nvSpPr>
              <p:spPr bwMode="auto">
                <a:xfrm>
                  <a:off x="4927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6" name="Oval 30"/>
                <p:cNvSpPr>
                  <a:spLocks noChangeArrowheads="1"/>
                </p:cNvSpPr>
                <p:nvPr/>
              </p:nvSpPr>
              <p:spPr bwMode="auto">
                <a:xfrm>
                  <a:off x="4716" y="2530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7" name="Oval 31"/>
                <p:cNvSpPr>
                  <a:spLocks noChangeArrowheads="1"/>
                </p:cNvSpPr>
                <p:nvPr/>
              </p:nvSpPr>
              <p:spPr bwMode="auto">
                <a:xfrm>
                  <a:off x="4505" y="2777"/>
                  <a:ext cx="37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8" name="Oval 32"/>
                <p:cNvSpPr>
                  <a:spLocks noChangeArrowheads="1"/>
                </p:cNvSpPr>
                <p:nvPr/>
              </p:nvSpPr>
              <p:spPr bwMode="auto">
                <a:xfrm>
                  <a:off x="4292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99" name="Oval 33"/>
                <p:cNvSpPr>
                  <a:spLocks noChangeArrowheads="1"/>
                </p:cNvSpPr>
                <p:nvPr/>
              </p:nvSpPr>
              <p:spPr bwMode="auto">
                <a:xfrm>
                  <a:off x="4081" y="3368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0" name="Oval 34"/>
                <p:cNvSpPr>
                  <a:spLocks noChangeArrowheads="1"/>
                </p:cNvSpPr>
                <p:nvPr/>
              </p:nvSpPr>
              <p:spPr bwMode="auto">
                <a:xfrm>
                  <a:off x="3869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401" name="Oval 35"/>
                <p:cNvSpPr>
                  <a:spLocks noChangeArrowheads="1"/>
                </p:cNvSpPr>
                <p:nvPr/>
              </p:nvSpPr>
              <p:spPr bwMode="auto">
                <a:xfrm>
                  <a:off x="3658" y="3682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</p:grpSp>
        </p:grpSp>
        <p:sp>
          <p:nvSpPr>
            <p:cNvPr id="98391" name="Text Box 36"/>
            <p:cNvSpPr txBox="1">
              <a:spLocks noChangeArrowheads="1"/>
            </p:cNvSpPr>
            <p:nvPr/>
          </p:nvSpPr>
          <p:spPr bwMode="auto">
            <a:xfrm>
              <a:off x="691" y="1985"/>
              <a:ext cx="16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8 voxel image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28675" y="3419475"/>
            <a:ext cx="7642225" cy="2928938"/>
            <a:chOff x="522" y="2154"/>
            <a:chExt cx="4814" cy="1845"/>
          </a:xfrm>
        </p:grpSpPr>
        <p:grpSp>
          <p:nvGrpSpPr>
            <p:cNvPr id="98322" name="Group 38"/>
            <p:cNvGrpSpPr>
              <a:grpSpLocks/>
            </p:cNvGrpSpPr>
            <p:nvPr/>
          </p:nvGrpSpPr>
          <p:grpSpPr bwMode="auto">
            <a:xfrm>
              <a:off x="522" y="2154"/>
              <a:ext cx="4814" cy="1570"/>
              <a:chOff x="522" y="2154"/>
              <a:chExt cx="4814" cy="1570"/>
            </a:xfrm>
          </p:grpSpPr>
          <p:grpSp>
            <p:nvGrpSpPr>
              <p:cNvPr id="98324" name="Group 39"/>
              <p:cNvGrpSpPr>
                <a:grpSpLocks/>
              </p:cNvGrpSpPr>
              <p:nvPr/>
            </p:nvGrpSpPr>
            <p:grpSpPr bwMode="auto">
              <a:xfrm>
                <a:off x="522" y="2403"/>
                <a:ext cx="1999" cy="1000"/>
                <a:chOff x="515" y="1973"/>
                <a:chExt cx="1999" cy="1000"/>
              </a:xfrm>
            </p:grpSpPr>
            <p:sp>
              <p:nvSpPr>
                <p:cNvPr id="98358" name="Rectangle 40"/>
                <p:cNvSpPr>
                  <a:spLocks noChangeArrowheads="1"/>
                </p:cNvSpPr>
                <p:nvPr/>
              </p:nvSpPr>
              <p:spPr bwMode="auto">
                <a:xfrm>
                  <a:off x="515" y="2251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9" name="Rectangle 41"/>
                <p:cNvSpPr>
                  <a:spLocks noChangeArrowheads="1"/>
                </p:cNvSpPr>
                <p:nvPr/>
              </p:nvSpPr>
              <p:spPr bwMode="auto">
                <a:xfrm>
                  <a:off x="768" y="2251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0" name="Rectangle 42"/>
                <p:cNvSpPr>
                  <a:spLocks noChangeArrowheads="1"/>
                </p:cNvSpPr>
                <p:nvPr/>
              </p:nvSpPr>
              <p:spPr bwMode="auto">
                <a:xfrm>
                  <a:off x="1042" y="2251"/>
                  <a:ext cx="169" cy="169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1" name="Rectangle 43"/>
                <p:cNvSpPr>
                  <a:spLocks noChangeArrowheads="1"/>
                </p:cNvSpPr>
                <p:nvPr/>
              </p:nvSpPr>
              <p:spPr bwMode="auto">
                <a:xfrm>
                  <a:off x="1300" y="2251"/>
                  <a:ext cx="170" cy="169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2" name="Rectangle 44"/>
                <p:cNvSpPr>
                  <a:spLocks noChangeArrowheads="1"/>
                </p:cNvSpPr>
                <p:nvPr/>
              </p:nvSpPr>
              <p:spPr bwMode="auto">
                <a:xfrm>
                  <a:off x="1570" y="2251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3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9" y="2251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4" name="Rectangle 46"/>
                <p:cNvSpPr>
                  <a:spLocks noChangeArrowheads="1"/>
                </p:cNvSpPr>
                <p:nvPr/>
              </p:nvSpPr>
              <p:spPr bwMode="auto">
                <a:xfrm>
                  <a:off x="2098" y="2251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5" name="Rectangle 47"/>
                <p:cNvSpPr>
                  <a:spLocks noChangeArrowheads="1"/>
                </p:cNvSpPr>
                <p:nvPr/>
              </p:nvSpPr>
              <p:spPr bwMode="auto">
                <a:xfrm>
                  <a:off x="2345" y="2251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6" name="Rectangle 48"/>
                <p:cNvSpPr>
                  <a:spLocks noChangeArrowheads="1"/>
                </p:cNvSpPr>
                <p:nvPr/>
              </p:nvSpPr>
              <p:spPr bwMode="auto">
                <a:xfrm>
                  <a:off x="515" y="1974"/>
                  <a:ext cx="169" cy="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7" name="Rectangle 49"/>
                <p:cNvSpPr>
                  <a:spLocks noChangeArrowheads="1"/>
                </p:cNvSpPr>
                <p:nvPr/>
              </p:nvSpPr>
              <p:spPr bwMode="auto">
                <a:xfrm>
                  <a:off x="1042" y="1974"/>
                  <a:ext cx="169" cy="170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8" name="Rectangle 50"/>
                <p:cNvSpPr>
                  <a:spLocks noChangeArrowheads="1"/>
                </p:cNvSpPr>
                <p:nvPr/>
              </p:nvSpPr>
              <p:spPr bwMode="auto">
                <a:xfrm>
                  <a:off x="1570" y="1974"/>
                  <a:ext cx="169" cy="17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69" name="Rectangle 51"/>
                <p:cNvSpPr>
                  <a:spLocks noChangeArrowheads="1"/>
                </p:cNvSpPr>
                <p:nvPr/>
              </p:nvSpPr>
              <p:spPr bwMode="auto">
                <a:xfrm>
                  <a:off x="2098" y="1974"/>
                  <a:ext cx="169" cy="17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0" name="Rectangle 52"/>
                <p:cNvSpPr>
                  <a:spLocks noChangeArrowheads="1"/>
                </p:cNvSpPr>
                <p:nvPr/>
              </p:nvSpPr>
              <p:spPr bwMode="auto">
                <a:xfrm>
                  <a:off x="768" y="1974"/>
                  <a:ext cx="169" cy="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1" name="Rectangle 53"/>
                <p:cNvSpPr>
                  <a:spLocks noChangeArrowheads="1"/>
                </p:cNvSpPr>
                <p:nvPr/>
              </p:nvSpPr>
              <p:spPr bwMode="auto">
                <a:xfrm>
                  <a:off x="1300" y="1974"/>
                  <a:ext cx="170" cy="170"/>
                </a:xfrm>
                <a:prstGeom prst="rect">
                  <a:avLst/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2" name="Rectangle 54"/>
                <p:cNvSpPr>
                  <a:spLocks noChangeArrowheads="1"/>
                </p:cNvSpPr>
                <p:nvPr/>
              </p:nvSpPr>
              <p:spPr bwMode="auto">
                <a:xfrm>
                  <a:off x="1829" y="1974"/>
                  <a:ext cx="169" cy="17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3" name="Rectangle 55"/>
                <p:cNvSpPr>
                  <a:spLocks noChangeArrowheads="1"/>
                </p:cNvSpPr>
                <p:nvPr/>
              </p:nvSpPr>
              <p:spPr bwMode="auto">
                <a:xfrm>
                  <a:off x="2345" y="1973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4" name="Rectangle 56"/>
                <p:cNvSpPr>
                  <a:spLocks noChangeArrowheads="1"/>
                </p:cNvSpPr>
                <p:nvPr/>
              </p:nvSpPr>
              <p:spPr bwMode="auto">
                <a:xfrm>
                  <a:off x="2098" y="2804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5" name="Rectangle 57"/>
                <p:cNvSpPr>
                  <a:spLocks noChangeArrowheads="1"/>
                </p:cNvSpPr>
                <p:nvPr/>
              </p:nvSpPr>
              <p:spPr bwMode="auto">
                <a:xfrm>
                  <a:off x="2345" y="2804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6" name="Rectangle 58"/>
                <p:cNvSpPr>
                  <a:spLocks noChangeArrowheads="1"/>
                </p:cNvSpPr>
                <p:nvPr/>
              </p:nvSpPr>
              <p:spPr bwMode="auto">
                <a:xfrm>
                  <a:off x="1570" y="2804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7" name="Rectangle 59"/>
                <p:cNvSpPr>
                  <a:spLocks noChangeArrowheads="1"/>
                </p:cNvSpPr>
                <p:nvPr/>
              </p:nvSpPr>
              <p:spPr bwMode="auto">
                <a:xfrm>
                  <a:off x="1829" y="2804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8" name="Rectangle 60"/>
                <p:cNvSpPr>
                  <a:spLocks noChangeArrowheads="1"/>
                </p:cNvSpPr>
                <p:nvPr/>
              </p:nvSpPr>
              <p:spPr bwMode="auto">
                <a:xfrm>
                  <a:off x="515" y="2804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79" name="Rectangle 61"/>
                <p:cNvSpPr>
                  <a:spLocks noChangeArrowheads="1"/>
                </p:cNvSpPr>
                <p:nvPr/>
              </p:nvSpPr>
              <p:spPr bwMode="auto">
                <a:xfrm>
                  <a:off x="768" y="2804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0" name="Rectangle 62"/>
                <p:cNvSpPr>
                  <a:spLocks noChangeArrowheads="1"/>
                </p:cNvSpPr>
                <p:nvPr/>
              </p:nvSpPr>
              <p:spPr bwMode="auto">
                <a:xfrm>
                  <a:off x="1042" y="2804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1" name="Rectangle 63"/>
                <p:cNvSpPr>
                  <a:spLocks noChangeArrowheads="1"/>
                </p:cNvSpPr>
                <p:nvPr/>
              </p:nvSpPr>
              <p:spPr bwMode="auto">
                <a:xfrm>
                  <a:off x="1300" y="2804"/>
                  <a:ext cx="170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2" name="Rectangle 64"/>
                <p:cNvSpPr>
                  <a:spLocks noChangeArrowheads="1"/>
                </p:cNvSpPr>
                <p:nvPr/>
              </p:nvSpPr>
              <p:spPr bwMode="auto">
                <a:xfrm>
                  <a:off x="515" y="2527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3" name="Rectangle 65"/>
                <p:cNvSpPr>
                  <a:spLocks noChangeArrowheads="1"/>
                </p:cNvSpPr>
                <p:nvPr/>
              </p:nvSpPr>
              <p:spPr bwMode="auto">
                <a:xfrm>
                  <a:off x="1042" y="2527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4" name="Rectangle 66"/>
                <p:cNvSpPr>
                  <a:spLocks noChangeArrowheads="1"/>
                </p:cNvSpPr>
                <p:nvPr/>
              </p:nvSpPr>
              <p:spPr bwMode="auto">
                <a:xfrm>
                  <a:off x="1570" y="2527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5" name="Rectangle 67"/>
                <p:cNvSpPr>
                  <a:spLocks noChangeArrowheads="1"/>
                </p:cNvSpPr>
                <p:nvPr/>
              </p:nvSpPr>
              <p:spPr bwMode="auto">
                <a:xfrm>
                  <a:off x="2098" y="2527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6" name="Rectangle 68"/>
                <p:cNvSpPr>
                  <a:spLocks noChangeArrowheads="1"/>
                </p:cNvSpPr>
                <p:nvPr/>
              </p:nvSpPr>
              <p:spPr bwMode="auto">
                <a:xfrm>
                  <a:off x="2345" y="2527"/>
                  <a:ext cx="169" cy="16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7" name="Rectangle 69"/>
                <p:cNvSpPr>
                  <a:spLocks noChangeArrowheads="1"/>
                </p:cNvSpPr>
                <p:nvPr/>
              </p:nvSpPr>
              <p:spPr bwMode="auto">
                <a:xfrm>
                  <a:off x="1829" y="2527"/>
                  <a:ext cx="169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8" name="Rectangle 70"/>
                <p:cNvSpPr>
                  <a:spLocks noChangeArrowheads="1"/>
                </p:cNvSpPr>
                <p:nvPr/>
              </p:nvSpPr>
              <p:spPr bwMode="auto">
                <a:xfrm>
                  <a:off x="768" y="2527"/>
                  <a:ext cx="169" cy="16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89" name="Rectangle 71"/>
                <p:cNvSpPr>
                  <a:spLocks noChangeArrowheads="1"/>
                </p:cNvSpPr>
                <p:nvPr/>
              </p:nvSpPr>
              <p:spPr bwMode="auto">
                <a:xfrm>
                  <a:off x="1300" y="2527"/>
                  <a:ext cx="170" cy="16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</p:grpSp>
          <p:grpSp>
            <p:nvGrpSpPr>
              <p:cNvPr id="98325" name="Group 72"/>
              <p:cNvGrpSpPr>
                <a:grpSpLocks/>
              </p:cNvGrpSpPr>
              <p:nvPr/>
            </p:nvGrpSpPr>
            <p:grpSpPr bwMode="auto">
              <a:xfrm>
                <a:off x="3658" y="2154"/>
                <a:ext cx="1678" cy="1570"/>
                <a:chOff x="3658" y="2154"/>
                <a:chExt cx="1678" cy="1570"/>
              </a:xfrm>
            </p:grpSpPr>
            <p:sp>
              <p:nvSpPr>
                <p:cNvPr id="98326" name="Oval 73"/>
                <p:cNvSpPr>
                  <a:spLocks noChangeArrowheads="1"/>
                </p:cNvSpPr>
                <p:nvPr/>
              </p:nvSpPr>
              <p:spPr bwMode="auto">
                <a:xfrm>
                  <a:off x="5192" y="2154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27" name="Oval 74"/>
                <p:cNvSpPr>
                  <a:spLocks noChangeArrowheads="1"/>
                </p:cNvSpPr>
                <p:nvPr/>
              </p:nvSpPr>
              <p:spPr bwMode="auto">
                <a:xfrm>
                  <a:off x="4980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28" name="Oval 75"/>
                <p:cNvSpPr>
                  <a:spLocks noChangeArrowheads="1"/>
                </p:cNvSpPr>
                <p:nvPr/>
              </p:nvSpPr>
              <p:spPr bwMode="auto">
                <a:xfrm>
                  <a:off x="4769" y="2530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29" name="Oval 76"/>
                <p:cNvSpPr>
                  <a:spLocks noChangeArrowheads="1"/>
                </p:cNvSpPr>
                <p:nvPr/>
              </p:nvSpPr>
              <p:spPr bwMode="auto">
                <a:xfrm>
                  <a:off x="4557" y="2777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0" name="Oval 77"/>
                <p:cNvSpPr>
                  <a:spLocks noChangeArrowheads="1"/>
                </p:cNvSpPr>
                <p:nvPr/>
              </p:nvSpPr>
              <p:spPr bwMode="auto">
                <a:xfrm>
                  <a:off x="4345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1" name="Oval 78"/>
                <p:cNvSpPr>
                  <a:spLocks noChangeArrowheads="1"/>
                </p:cNvSpPr>
                <p:nvPr/>
              </p:nvSpPr>
              <p:spPr bwMode="auto">
                <a:xfrm>
                  <a:off x="4134" y="3368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2" name="Oval 79"/>
                <p:cNvSpPr>
                  <a:spLocks noChangeArrowheads="1"/>
                </p:cNvSpPr>
                <p:nvPr/>
              </p:nvSpPr>
              <p:spPr bwMode="auto">
                <a:xfrm>
                  <a:off x="3922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3" name="Oval 80"/>
                <p:cNvSpPr>
                  <a:spLocks noChangeArrowheads="1"/>
                </p:cNvSpPr>
                <p:nvPr/>
              </p:nvSpPr>
              <p:spPr bwMode="auto">
                <a:xfrm>
                  <a:off x="3711" y="3682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4" name="Oval 81"/>
                <p:cNvSpPr>
                  <a:spLocks noChangeArrowheads="1"/>
                </p:cNvSpPr>
                <p:nvPr/>
              </p:nvSpPr>
              <p:spPr bwMode="auto">
                <a:xfrm>
                  <a:off x="5244" y="2154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5" name="Oval 82"/>
                <p:cNvSpPr>
                  <a:spLocks noChangeArrowheads="1"/>
                </p:cNvSpPr>
                <p:nvPr/>
              </p:nvSpPr>
              <p:spPr bwMode="auto">
                <a:xfrm>
                  <a:off x="5033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6" name="Oval 83"/>
                <p:cNvSpPr>
                  <a:spLocks noChangeArrowheads="1"/>
                </p:cNvSpPr>
                <p:nvPr/>
              </p:nvSpPr>
              <p:spPr bwMode="auto">
                <a:xfrm>
                  <a:off x="4822" y="2530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7" name="Oval 84"/>
                <p:cNvSpPr>
                  <a:spLocks noChangeArrowheads="1"/>
                </p:cNvSpPr>
                <p:nvPr/>
              </p:nvSpPr>
              <p:spPr bwMode="auto">
                <a:xfrm>
                  <a:off x="4610" y="2777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8" name="Oval 85"/>
                <p:cNvSpPr>
                  <a:spLocks noChangeArrowheads="1"/>
                </p:cNvSpPr>
                <p:nvPr/>
              </p:nvSpPr>
              <p:spPr bwMode="auto">
                <a:xfrm>
                  <a:off x="4398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39" name="Oval 86"/>
                <p:cNvSpPr>
                  <a:spLocks noChangeArrowheads="1"/>
                </p:cNvSpPr>
                <p:nvPr/>
              </p:nvSpPr>
              <p:spPr bwMode="auto">
                <a:xfrm>
                  <a:off x="4187" y="3368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0" name="Oval 87"/>
                <p:cNvSpPr>
                  <a:spLocks noChangeArrowheads="1"/>
                </p:cNvSpPr>
                <p:nvPr/>
              </p:nvSpPr>
              <p:spPr bwMode="auto">
                <a:xfrm>
                  <a:off x="3975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1" name="Oval 88"/>
                <p:cNvSpPr>
                  <a:spLocks noChangeArrowheads="1"/>
                </p:cNvSpPr>
                <p:nvPr/>
              </p:nvSpPr>
              <p:spPr bwMode="auto">
                <a:xfrm>
                  <a:off x="3764" y="3682"/>
                  <a:ext cx="37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2" name="Oval 89"/>
                <p:cNvSpPr>
                  <a:spLocks noChangeArrowheads="1"/>
                </p:cNvSpPr>
                <p:nvPr/>
              </p:nvSpPr>
              <p:spPr bwMode="auto">
                <a:xfrm>
                  <a:off x="5298" y="2154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3" name="Oval 90"/>
                <p:cNvSpPr>
                  <a:spLocks noChangeArrowheads="1"/>
                </p:cNvSpPr>
                <p:nvPr/>
              </p:nvSpPr>
              <p:spPr bwMode="auto">
                <a:xfrm>
                  <a:off x="5086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4" name="Oval 91"/>
                <p:cNvSpPr>
                  <a:spLocks noChangeArrowheads="1"/>
                </p:cNvSpPr>
                <p:nvPr/>
              </p:nvSpPr>
              <p:spPr bwMode="auto">
                <a:xfrm>
                  <a:off x="4875" y="2530"/>
                  <a:ext cx="37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5" name="Oval 92"/>
                <p:cNvSpPr>
                  <a:spLocks noChangeArrowheads="1"/>
                </p:cNvSpPr>
                <p:nvPr/>
              </p:nvSpPr>
              <p:spPr bwMode="auto">
                <a:xfrm>
                  <a:off x="4663" y="2777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6" name="Oval 93"/>
                <p:cNvSpPr>
                  <a:spLocks noChangeArrowheads="1"/>
                </p:cNvSpPr>
                <p:nvPr/>
              </p:nvSpPr>
              <p:spPr bwMode="auto">
                <a:xfrm>
                  <a:off x="4451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7" name="Oval 94"/>
                <p:cNvSpPr>
                  <a:spLocks noChangeArrowheads="1"/>
                </p:cNvSpPr>
                <p:nvPr/>
              </p:nvSpPr>
              <p:spPr bwMode="auto">
                <a:xfrm>
                  <a:off x="4239" y="3368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8" name="Oval 95"/>
                <p:cNvSpPr>
                  <a:spLocks noChangeArrowheads="1"/>
                </p:cNvSpPr>
                <p:nvPr/>
              </p:nvSpPr>
              <p:spPr bwMode="auto">
                <a:xfrm>
                  <a:off x="4028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49" name="Oval 96"/>
                <p:cNvSpPr>
                  <a:spLocks noChangeArrowheads="1"/>
                </p:cNvSpPr>
                <p:nvPr/>
              </p:nvSpPr>
              <p:spPr bwMode="auto">
                <a:xfrm>
                  <a:off x="3817" y="3682"/>
                  <a:ext cx="37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0" name="Oval 97"/>
                <p:cNvSpPr>
                  <a:spLocks noChangeArrowheads="1"/>
                </p:cNvSpPr>
                <p:nvPr/>
              </p:nvSpPr>
              <p:spPr bwMode="auto">
                <a:xfrm>
                  <a:off x="5139" y="2154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1" name="Oval 98"/>
                <p:cNvSpPr>
                  <a:spLocks noChangeArrowheads="1"/>
                </p:cNvSpPr>
                <p:nvPr/>
              </p:nvSpPr>
              <p:spPr bwMode="auto">
                <a:xfrm>
                  <a:off x="4927" y="2301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2" name="Oval 99"/>
                <p:cNvSpPr>
                  <a:spLocks noChangeArrowheads="1"/>
                </p:cNvSpPr>
                <p:nvPr/>
              </p:nvSpPr>
              <p:spPr bwMode="auto">
                <a:xfrm>
                  <a:off x="4716" y="2530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3" name="Oval 100"/>
                <p:cNvSpPr>
                  <a:spLocks noChangeArrowheads="1"/>
                </p:cNvSpPr>
                <p:nvPr/>
              </p:nvSpPr>
              <p:spPr bwMode="auto">
                <a:xfrm>
                  <a:off x="4505" y="2777"/>
                  <a:ext cx="37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4" name="Oval 101"/>
                <p:cNvSpPr>
                  <a:spLocks noChangeArrowheads="1"/>
                </p:cNvSpPr>
                <p:nvPr/>
              </p:nvSpPr>
              <p:spPr bwMode="auto">
                <a:xfrm>
                  <a:off x="4292" y="3015"/>
                  <a:ext cx="38" cy="41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5" name="Oval 102"/>
                <p:cNvSpPr>
                  <a:spLocks noChangeArrowheads="1"/>
                </p:cNvSpPr>
                <p:nvPr/>
              </p:nvSpPr>
              <p:spPr bwMode="auto">
                <a:xfrm>
                  <a:off x="4081" y="3368"/>
                  <a:ext cx="38" cy="42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6" name="Oval 103"/>
                <p:cNvSpPr>
                  <a:spLocks noChangeArrowheads="1"/>
                </p:cNvSpPr>
                <p:nvPr/>
              </p:nvSpPr>
              <p:spPr bwMode="auto">
                <a:xfrm>
                  <a:off x="3869" y="3647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  <p:sp>
              <p:nvSpPr>
                <p:cNvPr id="98357" name="Oval 104"/>
                <p:cNvSpPr>
                  <a:spLocks noChangeArrowheads="1"/>
                </p:cNvSpPr>
                <p:nvPr/>
              </p:nvSpPr>
              <p:spPr bwMode="auto">
                <a:xfrm>
                  <a:off x="3658" y="3682"/>
                  <a:ext cx="38" cy="4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/>
                </a:p>
              </p:txBody>
            </p:sp>
          </p:grpSp>
        </p:grpSp>
        <p:sp>
          <p:nvSpPr>
            <p:cNvPr id="98323" name="Text Box 105"/>
            <p:cNvSpPr txBox="1">
              <a:spLocks noChangeArrowheads="1"/>
            </p:cNvSpPr>
            <p:nvPr/>
          </p:nvSpPr>
          <p:spPr bwMode="auto">
            <a:xfrm>
              <a:off x="691" y="3510"/>
              <a:ext cx="1661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400"/>
                <a:t>32 voxel image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1400"/>
                <a:t>(interpolated from 8 voxel image)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A5F2B2-AA52-5442-8568-19DB725CC829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Conclusions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Must account for multiplicity</a:t>
            </a:r>
          </a:p>
          <a:p>
            <a:pPr lvl="1" eaLnBrk="1" hangingPunct="1"/>
            <a:r>
              <a:rPr lang="en-US" altLang="x-none"/>
              <a:t>Otherwise have a fishing expedition</a:t>
            </a:r>
          </a:p>
          <a:p>
            <a:pPr eaLnBrk="1" hangingPunct="1"/>
            <a:r>
              <a:rPr lang="en-US" altLang="x-none"/>
              <a:t>FWER</a:t>
            </a:r>
          </a:p>
          <a:p>
            <a:pPr lvl="1" eaLnBrk="1" hangingPunct="1"/>
            <a:r>
              <a:rPr lang="en-US" altLang="x-none"/>
              <a:t>Very specific, not very sensitive</a:t>
            </a:r>
          </a:p>
          <a:p>
            <a:pPr eaLnBrk="1" hangingPunct="1"/>
            <a:r>
              <a:rPr lang="en-US" altLang="x-none"/>
              <a:t>FDR</a:t>
            </a:r>
          </a:p>
          <a:p>
            <a:pPr lvl="1" eaLnBrk="1" hangingPunct="1"/>
            <a:r>
              <a:rPr lang="en-US" altLang="x-none"/>
              <a:t>Voxel-wise: Less specific, more sensitive</a:t>
            </a:r>
          </a:p>
          <a:p>
            <a:pPr lvl="1" eaLnBrk="1" hangingPunct="1"/>
            <a:r>
              <a:rPr lang="en-US" altLang="x-none"/>
              <a:t>Cluster-, Peak-wise: Similar to FWER</a:t>
            </a:r>
          </a:p>
          <a:p>
            <a:pPr eaLnBrk="1" hangingPunct="1"/>
            <a:endParaRPr lang="en-US" altLang="x-none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0E3BA-E411-4F4C-BE1C-A268F4E7E2F6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x-none"/>
              <a:t>References</a:t>
            </a:r>
            <a:br>
              <a:rPr lang="de-DE" altLang="x-none"/>
            </a:br>
            <a:endParaRPr lang="de-DE" altLang="x-none"/>
          </a:p>
        </p:txBody>
      </p:sp>
      <p:sp>
        <p:nvSpPr>
          <p:cNvPr id="1013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84250"/>
            <a:ext cx="7772400" cy="5024438"/>
          </a:xfrm>
        </p:spPr>
        <p:txBody>
          <a:bodyPr/>
          <a:lstStyle/>
          <a:p>
            <a:pPr eaLnBrk="1" hangingPunct="1"/>
            <a:r>
              <a:rPr lang="en-US" altLang="x-none" sz="2400"/>
              <a:t>TE Nichols &amp; S Hayasaka, Controlling the Familywise Error Rate in Functional Neuroimaging: A Comparative Review. S</a:t>
            </a:r>
            <a:r>
              <a:rPr lang="en-US" altLang="x-none" sz="2400" i="1"/>
              <a:t>tatistical Methods in Medical Research</a:t>
            </a:r>
            <a:r>
              <a:rPr lang="en-US" altLang="x-none" sz="2400"/>
              <a:t>, 12(5): 419-446, 2003. </a:t>
            </a:r>
          </a:p>
          <a:p>
            <a:pPr eaLnBrk="1" hangingPunct="1">
              <a:buFontTx/>
              <a:buNone/>
            </a:pPr>
            <a:endParaRPr lang="en-US" altLang="x-none" sz="800"/>
          </a:p>
          <a:p>
            <a:pPr eaLnBrk="1" hangingPunct="1">
              <a:buFontTx/>
              <a:buNone/>
            </a:pPr>
            <a:r>
              <a:rPr lang="en-US" altLang="x-none" sz="2400"/>
              <a:t>	TE Nichols &amp; AP Holmes, Nonparametric Permutation Tests for Functional Neuroimaging: A Primer with Examples. </a:t>
            </a:r>
            <a:r>
              <a:rPr lang="en-US" altLang="x-none" sz="2400" i="1"/>
              <a:t>Human Brain Mapping</a:t>
            </a:r>
            <a:r>
              <a:rPr lang="en-US" altLang="x-none" sz="2400"/>
              <a:t>, 15:1-25, 2001.</a:t>
            </a:r>
          </a:p>
          <a:p>
            <a:pPr eaLnBrk="1" hangingPunct="1">
              <a:buFontTx/>
              <a:buNone/>
            </a:pPr>
            <a:endParaRPr lang="en-US" altLang="x-none" sz="800"/>
          </a:p>
          <a:p>
            <a:pPr eaLnBrk="1" hangingPunct="1">
              <a:buFontTx/>
              <a:buNone/>
            </a:pPr>
            <a:r>
              <a:rPr lang="en-US" altLang="x-none" sz="2400"/>
              <a:t>	CR Genovese, N Lazar &amp; TE Nichols, Thresholding of Statistical Maps in Functional Neuroimaging Using the False Discovery Rate. </a:t>
            </a:r>
            <a:r>
              <a:rPr lang="en-US" altLang="x-none" sz="2400" i="1"/>
              <a:t>NeuroImage</a:t>
            </a:r>
            <a:r>
              <a:rPr lang="en-US" altLang="x-none" sz="2400"/>
              <a:t>, 15:870-878, 2002.</a:t>
            </a:r>
          </a:p>
          <a:p>
            <a:pPr eaLnBrk="1" hangingPunct="1">
              <a:buFontTx/>
              <a:buNone/>
            </a:pPr>
            <a:endParaRPr lang="en-US" altLang="x-none" sz="80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x-none" sz="2400"/>
              <a:t>	JR Chumbley &amp; KJ Friston. False discovery rate revisited: FDR and topological inference using Gaussian random fields. </a:t>
            </a:r>
            <a:r>
              <a:rPr lang="en-US" altLang="x-none" sz="2400" i="1"/>
              <a:t>NeuroImage</a:t>
            </a:r>
            <a:r>
              <a:rPr lang="en-US" altLang="x-none" sz="2400"/>
              <a:t>, 44(1), 62-70, 2009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F4429E-EDAB-CC43-A86A-EE21642A9AC5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Real-life inference:</a:t>
            </a:r>
            <a:br>
              <a:rPr lang="en-US" altLang="x-none"/>
            </a:br>
            <a:r>
              <a:rPr lang="en-US" altLang="x-none"/>
              <a:t>What we get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8280400" cy="4967287"/>
          </a:xfrm>
        </p:spPr>
        <p:txBody>
          <a:bodyPr/>
          <a:lstStyle/>
          <a:p>
            <a:pPr eaLnBrk="1" hangingPunct="1"/>
            <a:r>
              <a:rPr lang="en-US" altLang="x-none"/>
              <a:t>Signal </a:t>
            </a:r>
            <a:r>
              <a:rPr lang="en-US" altLang="x-none">
                <a:solidFill>
                  <a:schemeClr val="accent1"/>
                </a:solidFill>
              </a:rPr>
              <a:t>location</a:t>
            </a:r>
          </a:p>
          <a:p>
            <a:pPr lvl="1" eaLnBrk="1" hangingPunct="1"/>
            <a:r>
              <a:rPr lang="en-US" altLang="x-none"/>
              <a:t>Local maximum  –  </a:t>
            </a:r>
            <a:r>
              <a:rPr lang="en-US" altLang="x-none" i="1"/>
              <a:t>no inference</a:t>
            </a:r>
            <a:endParaRPr lang="en-US" altLang="x-none"/>
          </a:p>
          <a:p>
            <a:pPr eaLnBrk="1" hangingPunct="1"/>
            <a:r>
              <a:rPr lang="en-US" altLang="x-none"/>
              <a:t>Signal </a:t>
            </a:r>
            <a:r>
              <a:rPr lang="en-US" altLang="x-none">
                <a:solidFill>
                  <a:srgbClr val="00FF00"/>
                </a:solidFill>
              </a:rPr>
              <a:t>magnitude</a:t>
            </a:r>
          </a:p>
          <a:p>
            <a:pPr lvl="1" eaLnBrk="1" hangingPunct="1"/>
            <a:r>
              <a:rPr lang="en-US" altLang="x-none"/>
              <a:t>Local maximum intensity  –  P-values (&amp; CI</a:t>
            </a:r>
            <a:r>
              <a:rPr lang="ja-JP" altLang="en-US"/>
              <a:t>’</a:t>
            </a:r>
            <a:r>
              <a:rPr lang="en-US" altLang="ja-JP"/>
              <a:t>s)</a:t>
            </a:r>
          </a:p>
          <a:p>
            <a:pPr eaLnBrk="1" hangingPunct="1"/>
            <a:r>
              <a:rPr lang="en-US" altLang="x-none"/>
              <a:t>Spatial </a:t>
            </a:r>
            <a:r>
              <a:rPr lang="en-US" altLang="x-none">
                <a:solidFill>
                  <a:schemeClr val="hlink"/>
                </a:solidFill>
              </a:rPr>
              <a:t>extent</a:t>
            </a:r>
          </a:p>
          <a:p>
            <a:pPr lvl="1" eaLnBrk="1" hangingPunct="1"/>
            <a:r>
              <a:rPr lang="en-US" altLang="x-none"/>
              <a:t>Cluster volume  –  P-value, no CI</a:t>
            </a:r>
            <a:r>
              <a:rPr lang="ja-JP" altLang="en-US"/>
              <a:t>’</a:t>
            </a:r>
            <a:r>
              <a:rPr lang="en-US" altLang="ja-JP"/>
              <a:t>s</a:t>
            </a:r>
          </a:p>
          <a:p>
            <a:pPr lvl="2" eaLnBrk="1" hangingPunct="1"/>
            <a:r>
              <a:rPr lang="en-US" altLang="x-none"/>
              <a:t>Sensitive to blob-defining-threshold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02D656-C51A-024E-AC12-279D2D9B4E4C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Voxel-level Inference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Retain voxels above </a:t>
            </a:r>
            <a:r>
              <a:rPr lang="en-US" altLang="x-none">
                <a:sym typeface="Symbol" charset="2"/>
              </a:rPr>
              <a:t>-level threshold </a:t>
            </a:r>
            <a:r>
              <a:rPr lang="en-US" altLang="x-none" i="1">
                <a:sym typeface="Symbol" charset="2"/>
              </a:rPr>
              <a:t>u</a:t>
            </a:r>
            <a:r>
              <a:rPr lang="en-US" altLang="x-none" baseline="-25000">
                <a:sym typeface="Symbol" charset="2"/>
              </a:rPr>
              <a:t></a:t>
            </a:r>
          </a:p>
          <a:p>
            <a:pPr eaLnBrk="1" hangingPunct="1"/>
            <a:r>
              <a:rPr lang="en-US" altLang="x-none"/>
              <a:t>Gives best spatial specificity</a:t>
            </a:r>
          </a:p>
          <a:p>
            <a:pPr lvl="1" eaLnBrk="1" hangingPunct="1"/>
            <a:r>
              <a:rPr lang="en-US" altLang="x-none"/>
              <a:t>The null hyp. at a single voxel can be rejected</a:t>
            </a:r>
          </a:p>
        </p:txBody>
      </p:sp>
      <p:sp>
        <p:nvSpPr>
          <p:cNvPr id="25604" name="Text Box 31"/>
          <p:cNvSpPr txBox="1">
            <a:spLocks noChangeArrowheads="1"/>
          </p:cNvSpPr>
          <p:nvPr/>
        </p:nvSpPr>
        <p:spPr bwMode="auto">
          <a:xfrm>
            <a:off x="333375" y="5743575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solidFill>
                  <a:schemeClr val="hlink"/>
                </a:solidFill>
                <a:latin typeface="Arial" charset="0"/>
              </a:rPr>
              <a:t>Significant Voxels</a:t>
            </a:r>
          </a:p>
        </p:txBody>
      </p:sp>
      <p:sp>
        <p:nvSpPr>
          <p:cNvPr id="25605" name="Line 32"/>
          <p:cNvSpPr>
            <a:spLocks noChangeShapeType="1"/>
          </p:cNvSpPr>
          <p:nvPr/>
        </p:nvSpPr>
        <p:spPr bwMode="auto">
          <a:xfrm flipV="1">
            <a:off x="2011363" y="5445125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20"/>
          <p:cNvSpPr>
            <a:spLocks noChangeShapeType="1"/>
          </p:cNvSpPr>
          <p:nvPr/>
        </p:nvSpPr>
        <p:spPr bwMode="auto">
          <a:xfrm>
            <a:off x="2155825" y="5338763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21"/>
          <p:cNvSpPr>
            <a:spLocks/>
          </p:cNvSpPr>
          <p:nvPr/>
        </p:nvSpPr>
        <p:spPr bwMode="auto">
          <a:xfrm>
            <a:off x="2562225" y="3675063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27"/>
          <p:cNvSpPr txBox="1">
            <a:spLocks noChangeArrowheads="1"/>
          </p:cNvSpPr>
          <p:nvPr/>
        </p:nvSpPr>
        <p:spPr bwMode="auto">
          <a:xfrm>
            <a:off x="6070600" y="5294313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25609" name="Line 24"/>
          <p:cNvSpPr>
            <a:spLocks noChangeShapeType="1"/>
          </p:cNvSpPr>
          <p:nvPr/>
        </p:nvSpPr>
        <p:spPr bwMode="auto">
          <a:xfrm flipV="1">
            <a:off x="3681413" y="3694113"/>
            <a:ext cx="0" cy="16319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26"/>
          <p:cNvSpPr>
            <a:spLocks noChangeShapeType="1"/>
          </p:cNvSpPr>
          <p:nvPr/>
        </p:nvSpPr>
        <p:spPr bwMode="auto">
          <a:xfrm flipV="1">
            <a:off x="5037138" y="4657725"/>
            <a:ext cx="0" cy="66833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28"/>
          <p:cNvSpPr>
            <a:spLocks noChangeShapeType="1"/>
          </p:cNvSpPr>
          <p:nvPr/>
        </p:nvSpPr>
        <p:spPr bwMode="auto">
          <a:xfrm>
            <a:off x="2417763" y="4510088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Text Box 29"/>
          <p:cNvSpPr txBox="1">
            <a:spLocks noChangeArrowheads="1"/>
          </p:cNvSpPr>
          <p:nvPr/>
        </p:nvSpPr>
        <p:spPr bwMode="auto">
          <a:xfrm>
            <a:off x="1528763" y="4733925"/>
            <a:ext cx="7556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u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5613" name="Line 34"/>
          <p:cNvSpPr>
            <a:spLocks noChangeShapeType="1"/>
          </p:cNvSpPr>
          <p:nvPr/>
        </p:nvSpPr>
        <p:spPr bwMode="auto">
          <a:xfrm>
            <a:off x="3595688" y="5340350"/>
            <a:ext cx="188912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Text Box 36"/>
          <p:cNvSpPr txBox="1">
            <a:spLocks noChangeArrowheads="1"/>
          </p:cNvSpPr>
          <p:nvPr/>
        </p:nvSpPr>
        <p:spPr bwMode="auto">
          <a:xfrm flipH="1">
            <a:off x="6364288" y="5743575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latin typeface="Arial" charset="0"/>
              </a:rPr>
              <a:t>No significant Voxels</a:t>
            </a:r>
          </a:p>
        </p:txBody>
      </p:sp>
      <p:sp>
        <p:nvSpPr>
          <p:cNvPr id="25615" name="Line 37"/>
          <p:cNvSpPr>
            <a:spLocks noChangeShapeType="1"/>
          </p:cNvSpPr>
          <p:nvPr/>
        </p:nvSpPr>
        <p:spPr bwMode="auto">
          <a:xfrm flipH="1" flipV="1">
            <a:off x="5178425" y="5445125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38"/>
          <p:cNvSpPr>
            <a:spLocks noChangeShapeType="1"/>
          </p:cNvSpPr>
          <p:nvPr/>
        </p:nvSpPr>
        <p:spPr bwMode="auto">
          <a:xfrm rot="-5400000">
            <a:off x="2027238" y="4918075"/>
            <a:ext cx="8318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C550F-F1A6-DE43-B49A-4D13D0855715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Cluster-level Inference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3024187"/>
          </a:xfrm>
        </p:spPr>
        <p:txBody>
          <a:bodyPr/>
          <a:lstStyle/>
          <a:p>
            <a:pPr eaLnBrk="1" hangingPunct="1"/>
            <a:r>
              <a:rPr lang="en-US" altLang="x-none"/>
              <a:t>Two step-process</a:t>
            </a:r>
          </a:p>
          <a:p>
            <a:pPr lvl="1" eaLnBrk="1" hangingPunct="1"/>
            <a:r>
              <a:rPr lang="en-US" altLang="x-none"/>
              <a:t>Define clusters by arbitrary threshold </a:t>
            </a:r>
            <a:r>
              <a:rPr lang="en-US" altLang="x-none" i="1"/>
              <a:t>u</a:t>
            </a:r>
            <a:r>
              <a:rPr lang="en-US" altLang="x-none" baseline="-25000"/>
              <a:t>clus</a:t>
            </a:r>
          </a:p>
          <a:p>
            <a:pPr lvl="1" eaLnBrk="1" hangingPunct="1"/>
            <a:r>
              <a:rPr lang="en-US" altLang="x-none"/>
              <a:t>Retain clusters larger than </a:t>
            </a:r>
            <a:r>
              <a:rPr lang="en-US" altLang="x-none">
                <a:sym typeface="Symbol" charset="2"/>
              </a:rPr>
              <a:t>-level threshold </a:t>
            </a:r>
            <a:r>
              <a:rPr lang="en-US" altLang="x-none" i="1">
                <a:sym typeface="Symbol" charset="2"/>
              </a:rPr>
              <a:t>k</a:t>
            </a:r>
            <a:r>
              <a:rPr lang="en-US" altLang="x-none" baseline="-25000">
                <a:sym typeface="Symbol" charset="2"/>
              </a:rPr>
              <a:t></a:t>
            </a:r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333375" y="5740400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latin typeface="Arial" charset="0"/>
              </a:rPr>
              <a:t>Cluster not significant </a:t>
            </a:r>
          </a:p>
        </p:txBody>
      </p:sp>
      <p:sp>
        <p:nvSpPr>
          <p:cNvPr id="27653" name="Line 13"/>
          <p:cNvSpPr>
            <a:spLocks noChangeShapeType="1"/>
          </p:cNvSpPr>
          <p:nvPr/>
        </p:nvSpPr>
        <p:spPr bwMode="auto">
          <a:xfrm flipV="1">
            <a:off x="2011363" y="5441950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4"/>
          <p:cNvSpPr>
            <a:spLocks noChangeShapeType="1"/>
          </p:cNvSpPr>
          <p:nvPr/>
        </p:nvSpPr>
        <p:spPr bwMode="auto">
          <a:xfrm>
            <a:off x="2155825" y="5335588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Freeform 15"/>
          <p:cNvSpPr>
            <a:spLocks/>
          </p:cNvSpPr>
          <p:nvPr/>
        </p:nvSpPr>
        <p:spPr bwMode="auto">
          <a:xfrm>
            <a:off x="2562225" y="3671888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16"/>
          <p:cNvSpPr>
            <a:spLocks noChangeShapeType="1"/>
          </p:cNvSpPr>
          <p:nvPr/>
        </p:nvSpPr>
        <p:spPr bwMode="auto">
          <a:xfrm>
            <a:off x="2417763" y="4816475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17"/>
          <p:cNvSpPr txBox="1">
            <a:spLocks noChangeArrowheads="1"/>
          </p:cNvSpPr>
          <p:nvPr/>
        </p:nvSpPr>
        <p:spPr bwMode="auto">
          <a:xfrm>
            <a:off x="1814513" y="452120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u</a:t>
            </a:r>
            <a:r>
              <a:rPr lang="en-US" altLang="x-none" sz="2400" baseline="-25000"/>
              <a:t>clus</a:t>
            </a:r>
          </a:p>
        </p:txBody>
      </p:sp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6070600" y="5291138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27659" name="Line 19"/>
          <p:cNvSpPr>
            <a:spLocks noChangeShapeType="1"/>
          </p:cNvSpPr>
          <p:nvPr/>
        </p:nvSpPr>
        <p:spPr bwMode="auto">
          <a:xfrm rot="16200000" flipV="1">
            <a:off x="3686969" y="4650582"/>
            <a:ext cx="0" cy="3222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20"/>
          <p:cNvSpPr>
            <a:spLocks noChangeShapeType="1"/>
          </p:cNvSpPr>
          <p:nvPr/>
        </p:nvSpPr>
        <p:spPr bwMode="auto">
          <a:xfrm rot="16200000" flipV="1">
            <a:off x="5133976" y="4319587"/>
            <a:ext cx="0" cy="9874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24"/>
          <p:cNvSpPr txBox="1">
            <a:spLocks noChangeArrowheads="1"/>
          </p:cNvSpPr>
          <p:nvPr/>
        </p:nvSpPr>
        <p:spPr bwMode="auto">
          <a:xfrm flipH="1">
            <a:off x="6364288" y="5740400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solidFill>
                  <a:schemeClr val="hlink"/>
                </a:solidFill>
                <a:latin typeface="Arial" charset="0"/>
              </a:rPr>
              <a:t>Cluster significant</a:t>
            </a:r>
          </a:p>
        </p:txBody>
      </p:sp>
      <p:sp>
        <p:nvSpPr>
          <p:cNvPr id="27662" name="Line 25"/>
          <p:cNvSpPr>
            <a:spLocks noChangeShapeType="1"/>
          </p:cNvSpPr>
          <p:nvPr/>
        </p:nvSpPr>
        <p:spPr bwMode="auto">
          <a:xfrm flipH="1" flipV="1">
            <a:off x="5178425" y="5441950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27"/>
          <p:cNvSpPr>
            <a:spLocks noChangeShapeType="1"/>
          </p:cNvSpPr>
          <p:nvPr/>
        </p:nvSpPr>
        <p:spPr bwMode="auto">
          <a:xfrm>
            <a:off x="3379788" y="5807075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Text Box 28"/>
          <p:cNvSpPr txBox="1">
            <a:spLocks noChangeArrowheads="1"/>
          </p:cNvSpPr>
          <p:nvPr/>
        </p:nvSpPr>
        <p:spPr bwMode="auto">
          <a:xfrm>
            <a:off x="3330575" y="589915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7665" name="Line 29"/>
          <p:cNvSpPr>
            <a:spLocks noChangeShapeType="1"/>
          </p:cNvSpPr>
          <p:nvPr/>
        </p:nvSpPr>
        <p:spPr bwMode="auto">
          <a:xfrm>
            <a:off x="4676775" y="5335588"/>
            <a:ext cx="922338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30"/>
          <p:cNvSpPr>
            <a:spLocks noChangeShapeType="1"/>
          </p:cNvSpPr>
          <p:nvPr/>
        </p:nvSpPr>
        <p:spPr bwMode="auto">
          <a:xfrm>
            <a:off x="4802188" y="5807075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31"/>
          <p:cNvSpPr txBox="1">
            <a:spLocks noChangeArrowheads="1"/>
          </p:cNvSpPr>
          <p:nvPr/>
        </p:nvSpPr>
        <p:spPr bwMode="auto">
          <a:xfrm>
            <a:off x="4752975" y="589915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7668" name="Rectangle 32"/>
          <p:cNvSpPr>
            <a:spLocks noChangeArrowheads="1"/>
          </p:cNvSpPr>
          <p:nvPr/>
        </p:nvSpPr>
        <p:spPr bwMode="auto">
          <a:xfrm>
            <a:off x="3546475" y="5299075"/>
            <a:ext cx="279400" cy="666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9CE3FF-3979-8E40-8953-C6EF02530A61}" type="slidenum">
              <a:rPr lang="en-US" altLang="x-none" sz="1400">
                <a:solidFill>
                  <a:srgbClr val="F0EA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x-none" sz="1400">
              <a:solidFill>
                <a:srgbClr val="F0EA00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Cluster-level Inference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1163"/>
            <a:ext cx="7772400" cy="3024187"/>
          </a:xfrm>
        </p:spPr>
        <p:txBody>
          <a:bodyPr/>
          <a:lstStyle/>
          <a:p>
            <a:pPr eaLnBrk="1" hangingPunct="1"/>
            <a:r>
              <a:rPr lang="en-US" altLang="x-none"/>
              <a:t>Typically better sensitivity</a:t>
            </a:r>
          </a:p>
          <a:p>
            <a:pPr eaLnBrk="1" hangingPunct="1"/>
            <a:r>
              <a:rPr lang="en-US" altLang="x-none"/>
              <a:t>Worse spatial specificity</a:t>
            </a:r>
          </a:p>
          <a:p>
            <a:pPr lvl="1" eaLnBrk="1" hangingPunct="1"/>
            <a:r>
              <a:rPr lang="en-US" altLang="x-none"/>
              <a:t>The null hyp. of entire cluster is rejected</a:t>
            </a:r>
          </a:p>
          <a:p>
            <a:pPr lvl="1" eaLnBrk="1" hangingPunct="1"/>
            <a:r>
              <a:rPr lang="en-US" altLang="x-none"/>
              <a:t>Only means         that </a:t>
            </a:r>
            <a:r>
              <a:rPr lang="en-US" altLang="x-none" i="1"/>
              <a:t>one or more</a:t>
            </a:r>
            <a:r>
              <a:rPr lang="en-US" altLang="x-none"/>
              <a:t> of voxels in cluster active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33375" y="5738813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latin typeface="Arial" charset="0"/>
              </a:rPr>
              <a:t>Cluster not significant 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2011363" y="5440363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2155825" y="5334000"/>
            <a:ext cx="4516438" cy="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2562225" y="3670300"/>
            <a:ext cx="3613150" cy="1892300"/>
          </a:xfrm>
          <a:custGeom>
            <a:avLst/>
            <a:gdLst>
              <a:gd name="T0" fmla="*/ 0 w 1327"/>
              <a:gd name="T1" fmla="*/ 2147483646 h 569"/>
              <a:gd name="T2" fmla="*/ 2147483646 w 1327"/>
              <a:gd name="T3" fmla="*/ 2147483646 h 569"/>
              <a:gd name="T4" fmla="*/ 2147483646 w 1327"/>
              <a:gd name="T5" fmla="*/ 2147483646 h 569"/>
              <a:gd name="T6" fmla="*/ 2147483646 w 1327"/>
              <a:gd name="T7" fmla="*/ 2147483646 h 569"/>
              <a:gd name="T8" fmla="*/ 2147483646 w 1327"/>
              <a:gd name="T9" fmla="*/ 2147483646 h 569"/>
              <a:gd name="T10" fmla="*/ 2147483646 w 1327"/>
              <a:gd name="T11" fmla="*/ 2147483646 h 569"/>
              <a:gd name="T12" fmla="*/ 2147483646 w 1327"/>
              <a:gd name="T13" fmla="*/ 2147483646 h 569"/>
              <a:gd name="T14" fmla="*/ 2147483646 w 1327"/>
              <a:gd name="T15" fmla="*/ 2147483646 h 569"/>
              <a:gd name="T16" fmla="*/ 2147483646 w 1327"/>
              <a:gd name="T17" fmla="*/ 2147483646 h 569"/>
              <a:gd name="T18" fmla="*/ 2147483646 w 1327"/>
              <a:gd name="T19" fmla="*/ 2147483646 h 569"/>
              <a:gd name="T20" fmla="*/ 2147483646 w 1327"/>
              <a:gd name="T21" fmla="*/ 2147483646 h 569"/>
              <a:gd name="T22" fmla="*/ 2147483646 w 1327"/>
              <a:gd name="T23" fmla="*/ 2147483646 h 569"/>
              <a:gd name="T24" fmla="*/ 2147483646 w 1327"/>
              <a:gd name="T25" fmla="*/ 2147483646 h 569"/>
              <a:gd name="T26" fmla="*/ 2147483646 w 1327"/>
              <a:gd name="T27" fmla="*/ 2147483646 h 569"/>
              <a:gd name="T28" fmla="*/ 2147483646 w 1327"/>
              <a:gd name="T29" fmla="*/ 2147483646 h 569"/>
              <a:gd name="T30" fmla="*/ 2147483646 w 1327"/>
              <a:gd name="T31" fmla="*/ 2147483646 h 569"/>
              <a:gd name="T32" fmla="*/ 2147483646 w 1327"/>
              <a:gd name="T33" fmla="*/ 2147483646 h 569"/>
              <a:gd name="T34" fmla="*/ 2147483646 w 1327"/>
              <a:gd name="T35" fmla="*/ 2147483646 h 569"/>
              <a:gd name="T36" fmla="*/ 2147483646 w 1327"/>
              <a:gd name="T37" fmla="*/ 2147483646 h 569"/>
              <a:gd name="T38" fmla="*/ 2147483646 w 1327"/>
              <a:gd name="T39" fmla="*/ 2147483646 h 569"/>
              <a:gd name="T40" fmla="*/ 2147483646 w 1327"/>
              <a:gd name="T41" fmla="*/ 2147483646 h 569"/>
              <a:gd name="T42" fmla="*/ 2147483646 w 1327"/>
              <a:gd name="T43" fmla="*/ 2147483646 h 569"/>
              <a:gd name="T44" fmla="*/ 2147483646 w 1327"/>
              <a:gd name="T45" fmla="*/ 2147483646 h 569"/>
              <a:gd name="T46" fmla="*/ 2147483646 w 1327"/>
              <a:gd name="T47" fmla="*/ 2147483646 h 569"/>
              <a:gd name="T48" fmla="*/ 2147483646 w 1327"/>
              <a:gd name="T49" fmla="*/ 2147483646 h 5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27"/>
              <a:gd name="T76" fmla="*/ 0 h 569"/>
              <a:gd name="T77" fmla="*/ 1327 w 1327"/>
              <a:gd name="T78" fmla="*/ 569 h 5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27" h="569">
                <a:moveTo>
                  <a:pt x="0" y="550"/>
                </a:moveTo>
                <a:cubicBezTo>
                  <a:pt x="6" y="545"/>
                  <a:pt x="13" y="540"/>
                  <a:pt x="29" y="527"/>
                </a:cubicBezTo>
                <a:cubicBezTo>
                  <a:pt x="45" y="514"/>
                  <a:pt x="75" y="470"/>
                  <a:pt x="99" y="469"/>
                </a:cubicBezTo>
                <a:cubicBezTo>
                  <a:pt x="123" y="468"/>
                  <a:pt x="149" y="507"/>
                  <a:pt x="175" y="521"/>
                </a:cubicBezTo>
                <a:cubicBezTo>
                  <a:pt x="201" y="535"/>
                  <a:pt x="232" y="560"/>
                  <a:pt x="256" y="556"/>
                </a:cubicBezTo>
                <a:cubicBezTo>
                  <a:pt x="280" y="552"/>
                  <a:pt x="304" y="522"/>
                  <a:pt x="320" y="498"/>
                </a:cubicBezTo>
                <a:cubicBezTo>
                  <a:pt x="336" y="474"/>
                  <a:pt x="337" y="459"/>
                  <a:pt x="349" y="411"/>
                </a:cubicBezTo>
                <a:cubicBezTo>
                  <a:pt x="361" y="363"/>
                  <a:pt x="380" y="273"/>
                  <a:pt x="390" y="207"/>
                </a:cubicBezTo>
                <a:cubicBezTo>
                  <a:pt x="400" y="141"/>
                  <a:pt x="400" y="30"/>
                  <a:pt x="408" y="15"/>
                </a:cubicBezTo>
                <a:cubicBezTo>
                  <a:pt x="416" y="0"/>
                  <a:pt x="429" y="66"/>
                  <a:pt x="437" y="114"/>
                </a:cubicBezTo>
                <a:cubicBezTo>
                  <a:pt x="445" y="162"/>
                  <a:pt x="446" y="256"/>
                  <a:pt x="454" y="306"/>
                </a:cubicBezTo>
                <a:cubicBezTo>
                  <a:pt x="462" y="356"/>
                  <a:pt x="467" y="375"/>
                  <a:pt x="483" y="416"/>
                </a:cubicBezTo>
                <a:cubicBezTo>
                  <a:pt x="499" y="457"/>
                  <a:pt x="529" y="532"/>
                  <a:pt x="553" y="550"/>
                </a:cubicBezTo>
                <a:cubicBezTo>
                  <a:pt x="577" y="568"/>
                  <a:pt x="610" y="520"/>
                  <a:pt x="629" y="521"/>
                </a:cubicBezTo>
                <a:cubicBezTo>
                  <a:pt x="648" y="522"/>
                  <a:pt x="653" y="569"/>
                  <a:pt x="669" y="556"/>
                </a:cubicBezTo>
                <a:cubicBezTo>
                  <a:pt x="685" y="543"/>
                  <a:pt x="708" y="471"/>
                  <a:pt x="722" y="440"/>
                </a:cubicBezTo>
                <a:cubicBezTo>
                  <a:pt x="736" y="409"/>
                  <a:pt x="737" y="389"/>
                  <a:pt x="751" y="370"/>
                </a:cubicBezTo>
                <a:cubicBezTo>
                  <a:pt x="765" y="351"/>
                  <a:pt x="781" y="334"/>
                  <a:pt x="803" y="323"/>
                </a:cubicBezTo>
                <a:cubicBezTo>
                  <a:pt x="825" y="312"/>
                  <a:pt x="848" y="308"/>
                  <a:pt x="885" y="306"/>
                </a:cubicBezTo>
                <a:cubicBezTo>
                  <a:pt x="922" y="304"/>
                  <a:pt x="988" y="309"/>
                  <a:pt x="1024" y="312"/>
                </a:cubicBezTo>
                <a:cubicBezTo>
                  <a:pt x="1060" y="315"/>
                  <a:pt x="1080" y="308"/>
                  <a:pt x="1100" y="323"/>
                </a:cubicBezTo>
                <a:cubicBezTo>
                  <a:pt x="1120" y="338"/>
                  <a:pt x="1127" y="372"/>
                  <a:pt x="1146" y="405"/>
                </a:cubicBezTo>
                <a:cubicBezTo>
                  <a:pt x="1165" y="438"/>
                  <a:pt x="1194" y="502"/>
                  <a:pt x="1216" y="521"/>
                </a:cubicBezTo>
                <a:cubicBezTo>
                  <a:pt x="1238" y="540"/>
                  <a:pt x="1262" y="533"/>
                  <a:pt x="1280" y="521"/>
                </a:cubicBezTo>
                <a:cubicBezTo>
                  <a:pt x="1298" y="509"/>
                  <a:pt x="1312" y="480"/>
                  <a:pt x="1327" y="451"/>
                </a:cubicBezTo>
              </a:path>
            </a:pathLst>
          </a:custGeom>
          <a:noFill/>
          <a:ln w="349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417763" y="4814888"/>
            <a:ext cx="391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814513" y="451961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/>
              <a:t>u</a:t>
            </a:r>
            <a:r>
              <a:rPr lang="en-US" altLang="x-none" sz="2400" baseline="-25000"/>
              <a:t>clus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070600" y="5289550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600">
                <a:solidFill>
                  <a:schemeClr val="folHlink"/>
                </a:solidFill>
                <a:latin typeface="Arial" charset="0"/>
              </a:rPr>
              <a:t>space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rot="16200000" flipV="1">
            <a:off x="3686969" y="4648994"/>
            <a:ext cx="0" cy="3222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rot="16200000" flipV="1">
            <a:off x="5133976" y="4318000"/>
            <a:ext cx="0" cy="9874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 flipH="1">
            <a:off x="6364288" y="5738813"/>
            <a:ext cx="204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000">
                <a:solidFill>
                  <a:schemeClr val="hlink"/>
                </a:solidFill>
                <a:latin typeface="Arial" charset="0"/>
              </a:rPr>
              <a:t>Cluster significant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 flipV="1">
            <a:off x="5178425" y="5440363"/>
            <a:ext cx="15684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379788" y="5805488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330575" y="589756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4676775" y="5334000"/>
            <a:ext cx="922338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4802188" y="5805488"/>
            <a:ext cx="600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752975" y="589756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 i="1">
                <a:solidFill>
                  <a:schemeClr val="tx2"/>
                </a:solidFill>
              </a:rPr>
              <a:t>k</a:t>
            </a:r>
            <a:r>
              <a:rPr lang="en-US" altLang="x-none" sz="2400" baseline="-25000">
                <a:solidFill>
                  <a:schemeClr val="tx2"/>
                </a:solidFill>
                <a:sym typeface="Symbol" charset="2"/>
              </a:rPr>
              <a:t>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3546475" y="5299075"/>
            <a:ext cx="279400" cy="666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Title Slides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Title Slid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itle Slid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</TotalTime>
  <Words>2158</Words>
  <Application>Microsoft Macintosh PowerPoint</Application>
  <PresentationFormat>On-screen Show (4:3)</PresentationFormat>
  <Paragraphs>691</Paragraphs>
  <Slides>58</Slides>
  <Notes>28</Notes>
  <HiddenSlides>15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 Unicode MS</vt:lpstr>
      <vt:lpstr>ＭＳ Ｐゴシック</vt:lpstr>
      <vt:lpstr>Arial</vt:lpstr>
      <vt:lpstr>CMR12</vt:lpstr>
      <vt:lpstr>Courier</vt:lpstr>
      <vt:lpstr>Monotype Corsiva</vt:lpstr>
      <vt:lpstr>Monotype Sorts</vt:lpstr>
      <vt:lpstr>Symbol</vt:lpstr>
      <vt:lpstr>Times New Roman</vt:lpstr>
      <vt:lpstr>Title Slides</vt:lpstr>
      <vt:lpstr>Equation</vt:lpstr>
      <vt:lpstr>Slide</vt:lpstr>
      <vt:lpstr>Inference on SPMs: Random Field Theory   &amp; Alternatives</vt:lpstr>
      <vt:lpstr>PowerPoint Presentation</vt:lpstr>
      <vt:lpstr>Assessing Statistic Images…</vt:lpstr>
      <vt:lpstr>Assessing Statistic Images</vt:lpstr>
      <vt:lpstr>Blue-sky inference: What we’d like</vt:lpstr>
      <vt:lpstr>Real-life inference: What we get</vt:lpstr>
      <vt:lpstr>Voxel-level Inference</vt:lpstr>
      <vt:lpstr>Cluster-level Inference</vt:lpstr>
      <vt:lpstr>Cluster-level Inference</vt:lpstr>
      <vt:lpstr>Set-level Inference</vt:lpstr>
      <vt:lpstr>Multiple comparisons…</vt:lpstr>
      <vt:lpstr>Hypothesis Testing </vt:lpstr>
      <vt:lpstr>Multiple Comparisons Problem</vt:lpstr>
      <vt:lpstr>MCP Solutions: Measuring False Positives</vt:lpstr>
      <vt:lpstr>MCP Solutions: Measuring False Positives</vt:lpstr>
      <vt:lpstr>FWE Multiple comparisons terminology…</vt:lpstr>
      <vt:lpstr>FWE MCP Solutions:  Bonferroni</vt:lpstr>
      <vt:lpstr>Random field theory…</vt:lpstr>
      <vt:lpstr>SPM approach: Random fields…</vt:lpstr>
      <vt:lpstr>FWER MCP Solutions:  Controlling FWER w/ Max</vt:lpstr>
      <vt:lpstr>FWER MCP Solutions: Random Field Theory</vt:lpstr>
      <vt:lpstr>RFT Details: Expected Euler Characteristic </vt:lpstr>
      <vt:lpstr>Random Field Theory Smoothness Parameterization</vt:lpstr>
      <vt:lpstr>Random Field Theory Smoothness Parameterization</vt:lpstr>
      <vt:lpstr>Random Field Theory Smoothness Estimation</vt:lpstr>
      <vt:lpstr>Random Field Intuition</vt:lpstr>
      <vt:lpstr>RFT Details: Unified Formula</vt:lpstr>
      <vt:lpstr>Random Field Theory Cluster Size Tests</vt:lpstr>
      <vt:lpstr>Random Field Theory Cluster Size Distribution</vt:lpstr>
      <vt:lpstr>Random Field Theory Cluster Size Corrected P-Values</vt:lpstr>
      <vt:lpstr>Review: Levels of inference &amp; power</vt:lpstr>
      <vt:lpstr>Random Field Theory Limitations</vt:lpstr>
      <vt:lpstr>Real Data</vt:lpstr>
      <vt:lpstr>Real Data: RFT Result</vt:lpstr>
      <vt:lpstr>Massive Null (resting-state)  fMRI Evaluation</vt:lpstr>
      <vt:lpstr>Real Data: SnPM Promotional</vt:lpstr>
      <vt:lpstr>False Discovery Rate…</vt:lpstr>
      <vt:lpstr>MCP Solutions: Measuring False Positives</vt:lpstr>
      <vt:lpstr>False Discovery Rate </vt:lpstr>
      <vt:lpstr>False Discovery Rate Illustration:</vt:lpstr>
      <vt:lpstr>PowerPoint Presentation</vt:lpstr>
      <vt:lpstr>Benjamini &amp; Hochberg Procedure</vt:lpstr>
      <vt:lpstr>Adaptiveness of  Benjamini &amp; Hochberg FDR  </vt:lpstr>
      <vt:lpstr>Real Data: FDR Example</vt:lpstr>
      <vt:lpstr>FDR Changes </vt:lpstr>
      <vt:lpstr>Cluster FDR: Example Data </vt:lpstr>
      <vt:lpstr>Benjamini &amp; Hochberg Procedure Details</vt:lpstr>
      <vt:lpstr>Benjamini &amp; Hochberg: Key Properties</vt:lpstr>
      <vt:lpstr>Controlling FDR: Varying Signal Extent</vt:lpstr>
      <vt:lpstr>Controlling FDR: Varying Signal Extent</vt:lpstr>
      <vt:lpstr>Controlling FDR: Varying Signal Extent</vt:lpstr>
      <vt:lpstr>Controlling FDR: Varying Signal Extent</vt:lpstr>
      <vt:lpstr>Controlling FDR: Varying Signal Extent</vt:lpstr>
      <vt:lpstr>Controlling FDR: Varying Signal Extent</vt:lpstr>
      <vt:lpstr>Controlling FDR: Varying Signal Extent</vt:lpstr>
      <vt:lpstr>Controlling FDR: Benjamini &amp; Hochberg </vt:lpstr>
      <vt:lpstr>Conclusions</vt:lpstr>
      <vt:lpstr>References </vt:lpstr>
    </vt:vector>
  </TitlesOfParts>
  <Company>Biostatistics,School of Public Health, U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</dc:title>
  <dc:creator>TE Nichols</dc:creator>
  <cp:lastModifiedBy>Thomas Nichols</cp:lastModifiedBy>
  <cp:revision>144</cp:revision>
  <cp:lastPrinted>2017-05-10T16:55:31Z</cp:lastPrinted>
  <dcterms:created xsi:type="dcterms:W3CDTF">2011-05-10T19:19:40Z</dcterms:created>
  <dcterms:modified xsi:type="dcterms:W3CDTF">2018-10-22T12:03:20Z</dcterms:modified>
</cp:coreProperties>
</file>