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739" r:id="rId2"/>
    <p:sldMasterId id="2147483880" r:id="rId3"/>
    <p:sldMasterId id="2147484099" r:id="rId4"/>
  </p:sldMasterIdLst>
  <p:notesMasterIdLst>
    <p:notesMasterId r:id="rId70"/>
  </p:notesMasterIdLst>
  <p:handoutMasterIdLst>
    <p:handoutMasterId r:id="rId71"/>
  </p:handoutMasterIdLst>
  <p:sldIdLst>
    <p:sldId id="1726" r:id="rId5"/>
    <p:sldId id="1283" r:id="rId6"/>
    <p:sldId id="1837" r:id="rId7"/>
    <p:sldId id="1812" r:id="rId8"/>
    <p:sldId id="1968" r:id="rId9"/>
    <p:sldId id="1994" r:id="rId10"/>
    <p:sldId id="2005" r:id="rId11"/>
    <p:sldId id="2006" r:id="rId12"/>
    <p:sldId id="2007" r:id="rId13"/>
    <p:sldId id="2008" r:id="rId14"/>
    <p:sldId id="2009" r:id="rId15"/>
    <p:sldId id="2010" r:id="rId16"/>
    <p:sldId id="2013" r:id="rId17"/>
    <p:sldId id="2014" r:id="rId18"/>
    <p:sldId id="2011" r:id="rId19"/>
    <p:sldId id="2012" r:id="rId20"/>
    <p:sldId id="1995" r:id="rId21"/>
    <p:sldId id="1998" r:id="rId22"/>
    <p:sldId id="1999" r:id="rId23"/>
    <p:sldId id="2000" r:id="rId24"/>
    <p:sldId id="2001" r:id="rId25"/>
    <p:sldId id="2002" r:id="rId26"/>
    <p:sldId id="2003" r:id="rId27"/>
    <p:sldId id="2004" r:id="rId28"/>
    <p:sldId id="1996" r:id="rId29"/>
    <p:sldId id="1972" r:id="rId30"/>
    <p:sldId id="1973" r:id="rId31"/>
    <p:sldId id="1974" r:id="rId32"/>
    <p:sldId id="1975" r:id="rId33"/>
    <p:sldId id="2029" r:id="rId34"/>
    <p:sldId id="1976" r:id="rId35"/>
    <p:sldId id="1993" r:id="rId36"/>
    <p:sldId id="1965" r:id="rId37"/>
    <p:sldId id="1966" r:id="rId38"/>
    <p:sldId id="1967" r:id="rId39"/>
    <p:sldId id="1969" r:id="rId40"/>
    <p:sldId id="1970" r:id="rId41"/>
    <p:sldId id="1971" r:id="rId42"/>
    <p:sldId id="1959" r:id="rId43"/>
    <p:sldId id="1960" r:id="rId44"/>
    <p:sldId id="1961" r:id="rId45"/>
    <p:sldId id="1962" r:id="rId46"/>
    <p:sldId id="1963" r:id="rId47"/>
    <p:sldId id="2015" r:id="rId48"/>
    <p:sldId id="2016" r:id="rId49"/>
    <p:sldId id="2017" r:id="rId50"/>
    <p:sldId id="2020" r:id="rId51"/>
    <p:sldId id="2019" r:id="rId52"/>
    <p:sldId id="2018" r:id="rId53"/>
    <p:sldId id="1964" r:id="rId54"/>
    <p:sldId id="1997" r:id="rId55"/>
    <p:sldId id="2021" r:id="rId56"/>
    <p:sldId id="1935" r:id="rId57"/>
    <p:sldId id="2022" r:id="rId58"/>
    <p:sldId id="2023" r:id="rId59"/>
    <p:sldId id="2025" r:id="rId60"/>
    <p:sldId id="2026" r:id="rId61"/>
    <p:sldId id="1856" r:id="rId62"/>
    <p:sldId id="1941" r:id="rId63"/>
    <p:sldId id="2027" r:id="rId64"/>
    <p:sldId id="2028" r:id="rId65"/>
    <p:sldId id="1857" r:id="rId66"/>
    <p:sldId id="1651" r:id="rId67"/>
    <p:sldId id="1650" r:id="rId68"/>
    <p:sldId id="1800" r:id="rId69"/>
  </p:sldIdLst>
  <p:sldSz cx="10287000" cy="6858000" type="35mm"/>
  <p:notesSz cx="6794500" cy="9931400"/>
  <p:defaultTextStyle>
    <a:defPPr>
      <a:defRPr lang="de-DE"/>
    </a:defPPr>
    <a:lvl1pPr algn="l" rtl="0" fontAlgn="base">
      <a:spcBef>
        <a:spcPct val="0"/>
      </a:spcBef>
      <a:spcAft>
        <a:spcPct val="0"/>
      </a:spcAft>
      <a:defRPr sz="14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Arial" charset="0"/>
        <a:ea typeface="+mn-ea"/>
        <a:cs typeface="+mn-cs"/>
      </a:defRPr>
    </a:lvl2pPr>
    <a:lvl3pPr marL="914400" algn="l" rtl="0" fontAlgn="base">
      <a:spcBef>
        <a:spcPct val="0"/>
      </a:spcBef>
      <a:spcAft>
        <a:spcPct val="0"/>
      </a:spcAft>
      <a:defRPr sz="1400" b="1" kern="1200">
        <a:solidFill>
          <a:schemeClr val="tx1"/>
        </a:solidFill>
        <a:latin typeface="Arial" charset="0"/>
        <a:ea typeface="+mn-ea"/>
        <a:cs typeface="+mn-cs"/>
      </a:defRPr>
    </a:lvl3pPr>
    <a:lvl4pPr marL="1371600" algn="l" rtl="0" fontAlgn="base">
      <a:spcBef>
        <a:spcPct val="0"/>
      </a:spcBef>
      <a:spcAft>
        <a:spcPct val="0"/>
      </a:spcAft>
      <a:defRPr sz="1400" b="1" kern="1200">
        <a:solidFill>
          <a:schemeClr val="tx1"/>
        </a:solidFill>
        <a:latin typeface="Arial" charset="0"/>
        <a:ea typeface="+mn-ea"/>
        <a:cs typeface="+mn-cs"/>
      </a:defRPr>
    </a:lvl4pPr>
    <a:lvl5pPr marL="1828800" algn="l" rtl="0" fontAlgn="base">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95">
          <p15:clr>
            <a:srgbClr val="A4A3A4"/>
          </p15:clr>
        </p15:guide>
        <p15:guide id="2" pos="3236">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CE25"/>
    <a:srgbClr val="CC00CC"/>
    <a:srgbClr val="3333FF"/>
    <a:srgbClr val="336699"/>
    <a:srgbClr val="006699"/>
    <a:srgbClr val="C0C0C0"/>
    <a:srgbClr val="EAEAEA"/>
    <a:srgbClr val="FFFF00"/>
    <a:srgbClr val="33CC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3794" autoAdjust="0"/>
  </p:normalViewPr>
  <p:slideViewPr>
    <p:cSldViewPr snapToGrid="0">
      <p:cViewPr varScale="1">
        <p:scale>
          <a:sx n="91" d="100"/>
          <a:sy n="91" d="100"/>
        </p:scale>
        <p:origin x="1336" y="184"/>
      </p:cViewPr>
      <p:guideLst>
        <p:guide orient="horz" pos="2295"/>
        <p:guide pos="323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2280"/>
    </p:cViewPr>
  </p:sorterViewPr>
  <p:notesViewPr>
    <p:cSldViewPr snapToGrid="0">
      <p:cViewPr varScale="1">
        <p:scale>
          <a:sx n="82" d="100"/>
          <a:sy n="82" d="100"/>
        </p:scale>
        <p:origin x="-2172"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9.wmf"/><Relationship Id="rId7" Type="http://schemas.openxmlformats.org/officeDocument/2006/relationships/image" Target="../media/image63.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9.wmf"/><Relationship Id="rId7" Type="http://schemas.openxmlformats.org/officeDocument/2006/relationships/image" Target="../media/image63.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lvl1pPr defTabSz="895350" eaLnBrk="0" hangingPunct="0">
              <a:defRPr sz="1200" b="0">
                <a:latin typeface="Times New Roman" pitchFamily="18" charset="0"/>
              </a:defRPr>
            </a:lvl1pPr>
          </a:lstStyle>
          <a:p>
            <a:pPr>
              <a:defRPr/>
            </a:pPr>
            <a:endParaRPr lang="en-GB"/>
          </a:p>
        </p:txBody>
      </p:sp>
      <p:sp>
        <p:nvSpPr>
          <p:cNvPr id="36867" name="Rectangle 3"/>
          <p:cNvSpPr>
            <a:spLocks noGrp="1" noChangeArrowheads="1"/>
          </p:cNvSpPr>
          <p:nvPr>
            <p:ph type="dt" sz="quarter" idx="1"/>
          </p:nvPr>
        </p:nvSpPr>
        <p:spPr bwMode="auto">
          <a:xfrm>
            <a:off x="3851275" y="0"/>
            <a:ext cx="2943225" cy="495300"/>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lvl1pPr algn="r" defTabSz="895350" eaLnBrk="0" hangingPunct="0">
              <a:defRPr sz="1200" b="0">
                <a:latin typeface="Times New Roman" pitchFamily="18" charset="0"/>
              </a:defRPr>
            </a:lvl1pPr>
          </a:lstStyle>
          <a:p>
            <a:pPr>
              <a:defRPr/>
            </a:pPr>
            <a:endParaRPr lang="en-GB"/>
          </a:p>
        </p:txBody>
      </p:sp>
      <p:sp>
        <p:nvSpPr>
          <p:cNvPr id="36868" name="Rectangle 4"/>
          <p:cNvSpPr>
            <a:spLocks noGrp="1" noChangeArrowheads="1"/>
          </p:cNvSpPr>
          <p:nvPr>
            <p:ph type="ftr" sz="quarter" idx="2"/>
          </p:nvPr>
        </p:nvSpPr>
        <p:spPr bwMode="auto">
          <a:xfrm>
            <a:off x="0" y="9436100"/>
            <a:ext cx="2943225" cy="495300"/>
          </a:xfrm>
          <a:prstGeom prst="rect">
            <a:avLst/>
          </a:prstGeom>
          <a:noFill/>
          <a:ln w="9525">
            <a:noFill/>
            <a:miter lim="800000"/>
            <a:headEnd/>
            <a:tailEnd/>
          </a:ln>
          <a:effectLst/>
        </p:spPr>
        <p:txBody>
          <a:bodyPr vert="horz" wrap="square" lIns="89474" tIns="44737" rIns="89474" bIns="44737" numCol="1" anchor="b" anchorCtr="0" compatLnSpc="1">
            <a:prstTxWarp prst="textNoShape">
              <a:avLst/>
            </a:prstTxWarp>
          </a:bodyPr>
          <a:lstStyle>
            <a:lvl1pPr defTabSz="895350" eaLnBrk="0" hangingPunct="0">
              <a:defRPr sz="1200" b="0">
                <a:latin typeface="Times New Roman" pitchFamily="18" charset="0"/>
              </a:defRPr>
            </a:lvl1pPr>
          </a:lstStyle>
          <a:p>
            <a:pPr>
              <a:defRPr/>
            </a:pPr>
            <a:endParaRPr lang="en-GB"/>
          </a:p>
        </p:txBody>
      </p:sp>
      <p:sp>
        <p:nvSpPr>
          <p:cNvPr id="36869" name="Rectangle 5"/>
          <p:cNvSpPr>
            <a:spLocks noGrp="1" noChangeArrowheads="1"/>
          </p:cNvSpPr>
          <p:nvPr>
            <p:ph type="sldNum" sz="quarter" idx="3"/>
          </p:nvPr>
        </p:nvSpPr>
        <p:spPr bwMode="auto">
          <a:xfrm>
            <a:off x="3851275" y="9436100"/>
            <a:ext cx="2943225" cy="495300"/>
          </a:xfrm>
          <a:prstGeom prst="rect">
            <a:avLst/>
          </a:prstGeom>
          <a:noFill/>
          <a:ln w="9525">
            <a:noFill/>
            <a:miter lim="800000"/>
            <a:headEnd/>
            <a:tailEnd/>
          </a:ln>
          <a:effectLst/>
        </p:spPr>
        <p:txBody>
          <a:bodyPr vert="horz" wrap="square" lIns="89474" tIns="44737" rIns="89474" bIns="44737" numCol="1" anchor="b" anchorCtr="0" compatLnSpc="1">
            <a:prstTxWarp prst="textNoShape">
              <a:avLst/>
            </a:prstTxWarp>
          </a:bodyPr>
          <a:lstStyle>
            <a:lvl1pPr algn="r" defTabSz="895350" eaLnBrk="0" hangingPunct="0">
              <a:defRPr sz="1200" b="0">
                <a:latin typeface="Times New Roman" pitchFamily="18" charset="0"/>
              </a:defRPr>
            </a:lvl1pPr>
          </a:lstStyle>
          <a:p>
            <a:pPr>
              <a:defRPr/>
            </a:pPr>
            <a:fld id="{A3436729-222B-4A86-B55F-6DA897591E05}" type="slidenum">
              <a:rPr lang="en-GB"/>
              <a:pPr>
                <a:defRPr/>
              </a:pPr>
              <a:t>‹#›</a:t>
            </a:fld>
            <a:endParaRPr lang="en-GB"/>
          </a:p>
        </p:txBody>
      </p:sp>
    </p:spTree>
    <p:extLst>
      <p:ext uri="{BB962C8B-B14F-4D97-AF65-F5344CB8AC3E}">
        <p14:creationId xmlns:p14="http://schemas.microsoft.com/office/powerpoint/2010/main" val="130639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lvl1pPr defTabSz="895350" eaLnBrk="0" hangingPunct="0">
              <a:defRPr sz="1200" b="0">
                <a:latin typeface="Times New Roman" pitchFamily="18" charset="0"/>
              </a:defRPr>
            </a:lvl1pPr>
          </a:lstStyle>
          <a:p>
            <a:pPr>
              <a:defRPr/>
            </a:pPr>
            <a:endParaRPr lang="en-GB"/>
          </a:p>
        </p:txBody>
      </p:sp>
      <p:sp>
        <p:nvSpPr>
          <p:cNvPr id="34819" name="Rectangle 3"/>
          <p:cNvSpPr>
            <a:spLocks noGrp="1" noChangeArrowheads="1"/>
          </p:cNvSpPr>
          <p:nvPr>
            <p:ph type="dt" idx="1"/>
          </p:nvPr>
        </p:nvSpPr>
        <p:spPr bwMode="auto">
          <a:xfrm>
            <a:off x="3851275" y="0"/>
            <a:ext cx="2943225" cy="495300"/>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lvl1pPr algn="r" defTabSz="895350" eaLnBrk="0" hangingPunct="0">
              <a:defRPr sz="1200" b="0">
                <a:latin typeface="Times New Roman" pitchFamily="18" charset="0"/>
              </a:defRPr>
            </a:lvl1pPr>
          </a:lstStyle>
          <a:p>
            <a:pPr>
              <a:defRPr/>
            </a:pPr>
            <a:endParaRPr lang="en-GB"/>
          </a:p>
        </p:txBody>
      </p:sp>
      <p:sp>
        <p:nvSpPr>
          <p:cNvPr id="68612" name="Rectangle 4"/>
          <p:cNvSpPr>
            <a:spLocks noGrp="1" noRot="1" noChangeAspect="1" noChangeArrowheads="1" noTextEdit="1"/>
          </p:cNvSpPr>
          <p:nvPr>
            <p:ph type="sldImg" idx="2"/>
          </p:nvPr>
        </p:nvSpPr>
        <p:spPr bwMode="auto">
          <a:xfrm>
            <a:off x="603250" y="746125"/>
            <a:ext cx="5588000" cy="3724275"/>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904875" y="4718050"/>
            <a:ext cx="4984750" cy="4467225"/>
          </a:xfrm>
          <a:prstGeom prst="rect">
            <a:avLst/>
          </a:prstGeom>
          <a:noFill/>
          <a:ln w="9525">
            <a:noFill/>
            <a:miter lim="800000"/>
            <a:headEnd/>
            <a:tailEnd/>
          </a:ln>
          <a:effectLst/>
        </p:spPr>
        <p:txBody>
          <a:bodyPr vert="horz" wrap="square" lIns="89474" tIns="44737" rIns="89474" bIns="4473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822" name="Rectangle 6"/>
          <p:cNvSpPr>
            <a:spLocks noGrp="1" noChangeArrowheads="1"/>
          </p:cNvSpPr>
          <p:nvPr>
            <p:ph type="ftr" sz="quarter" idx="4"/>
          </p:nvPr>
        </p:nvSpPr>
        <p:spPr bwMode="auto">
          <a:xfrm>
            <a:off x="0" y="9436100"/>
            <a:ext cx="2943225" cy="495300"/>
          </a:xfrm>
          <a:prstGeom prst="rect">
            <a:avLst/>
          </a:prstGeom>
          <a:noFill/>
          <a:ln w="9525">
            <a:noFill/>
            <a:miter lim="800000"/>
            <a:headEnd/>
            <a:tailEnd/>
          </a:ln>
          <a:effectLst/>
        </p:spPr>
        <p:txBody>
          <a:bodyPr vert="horz" wrap="square" lIns="89474" tIns="44737" rIns="89474" bIns="44737" numCol="1" anchor="b" anchorCtr="0" compatLnSpc="1">
            <a:prstTxWarp prst="textNoShape">
              <a:avLst/>
            </a:prstTxWarp>
          </a:bodyPr>
          <a:lstStyle>
            <a:lvl1pPr defTabSz="895350" eaLnBrk="0" hangingPunct="0">
              <a:defRPr sz="1200" b="0">
                <a:latin typeface="Times New Roman" pitchFamily="18" charset="0"/>
              </a:defRPr>
            </a:lvl1pPr>
          </a:lstStyle>
          <a:p>
            <a:pPr>
              <a:defRPr/>
            </a:pPr>
            <a:endParaRPr lang="en-GB"/>
          </a:p>
        </p:txBody>
      </p:sp>
      <p:sp>
        <p:nvSpPr>
          <p:cNvPr id="34823" name="Rectangle 7"/>
          <p:cNvSpPr>
            <a:spLocks noGrp="1" noChangeArrowheads="1"/>
          </p:cNvSpPr>
          <p:nvPr>
            <p:ph type="sldNum" sz="quarter" idx="5"/>
          </p:nvPr>
        </p:nvSpPr>
        <p:spPr bwMode="auto">
          <a:xfrm>
            <a:off x="3851275" y="9436100"/>
            <a:ext cx="2943225" cy="495300"/>
          </a:xfrm>
          <a:prstGeom prst="rect">
            <a:avLst/>
          </a:prstGeom>
          <a:noFill/>
          <a:ln w="9525">
            <a:noFill/>
            <a:miter lim="800000"/>
            <a:headEnd/>
            <a:tailEnd/>
          </a:ln>
          <a:effectLst/>
        </p:spPr>
        <p:txBody>
          <a:bodyPr vert="horz" wrap="square" lIns="89474" tIns="44737" rIns="89474" bIns="44737" numCol="1" anchor="b" anchorCtr="0" compatLnSpc="1">
            <a:prstTxWarp prst="textNoShape">
              <a:avLst/>
            </a:prstTxWarp>
          </a:bodyPr>
          <a:lstStyle>
            <a:lvl1pPr algn="r" defTabSz="895350" eaLnBrk="0" hangingPunct="0">
              <a:defRPr sz="1200" b="0">
                <a:latin typeface="Times New Roman" pitchFamily="18" charset="0"/>
              </a:defRPr>
            </a:lvl1pPr>
          </a:lstStyle>
          <a:p>
            <a:pPr>
              <a:defRPr/>
            </a:pPr>
            <a:fld id="{FC485346-FB56-4583-A442-E1C6B6FC4990}" type="slidenum">
              <a:rPr lang="en-GB"/>
              <a:pPr>
                <a:defRPr/>
              </a:pPr>
              <a:t>‹#›</a:t>
            </a:fld>
            <a:endParaRPr lang="en-GB"/>
          </a:p>
        </p:txBody>
      </p:sp>
    </p:spTree>
    <p:extLst>
      <p:ext uri="{BB962C8B-B14F-4D97-AF65-F5344CB8AC3E}">
        <p14:creationId xmlns:p14="http://schemas.microsoft.com/office/powerpoint/2010/main" val="2916597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Grand </a:t>
            </a:r>
            <a:r>
              <a:rPr lang="de-CH" dirty="0" err="1"/>
              <a:t>aim</a:t>
            </a: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srgbClr val="000000"/>
                </a:solidFill>
              </a:rPr>
              <a:pPr/>
              <a:t>3</a:t>
            </a:fld>
            <a:endParaRPr lang="en-GB">
              <a:solidFill>
                <a:srgbClr val="000000"/>
              </a:solidFill>
            </a:endParaRPr>
          </a:p>
        </p:txBody>
      </p:sp>
    </p:spTree>
    <p:extLst>
      <p:ext uri="{BB962C8B-B14F-4D97-AF65-F5344CB8AC3E}">
        <p14:creationId xmlns:p14="http://schemas.microsoft.com/office/powerpoint/2010/main" val="1442191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Important to point out that model</a:t>
            </a:r>
            <a:r>
              <a:rPr lang="en-IE" baseline="0" dirty="0"/>
              <a:t> comparison can be a conclusion </a:t>
            </a:r>
            <a:endParaRPr lang="en-IE" dirty="0"/>
          </a:p>
        </p:txBody>
      </p:sp>
      <p:sp>
        <p:nvSpPr>
          <p:cNvPr id="4" name="Slide Number Placeholder 3"/>
          <p:cNvSpPr>
            <a:spLocks noGrp="1"/>
          </p:cNvSpPr>
          <p:nvPr>
            <p:ph type="sldNum" sz="quarter" idx="10"/>
          </p:nvPr>
        </p:nvSpPr>
        <p:spPr/>
        <p:txBody>
          <a:bodyPr/>
          <a:lstStyle/>
          <a:p>
            <a:fld id="{4B18AF5E-E470-4C1A-A10D-3E5F772E4D50}" type="slidenum">
              <a:rPr lang="en-GB" smtClean="0"/>
              <a:pPr/>
              <a:t>16</a:t>
            </a:fld>
            <a:endParaRPr lang="en-GB"/>
          </a:p>
        </p:txBody>
      </p:sp>
    </p:spTree>
    <p:extLst>
      <p:ext uri="{BB962C8B-B14F-4D97-AF65-F5344CB8AC3E}">
        <p14:creationId xmlns:p14="http://schemas.microsoft.com/office/powerpoint/2010/main" val="3252949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a:solidFill>
                  <a:schemeClr val="tx1"/>
                </a:solidFill>
                <a:latin typeface="Times New Roman" pitchFamily="18" charset="0"/>
                <a:ea typeface="+mn-ea"/>
                <a:cs typeface="+mn-cs"/>
              </a:rPr>
              <a:t>we do not investigate the</a:t>
            </a:r>
          </a:p>
          <a:p>
            <a:r>
              <a:rPr lang="en-IE" sz="1200" b="0" i="0" u="none" strike="noStrike" kern="1200" baseline="0" dirty="0">
                <a:solidFill>
                  <a:schemeClr val="tx1"/>
                </a:solidFill>
                <a:latin typeface="Times New Roman" pitchFamily="18" charset="0"/>
                <a:ea typeface="+mn-ea"/>
                <a:cs typeface="+mn-cs"/>
              </a:rPr>
              <a:t>discriminating projection of the EEG data itself but instead the</a:t>
            </a:r>
          </a:p>
          <a:p>
            <a:r>
              <a:rPr lang="en-IE" sz="1200" b="0" i="0" u="none" strike="noStrike" kern="1200" baseline="0" dirty="0">
                <a:solidFill>
                  <a:schemeClr val="tx1"/>
                </a:solidFill>
                <a:latin typeface="Times New Roman" pitchFamily="18" charset="0"/>
                <a:ea typeface="+mn-ea"/>
                <a:cs typeface="+mn-cs"/>
              </a:rPr>
              <a:t>BOLD correlates of STV </a:t>
            </a:r>
            <a:r>
              <a:rPr lang="en-IE" sz="1200" b="1" i="0" u="none" strike="noStrike" kern="1200" baseline="0" dirty="0">
                <a:solidFill>
                  <a:schemeClr val="tx1"/>
                </a:solidFill>
                <a:latin typeface="Times New Roman" pitchFamily="18" charset="0"/>
                <a:ea typeface="+mn-ea"/>
                <a:cs typeface="+mn-cs"/>
              </a:rPr>
              <a:t>along that projection.</a:t>
            </a:r>
            <a:endParaRPr lang="en-GB" b="1"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19</a:t>
            </a:fld>
            <a:endParaRPr lang="en-GB"/>
          </a:p>
        </p:txBody>
      </p:sp>
    </p:spTree>
    <p:extLst>
      <p:ext uri="{BB962C8B-B14F-4D97-AF65-F5344CB8AC3E}">
        <p14:creationId xmlns:p14="http://schemas.microsoft.com/office/powerpoint/2010/main" val="139000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Times New Roman" pitchFamily="18" charset="0"/>
                <a:ea typeface="+mn-ea"/>
                <a:cs typeface="+mn-cs"/>
              </a:rPr>
              <a:t>BOLD fMRI correlate of EEG STV detected in the BS. EEG discriminating component</a:t>
            </a:r>
          </a:p>
          <a:p>
            <a:r>
              <a:rPr lang="en-GB" sz="1200" b="0" i="0" u="none" strike="noStrike" kern="1200" baseline="0" dirty="0">
                <a:solidFill>
                  <a:schemeClr val="tx1"/>
                </a:solidFill>
                <a:latin typeface="Times New Roman" pitchFamily="18" charset="0"/>
                <a:ea typeface="+mn-ea"/>
                <a:cs typeface="+mn-cs"/>
              </a:rPr>
              <a:t>variability in the 450 </a:t>
            </a:r>
            <a:r>
              <a:rPr lang="en-GB" sz="1200" b="0" i="0" u="none" strike="noStrike" kern="1200" baseline="0" dirty="0" err="1">
                <a:solidFill>
                  <a:schemeClr val="tx1"/>
                </a:solidFill>
                <a:latin typeface="Times New Roman" pitchFamily="18" charset="0"/>
                <a:ea typeface="+mn-ea"/>
                <a:cs typeface="+mn-cs"/>
              </a:rPr>
              <a:t>ms</a:t>
            </a:r>
            <a:r>
              <a:rPr lang="en-GB" sz="1200" b="0" i="0" u="none" strike="noStrike" kern="1200" baseline="0" dirty="0">
                <a:solidFill>
                  <a:schemeClr val="tx1"/>
                </a:solidFill>
                <a:latin typeface="Times New Roman" pitchFamily="18" charset="0"/>
                <a:ea typeface="+mn-ea"/>
                <a:cs typeface="+mn-cs"/>
              </a:rPr>
              <a:t> window correlated negatively with a 21-voxel cluster in the midbrain.</a:t>
            </a:r>
          </a:p>
          <a:p>
            <a:r>
              <a:rPr lang="en-GB" sz="1200" b="0" i="0" u="none" strike="noStrike" kern="1200" baseline="0" dirty="0">
                <a:solidFill>
                  <a:schemeClr val="tx1"/>
                </a:solidFill>
                <a:latin typeface="Times New Roman" pitchFamily="18" charset="0"/>
                <a:ea typeface="+mn-ea"/>
                <a:cs typeface="+mn-cs"/>
              </a:rPr>
              <a:t>Minimum FWE-corrected </a:t>
            </a:r>
            <a:r>
              <a:rPr lang="en-GB" sz="1200" b="0" i="1" u="none" strike="noStrike" kern="1200" baseline="0" dirty="0">
                <a:solidFill>
                  <a:schemeClr val="tx1"/>
                </a:solidFill>
                <a:latin typeface="Times New Roman" pitchFamily="18" charset="0"/>
                <a:ea typeface="+mn-ea"/>
                <a:cs typeface="+mn-cs"/>
              </a:rPr>
              <a:t>p </a:t>
            </a:r>
            <a:r>
              <a:rPr lang="en-GB" sz="1200" b="0" i="0" u="none" strike="noStrike" kern="1200" baseline="0" dirty="0">
                <a:solidFill>
                  <a:schemeClr val="tx1"/>
                </a:solidFill>
                <a:latin typeface="Times New Roman" pitchFamily="18" charset="0"/>
                <a:ea typeface="+mn-ea"/>
                <a:cs typeface="+mn-cs"/>
              </a:rPr>
              <a:t>value of 0.0018 was located at MNI coordinates (0,28,20).</a:t>
            </a:r>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20</a:t>
            </a:fld>
            <a:endParaRPr lang="en-GB"/>
          </a:p>
        </p:txBody>
      </p:sp>
    </p:spTree>
    <p:extLst>
      <p:ext uri="{BB962C8B-B14F-4D97-AF65-F5344CB8AC3E}">
        <p14:creationId xmlns:p14="http://schemas.microsoft.com/office/powerpoint/2010/main" val="345734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Times New Roman" pitchFamily="18" charset="0"/>
                <a:ea typeface="+mn-ea"/>
                <a:cs typeface="+mn-cs"/>
              </a:rPr>
              <a:t>BOLD fMRI correlate of EEG STV detected in the BS. EEG discriminating component</a:t>
            </a:r>
          </a:p>
          <a:p>
            <a:r>
              <a:rPr lang="en-GB" sz="1200" b="0" i="0" u="none" strike="noStrike" kern="1200" baseline="0" dirty="0">
                <a:solidFill>
                  <a:schemeClr val="tx1"/>
                </a:solidFill>
                <a:latin typeface="Times New Roman" pitchFamily="18" charset="0"/>
                <a:ea typeface="+mn-ea"/>
                <a:cs typeface="+mn-cs"/>
              </a:rPr>
              <a:t>variability in the 450 </a:t>
            </a:r>
            <a:r>
              <a:rPr lang="en-GB" sz="1200" b="0" i="0" u="none" strike="noStrike" kern="1200" baseline="0" dirty="0" err="1">
                <a:solidFill>
                  <a:schemeClr val="tx1"/>
                </a:solidFill>
                <a:latin typeface="Times New Roman" pitchFamily="18" charset="0"/>
                <a:ea typeface="+mn-ea"/>
                <a:cs typeface="+mn-cs"/>
              </a:rPr>
              <a:t>ms</a:t>
            </a:r>
            <a:r>
              <a:rPr lang="en-GB" sz="1200" b="0" i="0" u="none" strike="noStrike" kern="1200" baseline="0" dirty="0">
                <a:solidFill>
                  <a:schemeClr val="tx1"/>
                </a:solidFill>
                <a:latin typeface="Times New Roman" pitchFamily="18" charset="0"/>
                <a:ea typeface="+mn-ea"/>
                <a:cs typeface="+mn-cs"/>
              </a:rPr>
              <a:t> window correlated negatively with a 21-voxel cluster in the midbrain.</a:t>
            </a:r>
          </a:p>
          <a:p>
            <a:r>
              <a:rPr lang="en-GB" sz="1200" b="0" i="0" u="none" strike="noStrike" kern="1200" baseline="0" dirty="0">
                <a:solidFill>
                  <a:schemeClr val="tx1"/>
                </a:solidFill>
                <a:latin typeface="Times New Roman" pitchFamily="18" charset="0"/>
                <a:ea typeface="+mn-ea"/>
                <a:cs typeface="+mn-cs"/>
              </a:rPr>
              <a:t>Minimum FWE-corrected </a:t>
            </a:r>
            <a:r>
              <a:rPr lang="en-GB" sz="1200" b="0" i="1" u="none" strike="noStrike" kern="1200" baseline="0" dirty="0">
                <a:solidFill>
                  <a:schemeClr val="tx1"/>
                </a:solidFill>
                <a:latin typeface="Times New Roman" pitchFamily="18" charset="0"/>
                <a:ea typeface="+mn-ea"/>
                <a:cs typeface="+mn-cs"/>
              </a:rPr>
              <a:t>p </a:t>
            </a:r>
            <a:r>
              <a:rPr lang="en-GB" sz="1200" b="0" i="0" u="none" strike="noStrike" kern="1200" baseline="0" dirty="0">
                <a:solidFill>
                  <a:schemeClr val="tx1"/>
                </a:solidFill>
                <a:latin typeface="Times New Roman" pitchFamily="18" charset="0"/>
                <a:ea typeface="+mn-ea"/>
                <a:cs typeface="+mn-cs"/>
              </a:rPr>
              <a:t>value of 0.0018 was located at MNI coordinates (0,28,20).</a:t>
            </a:r>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21</a:t>
            </a:fld>
            <a:endParaRPr lang="en-GB"/>
          </a:p>
        </p:txBody>
      </p:sp>
    </p:spTree>
    <p:extLst>
      <p:ext uri="{BB962C8B-B14F-4D97-AF65-F5344CB8AC3E}">
        <p14:creationId xmlns:p14="http://schemas.microsoft.com/office/powerpoint/2010/main" val="1386464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Model space was partitioned for family analysis based on ACC–BS connectivity. ACC to BS: Models 1, 2, 7, 10, 11, and 12; BS to ACC: Models 3, 6,</a:t>
            </a:r>
          </a:p>
          <a:p>
            <a:r>
              <a:rPr lang="en-GB" b="0" dirty="0"/>
              <a:t>and 8; bidirectional connectivity: Models 4, 5, and 9. The optimal model is noted with a </a:t>
            </a:r>
            <a:r>
              <a:rPr lang="en-GB" b="0" dirty="0" err="1"/>
              <a:t>gray</a:t>
            </a:r>
            <a:r>
              <a:rPr lang="en-GB" b="0" dirty="0"/>
              <a:t> box.</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22</a:t>
            </a:fld>
            <a:endParaRPr lang="en-GB"/>
          </a:p>
        </p:txBody>
      </p:sp>
    </p:spTree>
    <p:extLst>
      <p:ext uri="{BB962C8B-B14F-4D97-AF65-F5344CB8AC3E}">
        <p14:creationId xmlns:p14="http://schemas.microsoft.com/office/powerpoint/2010/main" val="1083620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Model space was partitioned for family analysis based on ACC–BS connectivity. ACC to BS: Models 1, 2, 7, 10, 11, and 12; BS to ACC: Models 3, 6,</a:t>
            </a:r>
          </a:p>
          <a:p>
            <a:r>
              <a:rPr lang="en-GB" b="0" dirty="0"/>
              <a:t>and 8; bidirectional connectivity: Models 4, 5, and 9. The optimal model is noted with a </a:t>
            </a:r>
            <a:r>
              <a:rPr lang="en-GB" b="0" dirty="0" err="1"/>
              <a:t>gray</a:t>
            </a:r>
            <a:r>
              <a:rPr lang="en-GB" b="0" dirty="0"/>
              <a:t> box.</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23</a:t>
            </a:fld>
            <a:endParaRPr lang="en-GB"/>
          </a:p>
        </p:txBody>
      </p:sp>
    </p:spTree>
    <p:extLst>
      <p:ext uri="{BB962C8B-B14F-4D97-AF65-F5344CB8AC3E}">
        <p14:creationId xmlns:p14="http://schemas.microsoft.com/office/powerpoint/2010/main" val="1488418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8" charset="0"/>
                <a:ea typeface="+mn-ea"/>
                <a:cs typeface="+mn-cs"/>
              </a:rPr>
              <a:t>How I intend to study these questions in the future is perhaps best illustrated using a previously published study.  Subjects performed a simple discrimination task on faces and houses.  </a:t>
            </a:r>
            <a:r>
              <a:rPr lang="en-US" sz="1200" b="1" kern="1200" dirty="0">
                <a:solidFill>
                  <a:schemeClr val="tx1"/>
                </a:solidFill>
                <a:latin typeface="Times New Roman" pitchFamily="18" charset="0"/>
                <a:ea typeface="+mn-ea"/>
                <a:cs typeface="+mn-cs"/>
              </a:rPr>
              <a:t>They could speed up their responses by learning the predictive strength of immediately preceding auditory cues.  To enforce ongoing learning, the associative strength of the auditory cues were changing unpredictably over time.</a:t>
            </a:r>
            <a:endParaRPr lang="de-CH" b="1"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554047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The behavioral data showed a very nice learning effect: responses accelerated significantly with increasing predictive strengths of the cues.  Using Bayesian model selection, we tested which of five commonly used learning models best explained the trial-by-trial reaction times.  We found that a hierarchical Bayesian model performed best across the group.</a:t>
            </a:r>
            <a:endParaRPr lang="de-CH" sz="1200" kern="120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03991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8" charset="0"/>
                <a:ea typeface="+mn-ea"/>
                <a:cs typeface="+mn-cs"/>
              </a:rPr>
              <a:t>There is a longstanding hypothesis by several learning theories that synaptic plasticity should be determined by prediction errors.  We tested this hypothesis by embedding the computational learning model into a DCM of interactions between visual and motor cortex. </a:t>
            </a:r>
            <a:r>
              <a:rPr lang="en-US" sz="1200" b="1" kern="1200" dirty="0">
                <a:solidFill>
                  <a:schemeClr val="tx1"/>
                </a:solidFill>
                <a:latin typeface="Times New Roman" pitchFamily="18" charset="0"/>
                <a:ea typeface="+mn-ea"/>
                <a:cs typeface="+mn-cs"/>
              </a:rPr>
              <a:t>Specifically, we used the Bayesian model to represent how trial-by-trial prediction error activity in the putamen gated the information flow from stimulus-specific visual areas to the premotor cortex. </a:t>
            </a:r>
          </a:p>
          <a:p>
            <a:r>
              <a:rPr lang="en-US" sz="1200" b="1" kern="1200" dirty="0">
                <a:solidFill>
                  <a:schemeClr val="tx1"/>
                </a:solidFill>
                <a:latin typeface="Times New Roman" pitchFamily="18" charset="0"/>
                <a:ea typeface="+mn-ea"/>
                <a:cs typeface="+mn-cs"/>
              </a:rPr>
              <a:t> Indeed, we found that the strength of the visuo-motor connections increased with trial-specific prediction error.</a:t>
            </a:r>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372662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Overall, Bayesian model selection is a generic and powerful procedure that has found widespread application in machine learning and </a:t>
            </a:r>
            <a:r>
              <a:rPr lang="en-US" sz="1200" kern="1200" dirty="0" err="1">
                <a:solidFill>
                  <a:schemeClr val="tx1"/>
                </a:solidFill>
                <a:latin typeface="Times New Roman" pitchFamily="18" charset="0"/>
                <a:ea typeface="+mn-ea"/>
                <a:cs typeface="+mn-cs"/>
              </a:rPr>
              <a:t>neuroimaging</a:t>
            </a:r>
            <a:r>
              <a:rPr lang="en-US" sz="1200" kern="1200" dirty="0">
                <a:solidFill>
                  <a:schemeClr val="tx1"/>
                </a:solidFill>
                <a:latin typeface="Times New Roman" pitchFamily="18" charset="0"/>
                <a:ea typeface="+mn-ea"/>
                <a:cs typeface="+mn-cs"/>
              </a:rPr>
              <a:t>.  However, as every method, it has limitations and there are cases when it cannot be used at all.  For these cases, we have been developing a new approach which we colloquially refer to as “model-based decoding”. This approach rests on using a model for theory-guided dimensionality reduction and selecting those data features which are used subsequently for classification.  Here, different models can be compared, by cross-validation, in terms of how well their parameters preserve information about the relevant class labels.</a:t>
            </a:r>
            <a:endParaRPr lang="de-CH" sz="1200" kern="120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1964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7</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295324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Get images from </a:t>
            </a:r>
            <a:r>
              <a:rPr lang="en-IE" dirty="0" err="1"/>
              <a:t>Deserno</a:t>
            </a:r>
            <a:endParaRPr lang="en-IE" dirty="0"/>
          </a:p>
          <a:p>
            <a:endParaRPr lang="en-IE" dirty="0"/>
          </a:p>
          <a:p>
            <a:r>
              <a:rPr lang="en-GB" dirty="0"/>
              <a:t>for 2-back versus 0-back in healthy controls (top panel) and schizophrenia patients (bottom panel),</a:t>
            </a:r>
          </a:p>
          <a:p>
            <a:endParaRPr lang="en-GB" dirty="0"/>
          </a:p>
          <a:p>
            <a:r>
              <a:rPr lang="en-GB" dirty="0"/>
              <a:t>No main effect but group x performance x task effect</a:t>
            </a:r>
            <a:endParaRPr lang="en-IE"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37</a:t>
            </a:fld>
            <a:endParaRPr lang="en-GB"/>
          </a:p>
        </p:txBody>
      </p:sp>
    </p:spTree>
    <p:extLst>
      <p:ext uri="{BB962C8B-B14F-4D97-AF65-F5344CB8AC3E}">
        <p14:creationId xmlns:p14="http://schemas.microsoft.com/office/powerpoint/2010/main" val="129200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579937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758216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de-CH" dirty="0"/>
              <a:t>** check </a:t>
            </a:r>
            <a:r>
              <a:rPr lang="de-CH" dirty="0" err="1"/>
              <a:t>convoluation</a:t>
            </a: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701813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913718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8152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80:20 women to men</a:t>
            </a:r>
          </a:p>
          <a:p>
            <a:r>
              <a:rPr lang="en-IE" dirty="0" err="1"/>
              <a:t>Tumors</a:t>
            </a:r>
            <a:r>
              <a:rPr lang="en-IE" dirty="0"/>
              <a:t> can be lung, breast,</a:t>
            </a:r>
            <a:r>
              <a:rPr lang="en-IE" baseline="0" dirty="0"/>
              <a:t> thyroid </a:t>
            </a:r>
            <a:r>
              <a:rPr lang="is-IS" baseline="0" dirty="0"/>
              <a:t>…thought the body produced antibodies to something like and NMDA protien in the tumor</a:t>
            </a:r>
          </a:p>
          <a:p>
            <a:r>
              <a:rPr lang="is-IS" baseline="0" dirty="0"/>
              <a:t>Immunoflourescent test</a:t>
            </a:r>
            <a:endParaRPr lang="en-IE" dirty="0"/>
          </a:p>
        </p:txBody>
      </p:sp>
      <p:sp>
        <p:nvSpPr>
          <p:cNvPr id="4" name="Slide Number Placeholder 3"/>
          <p:cNvSpPr>
            <a:spLocks noGrp="1"/>
          </p:cNvSpPr>
          <p:nvPr>
            <p:ph type="sldNum" sz="quarter" idx="10"/>
          </p:nvPr>
        </p:nvSpPr>
        <p:spPr/>
        <p:txBody>
          <a:bodyPr/>
          <a:lstStyle/>
          <a:p>
            <a:fld id="{2B53B906-318F-9F45-B47E-4538782237D9}" type="slidenum">
              <a:rPr lang="en-IE" smtClean="0"/>
              <a:t>45</a:t>
            </a:fld>
            <a:endParaRPr lang="en-IE"/>
          </a:p>
        </p:txBody>
      </p:sp>
    </p:spTree>
    <p:extLst>
      <p:ext uri="{BB962C8B-B14F-4D97-AF65-F5344CB8AC3E}">
        <p14:creationId xmlns:p14="http://schemas.microsoft.com/office/powerpoint/2010/main" val="1695668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AA028-3528-47F6-AAF9-0B2EDDE0EAE1}" type="slidenum">
              <a:rPr lang="en-GB" smtClean="0"/>
              <a:t>46</a:t>
            </a:fld>
            <a:endParaRPr lang="en-GB"/>
          </a:p>
        </p:txBody>
      </p:sp>
    </p:spTree>
    <p:extLst>
      <p:ext uri="{BB962C8B-B14F-4D97-AF65-F5344CB8AC3E}">
        <p14:creationId xmlns:p14="http://schemas.microsoft.com/office/powerpoint/2010/main" val="715131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AA028-3528-47F6-AAF9-0B2EDDE0EAE1}" type="slidenum">
              <a:rPr lang="en-GB" smtClean="0"/>
              <a:t>47</a:t>
            </a:fld>
            <a:endParaRPr lang="en-GB"/>
          </a:p>
        </p:txBody>
      </p:sp>
    </p:spTree>
    <p:extLst>
      <p:ext uri="{BB962C8B-B14F-4D97-AF65-F5344CB8AC3E}">
        <p14:creationId xmlns:p14="http://schemas.microsoft.com/office/powerpoint/2010/main" val="1756632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AA028-3528-47F6-AAF9-0B2EDDE0EAE1}" type="slidenum">
              <a:rPr lang="en-GB" smtClean="0"/>
              <a:t>48</a:t>
            </a:fld>
            <a:endParaRPr lang="en-GB"/>
          </a:p>
        </p:txBody>
      </p:sp>
    </p:spTree>
    <p:extLst>
      <p:ext uri="{BB962C8B-B14F-4D97-AF65-F5344CB8AC3E}">
        <p14:creationId xmlns:p14="http://schemas.microsoft.com/office/powerpoint/2010/main" val="1533323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9</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4240047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5AA028-3528-47F6-AAF9-0B2EDDE0EAE1}" type="slidenum">
              <a:rPr lang="en-GB" smtClean="0"/>
              <a:t>49</a:t>
            </a:fld>
            <a:endParaRPr lang="en-GB"/>
          </a:p>
        </p:txBody>
      </p:sp>
    </p:spTree>
    <p:extLst>
      <p:ext uri="{BB962C8B-B14F-4D97-AF65-F5344CB8AC3E}">
        <p14:creationId xmlns:p14="http://schemas.microsoft.com/office/powerpoint/2010/main" val="1814525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de-CH" sz="1200" b="0" i="0" u="none" strike="noStrike" kern="1200" baseline="0" dirty="0">
                <a:solidFill>
                  <a:schemeClr val="tx1"/>
                </a:solidFill>
                <a:latin typeface="Times New Roman" pitchFamily="18" charset="0"/>
                <a:ea typeface="+mn-ea"/>
                <a:cs typeface="+mn-cs"/>
              </a:rPr>
              <a:t>Also:</a:t>
            </a:r>
          </a:p>
          <a:p>
            <a:pPr marL="171450" indent="-171450">
              <a:buFont typeface="Arial" charset="0"/>
              <a:buChar char="•"/>
            </a:pPr>
            <a:r>
              <a:rPr lang="de-CH" sz="1200" b="0" i="0" u="none" strike="noStrike" kern="1200" baseline="0" dirty="0">
                <a:solidFill>
                  <a:schemeClr val="tx1"/>
                </a:solidFill>
                <a:effectLst/>
                <a:latin typeface="Times New Roman" pitchFamily="18" charset="0"/>
                <a:ea typeface="+mn-ea"/>
                <a:cs typeface="+mn-cs"/>
              </a:rPr>
              <a:t>RFX BMS </a:t>
            </a:r>
            <a:r>
              <a:rPr lang="de-CH" sz="1200" b="0" i="0" u="none" strike="noStrike" kern="1200" baseline="0" dirty="0" err="1">
                <a:solidFill>
                  <a:schemeClr val="tx1"/>
                </a:solidFill>
                <a:effectLst/>
                <a:latin typeface="Times New Roman" pitchFamily="18" charset="0"/>
                <a:ea typeface="+mn-ea"/>
                <a:cs typeface="+mn-cs"/>
              </a:rPr>
              <a:t>can</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use</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either</a:t>
            </a:r>
            <a:r>
              <a:rPr lang="de-CH" sz="1200" b="0" i="0" u="none" strike="noStrike" kern="1200" baseline="0" dirty="0">
                <a:solidFill>
                  <a:schemeClr val="tx1"/>
                </a:solidFill>
                <a:effectLst/>
                <a:latin typeface="Times New Roman" pitchFamily="18" charset="0"/>
                <a:ea typeface="+mn-ea"/>
                <a:cs typeface="+mn-cs"/>
              </a:rPr>
              <a:t> MCMC </a:t>
            </a:r>
            <a:r>
              <a:rPr lang="de-CH" sz="1200" b="0" i="0" u="none" strike="noStrike" kern="1200" baseline="0" dirty="0" err="1">
                <a:solidFill>
                  <a:schemeClr val="tx1"/>
                </a:solidFill>
                <a:effectLst/>
                <a:latin typeface="Times New Roman" pitchFamily="18" charset="0"/>
                <a:ea typeface="+mn-ea"/>
                <a:cs typeface="+mn-cs"/>
              </a:rPr>
              <a:t>or</a:t>
            </a:r>
            <a:r>
              <a:rPr lang="de-CH" sz="1200" b="0" i="0" u="none" strike="noStrike" kern="1200" baseline="0" dirty="0">
                <a:solidFill>
                  <a:schemeClr val="tx1"/>
                </a:solidFill>
                <a:effectLst/>
                <a:latin typeface="Times New Roman" pitchFamily="18" charset="0"/>
                <a:ea typeface="+mn-ea"/>
                <a:cs typeface="+mn-cs"/>
              </a:rPr>
              <a:t> VB (at </a:t>
            </a:r>
            <a:r>
              <a:rPr lang="de-CH" sz="1200" b="0" i="0" u="none" strike="noStrike" kern="1200" baseline="0" dirty="0" err="1">
                <a:solidFill>
                  <a:schemeClr val="tx1"/>
                </a:solidFill>
                <a:effectLst/>
                <a:latin typeface="Times New Roman" pitchFamily="18" charset="0"/>
                <a:ea typeface="+mn-ea"/>
                <a:cs typeface="+mn-cs"/>
              </a:rPr>
              <a:t>subject</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and</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group</a:t>
            </a:r>
            <a:r>
              <a:rPr lang="de-CH" sz="1200" b="0" i="0" u="none" strike="noStrike" kern="1200" baseline="0" dirty="0">
                <a:solidFill>
                  <a:schemeClr val="tx1"/>
                </a:solidFill>
                <a:effectLst/>
                <a:latin typeface="Times New Roman" pitchFamily="18" charset="0"/>
                <a:ea typeface="+mn-ea"/>
                <a:cs typeface="+mn-cs"/>
              </a:rPr>
              <a:t>-level)</a:t>
            </a:r>
          </a:p>
          <a:p>
            <a:pPr marL="171450" indent="-171450">
              <a:buFont typeface="Arial" charset="0"/>
              <a:buChar char="•"/>
            </a:pPr>
            <a:r>
              <a:rPr lang="de-CH" sz="1200" b="0" i="0" u="none" strike="noStrike" kern="1200" baseline="0" dirty="0">
                <a:solidFill>
                  <a:schemeClr val="tx1"/>
                </a:solidFill>
                <a:effectLst/>
                <a:latin typeface="Times New Roman" pitchFamily="18" charset="0"/>
                <a:ea typeface="+mn-ea"/>
                <a:cs typeface="+mn-cs"/>
              </a:rPr>
              <a:t>RFX BMS </a:t>
            </a:r>
            <a:r>
              <a:rPr lang="de-CH" sz="1200" b="0" i="0" u="none" strike="noStrike" kern="1200" baseline="0" dirty="0" err="1">
                <a:solidFill>
                  <a:schemeClr val="tx1"/>
                </a:solidFill>
                <a:effectLst/>
                <a:latin typeface="Times New Roman" pitchFamily="18" charset="0"/>
                <a:ea typeface="+mn-ea"/>
                <a:cs typeface="+mn-cs"/>
              </a:rPr>
              <a:t>has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established</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procedures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to</a:t>
            </a:r>
            <a:r>
              <a:rPr lang="de-CH" sz="1200" b="0" i="0" u="none" strike="noStrike" kern="1200" baseline="0" dirty="0">
                <a:solidFill>
                  <a:schemeClr val="tx1"/>
                </a:solidFill>
                <a:effectLst/>
                <a:latin typeface="Times New Roman" pitchFamily="18" charset="0"/>
                <a:ea typeface="+mn-ea"/>
                <a:cs typeface="+mn-cs"/>
              </a:rPr>
              <a:t> deal </a:t>
            </a:r>
            <a:r>
              <a:rPr lang="de-CH" sz="1200" b="0" i="0" u="none" strike="noStrike" kern="1200" baseline="0" dirty="0" err="1">
                <a:solidFill>
                  <a:schemeClr val="tx1"/>
                </a:solidFill>
                <a:effectLst/>
                <a:latin typeface="Times New Roman" pitchFamily="18" charset="0"/>
                <a:ea typeface="+mn-ea"/>
                <a:cs typeface="+mn-cs"/>
              </a:rPr>
              <a:t>with</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overfitting</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problems</a:t>
            </a:r>
            <a:r>
              <a:rPr lang="de-CH" sz="1200" b="0" i="0" u="none" strike="noStrike" kern="1200" baseline="0" dirty="0">
                <a:solidFill>
                  <a:schemeClr val="tx1"/>
                </a:solidFill>
                <a:effectLst/>
                <a:latin typeface="Times New Roman" pitchFamily="18" charset="0"/>
                <a:ea typeface="+mn-ea"/>
                <a:cs typeface="+mn-cs"/>
              </a:rPr>
              <a:t> (in </a:t>
            </a:r>
            <a:r>
              <a:rPr lang="de-CH" sz="1200" b="0" i="0" u="none" strike="noStrike" kern="1200" baseline="0" dirty="0" err="1">
                <a:solidFill>
                  <a:schemeClr val="tx1"/>
                </a:solidFill>
                <a:effectLst/>
                <a:latin typeface="Times New Roman" pitchFamily="18" charset="0"/>
                <a:ea typeface="+mn-ea"/>
                <a:cs typeface="+mn-cs"/>
              </a:rPr>
              <a:t>model</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space</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overfitting</a:t>
            </a:r>
            <a:r>
              <a:rPr lang="de-CH" sz="1200" b="0" i="0" u="none" strike="noStrike" kern="1200" baseline="0" dirty="0">
                <a:solidFill>
                  <a:schemeClr val="tx1"/>
                </a:solidFill>
                <a:effectLst/>
                <a:latin typeface="Times New Roman" pitchFamily="18" charset="0"/>
                <a:ea typeface="+mn-ea"/>
                <a:cs typeface="+mn-cs"/>
              </a:rPr>
              <a:t> in </a:t>
            </a:r>
            <a:r>
              <a:rPr lang="de-CH" sz="1200" b="0" i="0" u="none" strike="noStrike" kern="1200" baseline="0" dirty="0" err="1">
                <a:solidFill>
                  <a:schemeClr val="tx1"/>
                </a:solidFill>
                <a:effectLst/>
                <a:latin typeface="Times New Roman" pitchFamily="18" charset="0"/>
                <a:ea typeface="+mn-ea"/>
                <a:cs typeface="+mn-cs"/>
              </a:rPr>
              <a:t>models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space</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may</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be</a:t>
            </a:r>
            <a:r>
              <a:rPr lang="de-CH" sz="1200" b="0" i="0" u="none" strike="noStrike" kern="1200" baseline="0" dirty="0">
                <a:solidFill>
                  <a:schemeClr val="tx1"/>
                </a:solidFill>
                <a:effectLst/>
                <a:latin typeface="Times New Roman" pitchFamily="18" charset="0"/>
                <a:ea typeface="+mn-ea"/>
                <a:cs typeface="+mn-cs"/>
              </a:rPr>
              <a:t> a </a:t>
            </a:r>
            <a:r>
              <a:rPr lang="de-CH" sz="1200" b="0" i="0" u="none" strike="noStrike" kern="1200" baseline="0" dirty="0" err="1">
                <a:solidFill>
                  <a:schemeClr val="tx1"/>
                </a:solidFill>
                <a:effectLst/>
                <a:latin typeface="Times New Roman" pitchFamily="18" charset="0"/>
                <a:ea typeface="+mn-ea"/>
                <a:cs typeface="+mn-cs"/>
              </a:rPr>
              <a:t>problem</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for</a:t>
            </a:r>
            <a:r>
              <a:rPr lang="de-CH" sz="1200" b="0" i="0" u="none" strike="noStrike" kern="1200" baseline="0" dirty="0">
                <a:solidFill>
                  <a:schemeClr val="tx1"/>
                </a:solidFill>
                <a:effectLst/>
                <a:latin typeface="Times New Roman" pitchFamily="18" charset="0"/>
                <a:ea typeface="+mn-ea"/>
                <a:cs typeface="+mn-cs"/>
              </a:rPr>
              <a:t> PEB (a </a:t>
            </a:r>
            <a:r>
              <a:rPr lang="de-CH" sz="1200" b="0" i="0" u="none" strike="noStrike" kern="1200" baseline="0" dirty="0" err="1">
                <a:solidFill>
                  <a:schemeClr val="tx1"/>
                </a:solidFill>
                <a:effectLst/>
                <a:latin typeface="Times New Roman" pitchFamily="18" charset="0"/>
                <a:ea typeface="+mn-ea"/>
                <a:cs typeface="+mn-cs"/>
              </a:rPr>
              <a:t>very</a:t>
            </a:r>
            <a:r>
              <a:rPr lang="de-CH" sz="1200" b="0" i="0" u="none" strike="noStrike" kern="1200" baseline="0" dirty="0">
                <a:solidFill>
                  <a:schemeClr val="tx1"/>
                </a:solidFill>
                <a:effectLst/>
                <a:latin typeface="Times New Roman" pitchFamily="18" charset="0"/>
                <a:ea typeface="+mn-ea"/>
                <a:cs typeface="+mn-cs"/>
              </a:rPr>
              <a:t> large </a:t>
            </a:r>
            <a:r>
              <a:rPr lang="de-CH" sz="1200" b="0" i="0" u="none" strike="noStrike" kern="1200" baseline="0" dirty="0" err="1">
                <a:solidFill>
                  <a:schemeClr val="tx1"/>
                </a:solidFill>
                <a:effectLst/>
                <a:latin typeface="Times New Roman" pitchFamily="18" charset="0"/>
                <a:ea typeface="+mn-ea"/>
                <a:cs typeface="+mn-cs"/>
              </a:rPr>
              <a:t>number</a:t>
            </a:r>
            <a:r>
              <a:rPr lang="de-CH" sz="1200" b="0" i="0" u="none" strike="noStrike" kern="1200" baseline="0" dirty="0">
                <a:solidFill>
                  <a:schemeClr val="tx1"/>
                </a:solidFill>
                <a:effectLst/>
                <a:latin typeface="Times New Roman" pitchFamily="18" charset="0"/>
                <a:ea typeface="+mn-ea"/>
                <a:cs typeface="+mn-cs"/>
              </a:rPr>
              <a:t> of </a:t>
            </a:r>
            <a:r>
              <a:rPr lang="de-CH" sz="1200" b="0" i="0" u="none" strike="noStrike" kern="1200" baseline="0" dirty="0" err="1">
                <a:solidFill>
                  <a:schemeClr val="tx1"/>
                </a:solidFill>
                <a:effectLst/>
                <a:latin typeface="Times New Roman" pitchFamily="18" charset="0"/>
                <a:ea typeface="+mn-ea"/>
                <a:cs typeface="+mn-cs"/>
              </a:rPr>
              <a:t>models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is</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tested</a:t>
            </a:r>
            <a:r>
              <a:rPr lang="de-CH" sz="1200" b="0" i="0" u="none" strike="noStrike" kern="1200" baseline="0" dirty="0">
                <a:solidFill>
                  <a:schemeClr val="tx1"/>
                </a:solidFill>
                <a:effectLst/>
                <a:latin typeface="Times New Roman" pitchFamily="18" charset="0"/>
                <a:ea typeface="+mn-ea"/>
                <a:cs typeface="+mn-cs"/>
              </a:rPr>
              <a:t> </a:t>
            </a:r>
            <a:r>
              <a:rPr lang="de-CH" sz="1200" b="0" i="0" u="none" strike="noStrike" kern="1200" baseline="0" dirty="0" err="1">
                <a:solidFill>
                  <a:schemeClr val="tx1"/>
                </a:solidFill>
                <a:effectLst/>
                <a:latin typeface="Times New Roman" pitchFamily="18" charset="0"/>
                <a:ea typeface="+mn-ea"/>
                <a:cs typeface="+mn-cs"/>
              </a:rPr>
              <a:t>implicitly</a:t>
            </a:r>
            <a:r>
              <a:rPr lang="de-CH" sz="1200" b="0" i="0" u="none" strike="noStrike" kern="1200" baseline="0" dirty="0">
                <a:solidFill>
                  <a:schemeClr val="tx1"/>
                </a:solidFill>
                <a:effectLst/>
                <a:latin typeface="Times New Roman" pitchFamily="18" charset="0"/>
                <a:ea typeface="+mn-ea"/>
                <a:cs typeface="+mn-cs"/>
              </a:rPr>
              <a:t>)</a:t>
            </a:r>
            <a:endParaRPr lang="en-GB" sz="1200" kern="1200" dirty="0">
              <a:solidFill>
                <a:schemeClr val="tx1"/>
              </a:solidFill>
              <a:effectLst/>
              <a:latin typeface="Times New Roman" pitchFamily="18" charset="0"/>
              <a:ea typeface="+mn-ea"/>
              <a:cs typeface="+mn-cs"/>
            </a:endParaRPr>
          </a:p>
          <a:p>
            <a:pPr marL="171450" indent="-171450">
              <a:buFont typeface="Arial" charset="0"/>
              <a:buChar char="•"/>
            </a:pPr>
            <a:endParaRPr lang="de-CH" dirty="0"/>
          </a:p>
        </p:txBody>
      </p:sp>
      <p:sp>
        <p:nvSpPr>
          <p:cNvPr id="4" name="Slide Number Placeholder 3"/>
          <p:cNvSpPr>
            <a:spLocks noGrp="1"/>
          </p:cNvSpPr>
          <p:nvPr>
            <p:ph type="sldNum" sz="quarter" idx="10"/>
          </p:nvPr>
        </p:nvSpPr>
        <p:spPr/>
        <p:txBody>
          <a:bodyPr/>
          <a:lstStyle/>
          <a:p>
            <a:fld id="{82E16689-634A-4D92-ABE2-004896F54388}"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144283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Putting Bayes &amp; Priors to work</a:t>
            </a:r>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52</a:t>
            </a:fld>
            <a:endParaRPr lang="en-GB"/>
          </a:p>
        </p:txBody>
      </p:sp>
    </p:spTree>
    <p:extLst>
      <p:ext uri="{BB962C8B-B14F-4D97-AF65-F5344CB8AC3E}">
        <p14:creationId xmlns:p14="http://schemas.microsoft.com/office/powerpoint/2010/main" val="2961831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Result</a:t>
            </a:r>
            <a:r>
              <a:rPr lang="en-IE" baseline="0" dirty="0"/>
              <a:t> from a single subject</a:t>
            </a:r>
            <a:endParaRPr lang="en-IE"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53</a:t>
            </a:fld>
            <a:endParaRPr lang="en-GB"/>
          </a:p>
        </p:txBody>
      </p:sp>
    </p:spTree>
    <p:extLst>
      <p:ext uri="{BB962C8B-B14F-4D97-AF65-F5344CB8AC3E}">
        <p14:creationId xmlns:p14="http://schemas.microsoft.com/office/powerpoint/2010/main" val="531405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56</a:t>
            </a:fld>
            <a:endParaRPr lang="en-GB"/>
          </a:p>
        </p:txBody>
      </p:sp>
    </p:spTree>
    <p:extLst>
      <p:ext uri="{BB962C8B-B14F-4D97-AF65-F5344CB8AC3E}">
        <p14:creationId xmlns:p14="http://schemas.microsoft.com/office/powerpoint/2010/main" val="831619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57</a:t>
            </a:fld>
            <a:endParaRPr lang="en-GB"/>
          </a:p>
        </p:txBody>
      </p:sp>
    </p:spTree>
    <p:extLst>
      <p:ext uri="{BB962C8B-B14F-4D97-AF65-F5344CB8AC3E}">
        <p14:creationId xmlns:p14="http://schemas.microsoft.com/office/powerpoint/2010/main" val="2982352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Neurovascular signal from calcium in astrocytes – drives vasodilation through NO – subject to autoregulation – h2 – blood flow in response to vasodilatory signal – changes volume &amp; </a:t>
            </a:r>
            <a:r>
              <a:rPr lang="en-GB" dirty="0" err="1"/>
              <a:t>deoxyhemoglobin</a:t>
            </a:r>
            <a:r>
              <a:rPr lang="en-GB" dirty="0"/>
              <a:t> </a:t>
            </a:r>
          </a:p>
          <a:p>
            <a:endParaRPr lang="en-GB" dirty="0"/>
          </a:p>
          <a:p>
            <a:r>
              <a:rPr lang="en-GB" dirty="0"/>
              <a:t>Here there is a laminar specific drive to the neurovascular (astrocytic) signal – via presynaptic activity .. preserving the distinct contributions from within and amongst nodes</a:t>
            </a:r>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58</a:t>
            </a:fld>
            <a:endParaRPr lang="en-GB"/>
          </a:p>
        </p:txBody>
      </p:sp>
    </p:spTree>
    <p:extLst>
      <p:ext uri="{BB962C8B-B14F-4D97-AF65-F5344CB8AC3E}">
        <p14:creationId xmlns:p14="http://schemas.microsoft.com/office/powerpoint/2010/main" val="2555145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59</a:t>
            </a:fld>
            <a:endParaRPr lang="en-GB"/>
          </a:p>
        </p:txBody>
      </p:sp>
    </p:spTree>
    <p:extLst>
      <p:ext uri="{BB962C8B-B14F-4D97-AF65-F5344CB8AC3E}">
        <p14:creationId xmlns:p14="http://schemas.microsoft.com/office/powerpoint/2010/main" val="1945459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60</a:t>
            </a:fld>
            <a:endParaRPr lang="en-GB"/>
          </a:p>
        </p:txBody>
      </p:sp>
    </p:spTree>
    <p:extLst>
      <p:ext uri="{BB962C8B-B14F-4D97-AF65-F5344CB8AC3E}">
        <p14:creationId xmlns:p14="http://schemas.microsoft.com/office/powerpoint/2010/main" val="960660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61</a:t>
            </a:fld>
            <a:endParaRPr lang="en-GB"/>
          </a:p>
        </p:txBody>
      </p:sp>
    </p:spTree>
    <p:extLst>
      <p:ext uri="{BB962C8B-B14F-4D97-AF65-F5344CB8AC3E}">
        <p14:creationId xmlns:p14="http://schemas.microsoft.com/office/powerpoint/2010/main" val="115613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10</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2782644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Just add L!</a:t>
            </a:r>
          </a:p>
        </p:txBody>
      </p:sp>
      <p:sp>
        <p:nvSpPr>
          <p:cNvPr id="4" name="Slide Number Placeholder 3"/>
          <p:cNvSpPr>
            <a:spLocks noGrp="1"/>
          </p:cNvSpPr>
          <p:nvPr>
            <p:ph type="sldNum" sz="quarter" idx="10"/>
          </p:nvPr>
        </p:nvSpPr>
        <p:spPr/>
        <p:txBody>
          <a:bodyPr/>
          <a:lstStyle/>
          <a:p>
            <a:pPr>
              <a:defRPr/>
            </a:pPr>
            <a:fld id="{FC485346-FB56-4583-A442-E1C6B6FC4990}" type="slidenum">
              <a:rPr lang="en-GB" smtClean="0"/>
              <a:pPr>
                <a:defRPr/>
              </a:pPr>
              <a:t>62</a:t>
            </a:fld>
            <a:endParaRPr lang="en-GB"/>
          </a:p>
        </p:txBody>
      </p:sp>
    </p:spTree>
    <p:extLst>
      <p:ext uri="{BB962C8B-B14F-4D97-AF65-F5344CB8AC3E}">
        <p14:creationId xmlns:p14="http://schemas.microsoft.com/office/powerpoint/2010/main" val="188814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11</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204341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12</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348126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13</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150875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14</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endParaRPr lang="en-US"/>
          </a:p>
          <a:p>
            <a:r>
              <a:rPr lang="en-US"/>
              <a:t>Music can elicit a sensation of color and shapes can elicit tastes</a:t>
            </a:r>
          </a:p>
        </p:txBody>
      </p:sp>
    </p:spTree>
    <p:extLst>
      <p:ext uri="{BB962C8B-B14F-4D97-AF65-F5344CB8AC3E}">
        <p14:creationId xmlns:p14="http://schemas.microsoft.com/office/powerpoint/2010/main" val="1481008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4"/>
          <p:cNvSpPr txBox="1">
            <a:spLocks noGrp="1" noChangeArrowheads="1"/>
          </p:cNvSpPr>
          <p:nvPr/>
        </p:nvSpPr>
        <p:spPr bwMode="auto">
          <a:xfrm>
            <a:off x="3969214" y="8830659"/>
            <a:ext cx="3025973" cy="450371"/>
          </a:xfrm>
          <a:prstGeom prst="rect">
            <a:avLst/>
          </a:prstGeom>
          <a:noFill/>
          <a:ln w="9525">
            <a:noFill/>
            <a:round/>
            <a:headEnd/>
            <a:tailEnd/>
          </a:ln>
        </p:spPr>
        <p:txBody>
          <a:bodyPr lIns="84468" tIns="43923" rIns="84468" bIns="43923" anchor="b"/>
          <a:lstStyle/>
          <a:p>
            <a:pPr algn="r" defTabSz="421128">
              <a:buClr>
                <a:srgbClr val="2F636F"/>
              </a:buClr>
              <a:buSzPct val="100000"/>
              <a:tabLst>
                <a:tab pos="679480" algn="l"/>
                <a:tab pos="1358959" algn="l"/>
                <a:tab pos="2038439" algn="l"/>
                <a:tab pos="2717917" algn="l"/>
              </a:tabLst>
            </a:pPr>
            <a:fld id="{019D90DF-6D64-4F08-B857-3FEEC3184A41}" type="slidenum">
              <a:rPr lang="en-GB" sz="1100">
                <a:solidFill>
                  <a:srgbClr val="000000"/>
                </a:solidFill>
                <a:latin typeface="Times New Roman" pitchFamily="18" charset="0"/>
                <a:cs typeface="Arial" charset="0"/>
              </a:rPr>
              <a:pPr algn="r" defTabSz="421128">
                <a:buClr>
                  <a:srgbClr val="2F636F"/>
                </a:buClr>
                <a:buSzPct val="100000"/>
                <a:tabLst>
                  <a:tab pos="679480" algn="l"/>
                  <a:tab pos="1358959" algn="l"/>
                  <a:tab pos="2038439" algn="l"/>
                  <a:tab pos="2717917" algn="l"/>
                </a:tabLst>
              </a:pPr>
              <a:t>15</a:t>
            </a:fld>
            <a:endParaRPr lang="en-GB" sz="1100">
              <a:solidFill>
                <a:srgbClr val="000000"/>
              </a:solidFill>
              <a:latin typeface="Times New Roman" pitchFamily="18" charset="0"/>
              <a:cs typeface="Arial" charset="0"/>
            </a:endParaRPr>
          </a:p>
        </p:txBody>
      </p:sp>
      <p:sp>
        <p:nvSpPr>
          <p:cNvPr id="100355" name="Text Box 2"/>
          <p:cNvSpPr txBox="1">
            <a:spLocks noChangeArrowheads="1"/>
          </p:cNvSpPr>
          <p:nvPr/>
        </p:nvSpPr>
        <p:spPr bwMode="auto">
          <a:xfrm>
            <a:off x="1168401" y="697845"/>
            <a:ext cx="4673600" cy="3486150"/>
          </a:xfrm>
          <a:prstGeom prst="rect">
            <a:avLst/>
          </a:prstGeom>
          <a:solidFill>
            <a:srgbClr val="FFFFFF"/>
          </a:solidFill>
          <a:ln w="9360">
            <a:solidFill>
              <a:srgbClr val="000000"/>
            </a:solidFill>
            <a:miter lim="800000"/>
            <a:headEnd/>
            <a:tailEnd/>
          </a:ln>
        </p:spPr>
        <p:txBody>
          <a:bodyPr wrap="none" lIns="85820" tIns="42910" rIns="85820" bIns="42910" anchor="ctr"/>
          <a:lstStyle/>
          <a:p>
            <a:pPr defTabSz="421128">
              <a:lnSpc>
                <a:spcPct val="72000"/>
              </a:lnSpc>
              <a:buClr>
                <a:srgbClr val="000000"/>
              </a:buClr>
              <a:buSzPct val="100000"/>
            </a:pPr>
            <a:endParaRPr lang="en-US" sz="1700">
              <a:solidFill>
                <a:schemeClr val="bg1"/>
              </a:solidFill>
              <a:cs typeface="Arial" charset="0"/>
            </a:endParaRPr>
          </a:p>
        </p:txBody>
      </p:sp>
      <p:sp>
        <p:nvSpPr>
          <p:cNvPr id="100356" name="Text Box 3"/>
          <p:cNvSpPr>
            <a:spLocks noGrp="1" noChangeArrowheads="1"/>
          </p:cNvSpPr>
          <p:nvPr>
            <p:ph type="body"/>
          </p:nvPr>
        </p:nvSpPr>
        <p:spPr>
          <a:xfrm>
            <a:off x="1150144" y="4428395"/>
            <a:ext cx="4699463" cy="4183995"/>
          </a:xfrm>
          <a:noFill/>
          <a:ln/>
        </p:spPr>
        <p:txBody>
          <a:bodyPr wrap="none" lIns="84468" tIns="43923" rIns="84468" bIns="43923" anchor="ctr"/>
          <a:lstStyle/>
          <a:p>
            <a:r>
              <a:rPr lang="en-US" dirty="0" err="1"/>
              <a:t>Excedance</a:t>
            </a:r>
            <a:r>
              <a:rPr lang="en-US" dirty="0"/>
              <a:t> probabilities </a:t>
            </a:r>
          </a:p>
        </p:txBody>
      </p:sp>
    </p:spTree>
    <p:extLst>
      <p:ext uri="{BB962C8B-B14F-4D97-AF65-F5344CB8AC3E}">
        <p14:creationId xmlns:p14="http://schemas.microsoft.com/office/powerpoint/2010/main" val="3346412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ECC5E537-3C5E-450B-BC89-06B800E8CD7B}" type="slidenum">
              <a:rPr lang="pt-PT"/>
              <a:pPr>
                <a:defRPr/>
              </a:pPr>
              <a:t>‹#›</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FEA88605-CF00-463B-B902-71BDBEE38172}" type="slidenum">
              <a:rPr lang="pt-PT"/>
              <a:pPr>
                <a:defRPr/>
              </a:pPr>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30F247DF-8D82-4F3E-ADB2-E114734D2267}" type="slidenum">
              <a:rPr lang="pt-PT"/>
              <a:pPr>
                <a:defRPr/>
              </a:pPr>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able Placeholder 2"/>
          <p:cNvSpPr>
            <a:spLocks noGrp="1"/>
          </p:cNvSpPr>
          <p:nvPr>
            <p:ph type="tbl" idx="1"/>
          </p:nvPr>
        </p:nvSpPr>
        <p:spPr>
          <a:xfrm>
            <a:off x="514350" y="1600200"/>
            <a:ext cx="92583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FE431069-36FE-486C-8180-89D0C8878872}" type="slidenum">
              <a:rPr lang="pt-PT"/>
              <a:pPr>
                <a:defRPr/>
              </a:pPr>
              <a:t>‹#›</a:t>
            </a:fld>
            <a:endParaRPr lang="pt-P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AA778E-5EA3-4BB6-A79B-07B815F6BCBD}"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C5DBD2-6DB4-41DA-866F-8753E86E6628}"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FBCD6B-49BB-48EA-9158-83218B3B3A5F}"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7561BE7-AD41-481B-96CA-E8CEFDD96E7E}"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pt-P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pt-P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35096A1-3180-41F1-9906-295B2F6F73F9}"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pt-P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pt-P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4CE33C-F4E6-4BF4-BFA1-40516A2027E5}"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pt-P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pt-P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41334C7-6A39-4081-89DC-78387012FEEB}"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1D6373EE-1E2A-4FF2-A6CF-AA324D8D25EF}" type="slidenum">
              <a:rPr lang="pt-PT"/>
              <a:pPr>
                <a:defRPr/>
              </a:pPr>
              <a:t>‹#›</a:t>
            </a:fld>
            <a:endParaRPr lang="pt-P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EC8F4E3-7061-4BAE-A78B-2AFE69D392C2}"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8963EF-06DA-4B49-8C9E-BB3A903AC047}"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3D2562-58C0-4904-A720-4B27A489AFAB}"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5CBD7-9C49-4900-9AAF-A1B6D34646C0}"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able Placeholder 2"/>
          <p:cNvSpPr>
            <a:spLocks noGrp="1"/>
          </p:cNvSpPr>
          <p:nvPr>
            <p:ph type="tbl" idx="1"/>
          </p:nvPr>
        </p:nvSpPr>
        <p:spPr>
          <a:xfrm>
            <a:off x="514350" y="1600200"/>
            <a:ext cx="9258300" cy="4525963"/>
          </a:xfrm>
        </p:spPr>
        <p:txBody>
          <a:bodyPr/>
          <a:lstStyle/>
          <a:p>
            <a:endParaRPr lang="en-US"/>
          </a:p>
        </p:txBody>
      </p:sp>
      <p:sp>
        <p:nvSpPr>
          <p:cNvPr id="4" name="Date Placeholder 3"/>
          <p:cNvSpPr>
            <a:spLocks noGrp="1"/>
          </p:cNvSpPr>
          <p:nvPr>
            <p:ph type="dt" sz="half" idx="10"/>
          </p:nvPr>
        </p:nvSpPr>
        <p:spPr>
          <a:xfrm>
            <a:off x="514350" y="6245225"/>
            <a:ext cx="2400300" cy="476250"/>
          </a:xfrm>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a:xfrm>
            <a:off x="3514725" y="6245225"/>
            <a:ext cx="3257550" cy="476250"/>
          </a:xfrm>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a:xfrm>
            <a:off x="7372350" y="6245225"/>
            <a:ext cx="2400300" cy="476250"/>
          </a:xfrm>
        </p:spPr>
        <p:txBody>
          <a:bodyPr/>
          <a:lstStyle>
            <a:lvl1pPr>
              <a:defRPr/>
            </a:lvl1pPr>
          </a:lstStyle>
          <a:p>
            <a:fld id="{DBF8ED80-6494-46ED-B474-F8FC49BE22B9}" type="slidenum">
              <a:rPr lang="pt-PT">
                <a:solidFill>
                  <a:srgbClr val="000000"/>
                </a:solidFill>
              </a:rPr>
              <a:pPr/>
              <a:t>‹#›</a:t>
            </a:fld>
            <a:endParaRPr lang="pt-PT">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CFC132-2EAB-4862-B1B2-6E827B1EE28E}"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576378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15B679-1469-4EBC-9A97-154467612581}"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411857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8863E0-030C-4306-A3F7-F2692FA76678}"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871242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70ECDD-11FE-48CD-828B-3F697F5DD93C}"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92173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pt-P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pt-P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4A7804-708C-468E-9BF5-C9E62BC8C830}"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15713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34089335-21EA-4613-976B-332CC1DD33A2}" type="slidenum">
              <a:rPr lang="pt-PT"/>
              <a:pPr>
                <a:defRPr/>
              </a:pPr>
              <a:t>‹#›</a:t>
            </a:fld>
            <a:endParaRPr lang="pt-P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pt-P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pt-P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5DA4C0-CA95-42F2-896A-AEB220E94F19}"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505378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pt-P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pt-P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F674AB-226F-4C9A-83C9-622092277A46}"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571330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8EB22C-7764-40BF-AFAF-66573F279EB3}"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032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CA45A74-FB41-4BEF-A8EE-0FC574C6C1C2}"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817774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C7D85F-4B0A-4CD7-B25C-AC37B6C12C28}"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628543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9D86AF-1238-480B-9A9E-898D0CA049F2}"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902770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able Placeholder 2"/>
          <p:cNvSpPr>
            <a:spLocks noGrp="1"/>
          </p:cNvSpPr>
          <p:nvPr>
            <p:ph type="tbl" idx="1"/>
          </p:nvPr>
        </p:nvSpPr>
        <p:spPr>
          <a:xfrm>
            <a:off x="514350" y="1600200"/>
            <a:ext cx="9258300" cy="4525963"/>
          </a:xfrm>
        </p:spPr>
        <p:txBody>
          <a:bodyPr/>
          <a:lstStyle/>
          <a:p>
            <a:endParaRPr lang="en-US"/>
          </a:p>
        </p:txBody>
      </p:sp>
      <p:sp>
        <p:nvSpPr>
          <p:cNvPr id="4" name="Date Placeholder 3"/>
          <p:cNvSpPr>
            <a:spLocks noGrp="1"/>
          </p:cNvSpPr>
          <p:nvPr>
            <p:ph type="dt" sz="half" idx="10"/>
          </p:nvPr>
        </p:nvSpPr>
        <p:spPr>
          <a:xfrm>
            <a:off x="514350" y="6245225"/>
            <a:ext cx="2400300" cy="476250"/>
          </a:xfrm>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a:xfrm>
            <a:off x="3514725" y="6245225"/>
            <a:ext cx="3257550" cy="476250"/>
          </a:xfrm>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a:xfrm>
            <a:off x="7372350" y="6245225"/>
            <a:ext cx="2400300" cy="476250"/>
          </a:xfrm>
        </p:spPr>
        <p:txBody>
          <a:bodyPr/>
          <a:lstStyle>
            <a:lvl1pPr>
              <a:defRPr/>
            </a:lvl1pPr>
          </a:lstStyle>
          <a:p>
            <a:fld id="{4F286C05-015C-4D29-8E08-D5E8E160A02F}"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950025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CFC132-2EAB-4862-B1B2-6E827B1EE28E}"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918834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15B679-1469-4EBC-9A97-154467612581}"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499789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8863E0-030C-4306-A3F7-F2692FA76678}"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3709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8BDDFA88-4D79-4942-B811-A4289879DBAC}" type="slidenum">
              <a:rPr lang="pt-PT"/>
              <a:pPr>
                <a:defRPr/>
              </a:pPr>
              <a:t>‹#›</a:t>
            </a:fld>
            <a:endParaRPr lang="pt-P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70ECDD-11FE-48CD-828B-3F697F5DD93C}"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4225362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pt-P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pt-P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4A7804-708C-468E-9BF5-C9E62BC8C830}"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576512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pt-P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pt-P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5DA4C0-CA95-42F2-896A-AEB220E94F19}"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624834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pt-P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pt-P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F674AB-226F-4C9A-83C9-622092277A46}"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329865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8EB22C-7764-40BF-AFAF-66573F279EB3}"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649199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pt-P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P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CA45A74-FB41-4BEF-A8EE-0FC574C6C1C2}"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586160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C7D85F-4B0A-4CD7-B25C-AC37B6C12C28}"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3325586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9D86AF-1238-480B-9A9E-898D0CA049F2}"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416072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Table Placeholder 2"/>
          <p:cNvSpPr>
            <a:spLocks noGrp="1"/>
          </p:cNvSpPr>
          <p:nvPr>
            <p:ph type="tbl" idx="1"/>
          </p:nvPr>
        </p:nvSpPr>
        <p:spPr>
          <a:xfrm>
            <a:off x="514350" y="1600200"/>
            <a:ext cx="9258300" cy="4525963"/>
          </a:xfrm>
        </p:spPr>
        <p:txBody>
          <a:bodyPr/>
          <a:lstStyle/>
          <a:p>
            <a:endParaRPr lang="en-US"/>
          </a:p>
        </p:txBody>
      </p:sp>
      <p:sp>
        <p:nvSpPr>
          <p:cNvPr id="4" name="Date Placeholder 3"/>
          <p:cNvSpPr>
            <a:spLocks noGrp="1"/>
          </p:cNvSpPr>
          <p:nvPr>
            <p:ph type="dt" sz="half" idx="10"/>
          </p:nvPr>
        </p:nvSpPr>
        <p:spPr>
          <a:xfrm>
            <a:off x="514350" y="6245225"/>
            <a:ext cx="2400300" cy="476250"/>
          </a:xfrm>
        </p:spPr>
        <p:txBody>
          <a:bodyPr/>
          <a:lstStyle>
            <a:lvl1pPr>
              <a:defRPr/>
            </a:lvl1pPr>
          </a:lstStyle>
          <a:p>
            <a:endParaRPr lang="pt-PT">
              <a:solidFill>
                <a:srgbClr val="000000"/>
              </a:solidFill>
            </a:endParaRPr>
          </a:p>
        </p:txBody>
      </p:sp>
      <p:sp>
        <p:nvSpPr>
          <p:cNvPr id="5" name="Footer Placeholder 4"/>
          <p:cNvSpPr>
            <a:spLocks noGrp="1"/>
          </p:cNvSpPr>
          <p:nvPr>
            <p:ph type="ftr" sz="quarter" idx="11"/>
          </p:nvPr>
        </p:nvSpPr>
        <p:spPr>
          <a:xfrm>
            <a:off x="3514725" y="6245225"/>
            <a:ext cx="3257550" cy="476250"/>
          </a:xfrm>
        </p:spPr>
        <p:txBody>
          <a:bodyPr/>
          <a:lstStyle>
            <a:lvl1pPr>
              <a:defRPr/>
            </a:lvl1pPr>
          </a:lstStyle>
          <a:p>
            <a:endParaRPr lang="pt-PT">
              <a:solidFill>
                <a:srgbClr val="000000"/>
              </a:solidFill>
            </a:endParaRPr>
          </a:p>
        </p:txBody>
      </p:sp>
      <p:sp>
        <p:nvSpPr>
          <p:cNvPr id="6" name="Slide Number Placeholder 5"/>
          <p:cNvSpPr>
            <a:spLocks noGrp="1"/>
          </p:cNvSpPr>
          <p:nvPr>
            <p:ph type="sldNum" sz="quarter" idx="12"/>
          </p:nvPr>
        </p:nvSpPr>
        <p:spPr>
          <a:xfrm>
            <a:off x="7372350" y="6245225"/>
            <a:ext cx="2400300" cy="476250"/>
          </a:xfrm>
        </p:spPr>
        <p:txBody>
          <a:bodyPr/>
          <a:lstStyle>
            <a:lvl1pPr>
              <a:defRPr/>
            </a:lvl1pPr>
          </a:lstStyle>
          <a:p>
            <a:fld id="{4F286C05-015C-4D29-8E08-D5E8E160A02F}"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111172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pt-PT"/>
          </a:p>
        </p:txBody>
      </p:sp>
      <p:sp>
        <p:nvSpPr>
          <p:cNvPr id="8" name="Rectangle 5"/>
          <p:cNvSpPr>
            <a:spLocks noGrp="1" noChangeArrowheads="1"/>
          </p:cNvSpPr>
          <p:nvPr>
            <p:ph type="ftr" sz="quarter" idx="11"/>
          </p:nvPr>
        </p:nvSpPr>
        <p:spPr>
          <a:ln/>
        </p:spPr>
        <p:txBody>
          <a:bodyPr/>
          <a:lstStyle>
            <a:lvl1pPr>
              <a:defRPr/>
            </a:lvl1pPr>
          </a:lstStyle>
          <a:p>
            <a:pPr>
              <a:defRPr/>
            </a:pPr>
            <a:endParaRPr lang="pt-PT"/>
          </a:p>
        </p:txBody>
      </p:sp>
      <p:sp>
        <p:nvSpPr>
          <p:cNvPr id="9" name="Rectangle 6"/>
          <p:cNvSpPr>
            <a:spLocks noGrp="1" noChangeArrowheads="1"/>
          </p:cNvSpPr>
          <p:nvPr>
            <p:ph type="sldNum" sz="quarter" idx="12"/>
          </p:nvPr>
        </p:nvSpPr>
        <p:spPr>
          <a:ln/>
        </p:spPr>
        <p:txBody>
          <a:bodyPr/>
          <a:lstStyle>
            <a:lvl1pPr>
              <a:defRPr/>
            </a:lvl1pPr>
          </a:lstStyle>
          <a:p>
            <a:pPr>
              <a:defRPr/>
            </a:pPr>
            <a:fld id="{1DBC70A4-C5C4-4133-BAB2-1351FE75AC05}" type="slidenum">
              <a:rPr lang="pt-PT"/>
              <a:pPr>
                <a:defRPr/>
              </a:pPr>
              <a:t>‹#›</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C5D0DC9F-6685-4830-9517-D8C9F3C38E53}" type="slidenum">
              <a:rPr lang="pt-PT"/>
              <a:pPr>
                <a:defRPr/>
              </a:pPr>
              <a:t>‹#›</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p>
        </p:txBody>
      </p:sp>
      <p:sp>
        <p:nvSpPr>
          <p:cNvPr id="3" name="Rectangle 5"/>
          <p:cNvSpPr>
            <a:spLocks noGrp="1" noChangeArrowheads="1"/>
          </p:cNvSpPr>
          <p:nvPr>
            <p:ph type="ftr" sz="quarter" idx="11"/>
          </p:nvPr>
        </p:nvSpPr>
        <p:spPr>
          <a:ln/>
        </p:spPr>
        <p:txBody>
          <a:bodyPr/>
          <a:lstStyle>
            <a:lvl1pPr>
              <a:defRPr/>
            </a:lvl1pPr>
          </a:lstStyle>
          <a:p>
            <a:pPr>
              <a:defRPr/>
            </a:pPr>
            <a:endParaRPr lang="pt-PT"/>
          </a:p>
        </p:txBody>
      </p:sp>
      <p:sp>
        <p:nvSpPr>
          <p:cNvPr id="4" name="Rectangle 6"/>
          <p:cNvSpPr>
            <a:spLocks noGrp="1" noChangeArrowheads="1"/>
          </p:cNvSpPr>
          <p:nvPr>
            <p:ph type="sldNum" sz="quarter" idx="12"/>
          </p:nvPr>
        </p:nvSpPr>
        <p:spPr>
          <a:ln/>
        </p:spPr>
        <p:txBody>
          <a:bodyPr/>
          <a:lstStyle>
            <a:lvl1pPr>
              <a:defRPr/>
            </a:lvl1pPr>
          </a:lstStyle>
          <a:p>
            <a:pPr>
              <a:defRPr/>
            </a:pPr>
            <a:fld id="{D8EAC658-CB3D-460E-ACBC-9336F2AB8E59}" type="slidenum">
              <a:rPr lang="pt-PT"/>
              <a:pPr>
                <a:defRPr/>
              </a:pPr>
              <a:t>‹#›</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646A495E-224D-4908-BE9A-D790D78E2FD6}" type="slidenum">
              <a:rPr lang="pt-PT"/>
              <a:pPr>
                <a:defRPr/>
              </a:pPr>
              <a:t>‹#›</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7632BD3C-BC42-4EAD-B163-244D00BF1EFC}" type="slidenum">
              <a:rPr lang="pt-PT"/>
              <a:pPr>
                <a:defRPr/>
              </a:pPr>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PT"/>
              <a:t>Click to edit Master title style</a:t>
            </a:r>
          </a:p>
        </p:txBody>
      </p:sp>
      <p:sp>
        <p:nvSpPr>
          <p:cNvPr id="27651"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p>
        </p:txBody>
      </p:sp>
      <p:sp>
        <p:nvSpPr>
          <p:cNvPr id="133837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pPr>
              <a:defRPr/>
            </a:pPr>
            <a:endParaRPr lang="pt-PT"/>
          </a:p>
        </p:txBody>
      </p:sp>
      <p:sp>
        <p:nvSpPr>
          <p:cNvPr id="133837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pPr>
              <a:defRPr/>
            </a:pPr>
            <a:endParaRPr lang="pt-PT"/>
          </a:p>
        </p:txBody>
      </p:sp>
      <p:sp>
        <p:nvSpPr>
          <p:cNvPr id="133837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pPr>
              <a:defRPr/>
            </a:pPr>
            <a:fld id="{60DDC57F-42EA-4C52-8E00-C61D787F9374}" type="slidenum">
              <a:rPr lang="pt-PT"/>
              <a:pPr>
                <a:defRPr/>
              </a:pPr>
              <a:t>‹#›</a:t>
            </a:fld>
            <a:endParaRPr lang="pt-PT"/>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837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PT"/>
              <a:t>Click to edit Master title style</a:t>
            </a:r>
          </a:p>
        </p:txBody>
      </p:sp>
      <p:sp>
        <p:nvSpPr>
          <p:cNvPr id="1338371"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p>
        </p:txBody>
      </p:sp>
      <p:sp>
        <p:nvSpPr>
          <p:cNvPr id="133837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pt-PT">
              <a:solidFill>
                <a:srgbClr val="000000"/>
              </a:solidFill>
            </a:endParaRPr>
          </a:p>
        </p:txBody>
      </p:sp>
      <p:sp>
        <p:nvSpPr>
          <p:cNvPr id="133837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pt-PT">
              <a:solidFill>
                <a:srgbClr val="000000"/>
              </a:solidFill>
            </a:endParaRPr>
          </a:p>
        </p:txBody>
      </p:sp>
      <p:sp>
        <p:nvSpPr>
          <p:cNvPr id="133837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D5D1423D-8A89-4E4A-8714-629DD75AECA4}" type="slidenum">
              <a:rPr lang="pt-PT">
                <a:solidFill>
                  <a:srgbClr val="000000"/>
                </a:solidFill>
              </a:rPr>
              <a:pPr/>
              <a:t>‹#›</a:t>
            </a:fld>
            <a:endParaRPr lang="pt-PT">
              <a:solidFill>
                <a:srgbClr val="000000"/>
              </a:solidFill>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837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PT" dirty="0"/>
              <a:t>Click to edit Master title style</a:t>
            </a:r>
          </a:p>
        </p:txBody>
      </p:sp>
      <p:sp>
        <p:nvSpPr>
          <p:cNvPr id="1338371"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PT" dirty="0"/>
              <a:t>Click to edit Master text styles</a:t>
            </a:r>
          </a:p>
          <a:p>
            <a:pPr lvl="1"/>
            <a:r>
              <a:rPr lang="pt-PT" dirty="0"/>
              <a:t>Second level</a:t>
            </a:r>
          </a:p>
          <a:p>
            <a:pPr lvl="2"/>
            <a:r>
              <a:rPr lang="pt-PT" dirty="0"/>
              <a:t>Third level</a:t>
            </a:r>
          </a:p>
          <a:p>
            <a:pPr lvl="3"/>
            <a:r>
              <a:rPr lang="pt-PT" dirty="0"/>
              <a:t>Fourth level</a:t>
            </a:r>
          </a:p>
          <a:p>
            <a:pPr lvl="4"/>
            <a:r>
              <a:rPr lang="pt-PT" dirty="0"/>
              <a:t>Fifth level</a:t>
            </a:r>
          </a:p>
        </p:txBody>
      </p:sp>
      <p:sp>
        <p:nvSpPr>
          <p:cNvPr id="133837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pt-PT">
              <a:solidFill>
                <a:srgbClr val="000000"/>
              </a:solidFill>
            </a:endParaRPr>
          </a:p>
        </p:txBody>
      </p:sp>
      <p:sp>
        <p:nvSpPr>
          <p:cNvPr id="133837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pt-PT">
              <a:solidFill>
                <a:srgbClr val="000000"/>
              </a:solidFill>
            </a:endParaRPr>
          </a:p>
        </p:txBody>
      </p:sp>
      <p:sp>
        <p:nvSpPr>
          <p:cNvPr id="133837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57FC7DD8-C419-4FA8-AC95-8039371EA07C}"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79992449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837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PT" dirty="0"/>
              <a:t>Click to edit Master title style</a:t>
            </a:r>
          </a:p>
        </p:txBody>
      </p:sp>
      <p:sp>
        <p:nvSpPr>
          <p:cNvPr id="1338371"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PT" dirty="0"/>
              <a:t>Click to edit Master text styles</a:t>
            </a:r>
          </a:p>
          <a:p>
            <a:pPr lvl="1"/>
            <a:r>
              <a:rPr lang="pt-PT" dirty="0"/>
              <a:t>Second level</a:t>
            </a:r>
          </a:p>
          <a:p>
            <a:pPr lvl="2"/>
            <a:r>
              <a:rPr lang="pt-PT" dirty="0"/>
              <a:t>Third level</a:t>
            </a:r>
          </a:p>
          <a:p>
            <a:pPr lvl="3"/>
            <a:r>
              <a:rPr lang="pt-PT" dirty="0"/>
              <a:t>Fourth level</a:t>
            </a:r>
          </a:p>
          <a:p>
            <a:pPr lvl="4"/>
            <a:r>
              <a:rPr lang="pt-PT" dirty="0"/>
              <a:t>Fifth level</a:t>
            </a:r>
          </a:p>
        </p:txBody>
      </p:sp>
      <p:sp>
        <p:nvSpPr>
          <p:cNvPr id="133837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pt-PT">
              <a:solidFill>
                <a:srgbClr val="000000"/>
              </a:solidFill>
            </a:endParaRPr>
          </a:p>
        </p:txBody>
      </p:sp>
      <p:sp>
        <p:nvSpPr>
          <p:cNvPr id="133837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pt-PT">
              <a:solidFill>
                <a:srgbClr val="000000"/>
              </a:solidFill>
            </a:endParaRPr>
          </a:p>
        </p:txBody>
      </p:sp>
      <p:sp>
        <p:nvSpPr>
          <p:cNvPr id="133837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57FC7DD8-C419-4FA8-AC95-8039371EA07C}" type="slidenum">
              <a:rPr lang="pt-PT">
                <a:solidFill>
                  <a:srgbClr val="000000"/>
                </a:solidFill>
              </a:rPr>
              <a:pPr/>
              <a:t>‹#›</a:t>
            </a:fld>
            <a:endParaRPr lang="pt-PT">
              <a:solidFill>
                <a:srgbClr val="000000"/>
              </a:solidFill>
            </a:endParaRPr>
          </a:p>
        </p:txBody>
      </p:sp>
    </p:spTree>
    <p:extLst>
      <p:ext uri="{BB962C8B-B14F-4D97-AF65-F5344CB8AC3E}">
        <p14:creationId xmlns:p14="http://schemas.microsoft.com/office/powerpoint/2010/main" val="2778465824"/>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emf"/><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28.emf"/><Relationship Id="rId5" Type="http://schemas.microsoft.com/office/2007/relationships/hdphoto" Target="../media/hdphoto2.wdp"/><Relationship Id="rId10" Type="http://schemas.openxmlformats.org/officeDocument/2006/relationships/image" Target="../media/image27.tiff"/><Relationship Id="rId4" Type="http://schemas.openxmlformats.org/officeDocument/2006/relationships/image" Target="../media/image24.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38.wmf"/><Relationship Id="rId5" Type="http://schemas.openxmlformats.org/officeDocument/2006/relationships/oleObject" Target="../embeddings/oleObject6.bin"/><Relationship Id="rId4" Type="http://schemas.openxmlformats.org/officeDocument/2006/relationships/image" Target="../media/image37.wmf"/><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43.wmf"/></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1.xml"/><Relationship Id="rId7" Type="http://schemas.openxmlformats.org/officeDocument/2006/relationships/oleObject" Target="../embeddings/oleObject2.bin"/><Relationship Id="rId12" Type="http://schemas.openxmlformats.org/officeDocument/2006/relationships/image" Target="../media/image8.png"/><Relationship Id="rId2" Type="http://schemas.openxmlformats.org/officeDocument/2006/relationships/slideLayout" Target="../slideLayouts/slideLayout43.xml"/><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oleObject" Target="../embeddings/oleObject1.bin"/><Relationship Id="rId10" Type="http://schemas.openxmlformats.org/officeDocument/2006/relationships/image" Target="../media/image5.wmf"/><Relationship Id="rId4" Type="http://schemas.openxmlformats.org/officeDocument/2006/relationships/image" Target="../media/image6.png"/><Relationship Id="rId9"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5.emf"/><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slideLayout" Target="../slideLayouts/slideLayout19.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vmlDrawing" Target="../drawings/vmlDrawing4.v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48.wmf"/></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56.tiff"/></Relationships>
</file>

<file path=ppt/slides/_rels/slide35.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61.wmf"/><Relationship Id="rId2" Type="http://schemas.openxmlformats.org/officeDocument/2006/relationships/slideLayout" Target="../slideLayouts/slideLayout19.xml"/><Relationship Id="rId16" Type="http://schemas.openxmlformats.org/officeDocument/2006/relationships/image" Target="../media/image63.wmf"/><Relationship Id="rId1" Type="http://schemas.openxmlformats.org/officeDocument/2006/relationships/vmlDrawing" Target="../drawings/vmlDrawing5.vml"/><Relationship Id="rId6" Type="http://schemas.openxmlformats.org/officeDocument/2006/relationships/image" Target="../media/image58.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60.wmf"/><Relationship Id="rId4" Type="http://schemas.openxmlformats.org/officeDocument/2006/relationships/image" Target="../media/image57.wmf"/><Relationship Id="rId9" Type="http://schemas.openxmlformats.org/officeDocument/2006/relationships/oleObject" Target="../embeddings/oleObject12.bin"/><Relationship Id="rId14" Type="http://schemas.openxmlformats.org/officeDocument/2006/relationships/image" Target="../media/image62.wmf"/></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emf"/><Relationship Id="rId7" Type="http://schemas.openxmlformats.org/officeDocument/2006/relationships/image" Target="../media/image12.jpeg"/><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image" Target="../media/image11.emf"/><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81.png"/><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image" Target="../media/image80.png"/><Relationship Id="rId5" Type="http://schemas.openxmlformats.org/officeDocument/2006/relationships/image" Target="../media/image79.wmf"/><Relationship Id="rId4" Type="http://schemas.openxmlformats.org/officeDocument/2006/relationships/oleObject" Target="../embeddings/oleObject16.bin"/></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24.xml"/><Relationship Id="rId7" Type="http://schemas.openxmlformats.org/officeDocument/2006/relationships/image" Target="../media/image82.png"/><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image" Target="../media/image80.png"/><Relationship Id="rId5" Type="http://schemas.openxmlformats.org/officeDocument/2006/relationships/image" Target="../media/image79.wmf"/><Relationship Id="rId4" Type="http://schemas.openxmlformats.org/officeDocument/2006/relationships/oleObject" Target="../embeddings/oleObject17.bin"/></Relationships>
</file>

<file path=ppt/slides/_rels/slide4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60.wmf"/><Relationship Id="rId18" Type="http://schemas.openxmlformats.org/officeDocument/2006/relationships/oleObject" Target="../embeddings/oleObject24.bin"/><Relationship Id="rId3" Type="http://schemas.openxmlformats.org/officeDocument/2006/relationships/image" Target="../media/image84.png"/><Relationship Id="rId7" Type="http://schemas.openxmlformats.org/officeDocument/2006/relationships/image" Target="../media/image57.wmf"/><Relationship Id="rId12" Type="http://schemas.openxmlformats.org/officeDocument/2006/relationships/oleObject" Target="../embeddings/oleObject21.bin"/><Relationship Id="rId17" Type="http://schemas.openxmlformats.org/officeDocument/2006/relationships/image" Target="../media/image62.wmf"/><Relationship Id="rId2" Type="http://schemas.openxmlformats.org/officeDocument/2006/relationships/slideLayout" Target="../slideLayouts/slideLayout18.xml"/><Relationship Id="rId16" Type="http://schemas.openxmlformats.org/officeDocument/2006/relationships/oleObject" Target="../embeddings/oleObject23.bin"/><Relationship Id="rId1" Type="http://schemas.openxmlformats.org/officeDocument/2006/relationships/vmlDrawing" Target="../drawings/vmlDrawing8.vml"/><Relationship Id="rId6" Type="http://schemas.openxmlformats.org/officeDocument/2006/relationships/oleObject" Target="../embeddings/oleObject18.bin"/><Relationship Id="rId11" Type="http://schemas.openxmlformats.org/officeDocument/2006/relationships/image" Target="../media/image59.wmf"/><Relationship Id="rId5" Type="http://schemas.openxmlformats.org/officeDocument/2006/relationships/image" Target="../media/image85.png"/><Relationship Id="rId15" Type="http://schemas.openxmlformats.org/officeDocument/2006/relationships/image" Target="../media/image61.wmf"/><Relationship Id="rId10" Type="http://schemas.openxmlformats.org/officeDocument/2006/relationships/oleObject" Target="../embeddings/oleObject20.bin"/><Relationship Id="rId19" Type="http://schemas.openxmlformats.org/officeDocument/2006/relationships/image" Target="../media/image63.wmf"/><Relationship Id="rId4" Type="http://schemas.microsoft.com/office/2007/relationships/hdphoto" Target="../media/hdphoto5.wdp"/><Relationship Id="rId9" Type="http://schemas.openxmlformats.org/officeDocument/2006/relationships/image" Target="../media/image58.wmf"/><Relationship Id="rId14" Type="http://schemas.openxmlformats.org/officeDocument/2006/relationships/oleObject" Target="../embeddings/oleObject22.bin"/></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87.tiff"/><Relationship Id="rId4" Type="http://schemas.openxmlformats.org/officeDocument/2006/relationships/image" Target="../media/image86.tiff"/></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7" Type="http://schemas.microsoft.com/office/2007/relationships/hdphoto" Target="../media/hdphoto6.wdp"/><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2" name="Rectangle 2"/>
          <p:cNvSpPr>
            <a:spLocks noChangeArrowheads="1"/>
          </p:cNvSpPr>
          <p:nvPr/>
        </p:nvSpPr>
        <p:spPr bwMode="auto">
          <a:xfrm>
            <a:off x="1184260" y="233363"/>
            <a:ext cx="7868479" cy="1517650"/>
          </a:xfrm>
          <a:prstGeom prst="rect">
            <a:avLst/>
          </a:prstGeom>
          <a:noFill/>
          <a:ln w="9525">
            <a:noFill/>
            <a:miter lim="800000"/>
            <a:headEnd/>
            <a:tailEnd/>
          </a:ln>
          <a:effectLst/>
        </p:spPr>
        <p:txBody>
          <a:bodyPr anchor="ctr"/>
          <a:lstStyle/>
          <a:p>
            <a:pPr defTabSz="965200"/>
            <a:r>
              <a:rPr lang="en-US" sz="3600" dirty="0">
                <a:solidFill>
                  <a:srgbClr val="000000"/>
                </a:solidFill>
              </a:rPr>
              <a:t>DCM for fMRI – Applications &amp; Illustrations</a:t>
            </a:r>
            <a:endParaRPr lang="en-US" sz="3600" dirty="0">
              <a:solidFill>
                <a:srgbClr val="000000"/>
              </a:solidFill>
              <a:latin typeface="Arial Unicode MS" pitchFamily="34" charset="-128"/>
              <a:ea typeface="Arial Unicode MS" pitchFamily="34" charset="-128"/>
              <a:cs typeface="Arial Unicode MS" pitchFamily="34" charset="-128"/>
            </a:endParaRPr>
          </a:p>
        </p:txBody>
      </p:sp>
      <p:sp>
        <p:nvSpPr>
          <p:cNvPr id="2037763" name="Rectangle 3"/>
          <p:cNvSpPr>
            <a:spLocks noChangeArrowheads="1"/>
          </p:cNvSpPr>
          <p:nvPr/>
        </p:nvSpPr>
        <p:spPr bwMode="auto">
          <a:xfrm>
            <a:off x="823648" y="1736825"/>
            <a:ext cx="7678325" cy="517778"/>
          </a:xfrm>
          <a:prstGeom prst="rect">
            <a:avLst/>
          </a:prstGeom>
          <a:noFill/>
          <a:ln w="9525">
            <a:noFill/>
            <a:miter lim="800000"/>
            <a:headEnd/>
            <a:tailEnd/>
          </a:ln>
          <a:effectLst/>
        </p:spPr>
        <p:txBody>
          <a:bodyPr/>
          <a:lstStyle/>
          <a:p>
            <a:pPr marL="377825">
              <a:lnSpc>
                <a:spcPct val="80000"/>
              </a:lnSpc>
              <a:spcBef>
                <a:spcPct val="400000"/>
              </a:spcBef>
            </a:pPr>
            <a:r>
              <a:rPr lang="en-US" sz="2400" b="0" dirty="0">
                <a:solidFill>
                  <a:srgbClr val="000000"/>
                </a:solidFill>
                <a:latin typeface="Arial"/>
              </a:rPr>
              <a:t>Rosalyn Moran, King’s College London</a:t>
            </a:r>
          </a:p>
          <a:p>
            <a:pPr marL="377825">
              <a:lnSpc>
                <a:spcPct val="80000"/>
              </a:lnSpc>
              <a:spcBef>
                <a:spcPct val="400000"/>
              </a:spcBef>
            </a:pPr>
            <a:endParaRPr lang="en-US" sz="2400" b="0" dirty="0">
              <a:solidFill>
                <a:srgbClr val="000000"/>
              </a:solidFill>
              <a:latin typeface="Arial"/>
            </a:endParaRPr>
          </a:p>
        </p:txBody>
      </p:sp>
      <p:pic>
        <p:nvPicPr>
          <p:cNvPr id="2" name="Picture 1"/>
          <p:cNvPicPr>
            <a:picLocks noChangeAspect="1"/>
          </p:cNvPicPr>
          <p:nvPr/>
        </p:nvPicPr>
        <p:blipFill>
          <a:blip r:embed="rId2"/>
          <a:stretch>
            <a:fillRect/>
          </a:stretch>
        </p:blipFill>
        <p:spPr>
          <a:xfrm>
            <a:off x="2424223" y="2902573"/>
            <a:ext cx="4954772" cy="2928009"/>
          </a:xfrm>
          <a:prstGeom prst="rect">
            <a:avLst/>
          </a:prstGeom>
        </p:spPr>
      </p:pic>
      <p:pic>
        <p:nvPicPr>
          <p:cNvPr id="3" name="Picture 2"/>
          <p:cNvPicPr>
            <a:picLocks noChangeAspect="1"/>
          </p:cNvPicPr>
          <p:nvPr/>
        </p:nvPicPr>
        <p:blipFill>
          <a:blip r:embed="rId3"/>
          <a:stretch>
            <a:fillRect/>
          </a:stretch>
        </p:blipFill>
        <p:spPr>
          <a:xfrm>
            <a:off x="8028878" y="5251304"/>
            <a:ext cx="1923585" cy="1280058"/>
          </a:xfrm>
          <a:prstGeom prst="rect">
            <a:avLst/>
          </a:prstGeom>
        </p:spPr>
      </p:pic>
    </p:spTree>
    <p:extLst>
      <p:ext uri="{BB962C8B-B14F-4D97-AF65-F5344CB8AC3E}">
        <p14:creationId xmlns:p14="http://schemas.microsoft.com/office/powerpoint/2010/main" val="1744829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a:t>
            </a:r>
          </a:p>
          <a:p>
            <a:r>
              <a:rPr lang="en-US" sz="2000" dirty="0">
                <a:ea typeface="Arial Unicode MS" pitchFamily="34" charset="-128"/>
                <a:cs typeface="Arial Unicode MS" pitchFamily="34" charset="-128"/>
              </a:rPr>
              <a:t>Graphemes (G)</a:t>
            </a:r>
            <a:endParaRPr lang="en-US" sz="2000" dirty="0">
              <a:solidFill>
                <a:srgbClr val="AD23A3"/>
              </a:solidFill>
              <a:ea typeface="Arial Unicode MS" pitchFamily="34" charset="-128"/>
              <a:cs typeface="Arial Unicode MS" pitchFamily="34" charset="-128"/>
            </a:endParaRPr>
          </a:p>
          <a:p>
            <a:r>
              <a:rPr lang="en-US" sz="2000" dirty="0">
                <a:solidFill>
                  <a:srgbClr val="0000FF"/>
                </a:solidFill>
                <a:ea typeface="Arial Unicode MS" pitchFamily="34" charset="-128"/>
                <a:cs typeface="Arial Unicode MS" pitchFamily="34" charset="-128"/>
              </a:rPr>
              <a:t>Colored Control graphemes (CG)</a:t>
            </a: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571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The A, B, C of the DCM</a:t>
            </a:r>
          </a:p>
        </p:txBody>
      </p:sp>
      <p:sp>
        <p:nvSpPr>
          <p:cNvPr id="35" name="TextBox 34">
            <a:extLst>
              <a:ext uri="{FF2B5EF4-FFF2-40B4-BE49-F238E27FC236}">
                <a16:creationId xmlns:a16="http://schemas.microsoft.com/office/drawing/2014/main"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45" name="TextBox 44">
            <a:extLst>
              <a:ext uri="{FF2B5EF4-FFF2-40B4-BE49-F238E27FC236}">
                <a16:creationId xmlns:a16="http://schemas.microsoft.com/office/drawing/2014/main" id="{F18F2D07-4717-4409-B0B6-C87C714221F9}"/>
              </a:ext>
            </a:extLst>
          </p:cNvPr>
          <p:cNvSpPr txBox="1"/>
          <p:nvPr/>
        </p:nvSpPr>
        <p:spPr>
          <a:xfrm flipH="1">
            <a:off x="7240706" y="3266193"/>
            <a:ext cx="2159578" cy="307777"/>
          </a:xfrm>
          <a:prstGeom prst="rect">
            <a:avLst/>
          </a:prstGeom>
          <a:noFill/>
        </p:spPr>
        <p:txBody>
          <a:bodyPr wrap="square" rtlCol="0">
            <a:spAutoFit/>
          </a:bodyPr>
          <a:lstStyle/>
          <a:p>
            <a:r>
              <a:rPr lang="en-GB" dirty="0"/>
              <a:t>C</a:t>
            </a:r>
          </a:p>
        </p:txBody>
      </p:sp>
    </p:spTree>
    <p:extLst>
      <p:ext uri="{BB962C8B-B14F-4D97-AF65-F5344CB8AC3E}">
        <p14:creationId xmlns:p14="http://schemas.microsoft.com/office/powerpoint/2010/main" val="261041107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Graphemes (G)</a:t>
            </a:r>
          </a:p>
          <a:p>
            <a:r>
              <a:rPr lang="en-US" sz="2000" dirty="0">
                <a:solidFill>
                  <a:srgbClr val="0000FF"/>
                </a:solidFill>
                <a:ea typeface="Arial Unicode MS" pitchFamily="34" charset="-128"/>
                <a:cs typeface="Arial Unicode MS" pitchFamily="34" charset="-128"/>
              </a:rPr>
              <a:t>Colored Control graphemes (CG)</a:t>
            </a:r>
          </a:p>
          <a:p>
            <a:r>
              <a:rPr lang="en-US" sz="2000" dirty="0">
                <a:solidFill>
                  <a:srgbClr val="AD23A3"/>
                </a:solidFill>
                <a:ea typeface="Arial Unicode MS" pitchFamily="34" charset="-128"/>
                <a:cs typeface="Arial Unicode MS" pitchFamily="34" charset="-128"/>
              </a:rPr>
              <a:t>Synesthesia-inducing graphemes (SG)</a:t>
            </a:r>
          </a:p>
          <a:p>
            <a:endParaRPr lang="en-US" sz="2000" dirty="0">
              <a:solidFill>
                <a:srgbClr val="0000FF"/>
              </a:solidFill>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4" name="Straight Arrow Connector 33"/>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35" name="TextBox 34">
            <a:extLst>
              <a:ext uri="{FF2B5EF4-FFF2-40B4-BE49-F238E27FC236}">
                <a16:creationId xmlns:a16="http://schemas.microsoft.com/office/drawing/2014/main"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40" name="TextBox 39">
            <a:extLst>
              <a:ext uri="{FF2B5EF4-FFF2-40B4-BE49-F238E27FC236}">
                <a16:creationId xmlns:a16="http://schemas.microsoft.com/office/drawing/2014/main" id="{86B15EAE-88C8-427D-B0D6-F78DCF6335FF}"/>
              </a:ext>
            </a:extLst>
          </p:cNvPr>
          <p:cNvSpPr txBox="1"/>
          <p:nvPr/>
        </p:nvSpPr>
        <p:spPr>
          <a:xfrm>
            <a:off x="8210701" y="2930243"/>
            <a:ext cx="314510" cy="307777"/>
          </a:xfrm>
          <a:prstGeom prst="rect">
            <a:avLst/>
          </a:prstGeom>
          <a:noFill/>
        </p:spPr>
        <p:txBody>
          <a:bodyPr wrap="none" rtlCol="0">
            <a:spAutoFit/>
          </a:bodyPr>
          <a:lstStyle/>
          <a:p>
            <a:r>
              <a:rPr lang="en-GB" dirty="0">
                <a:solidFill>
                  <a:srgbClr val="CC00CC"/>
                </a:solidFill>
              </a:rPr>
              <a:t>B</a:t>
            </a:r>
          </a:p>
        </p:txBody>
      </p:sp>
      <p:sp>
        <p:nvSpPr>
          <p:cNvPr id="41" name="TextBox 40">
            <a:extLst>
              <a:ext uri="{FF2B5EF4-FFF2-40B4-BE49-F238E27FC236}">
                <a16:creationId xmlns:a16="http://schemas.microsoft.com/office/drawing/2014/main" id="{4EEAB974-EE26-4F2E-A6C8-4444730F081E}"/>
              </a:ext>
            </a:extLst>
          </p:cNvPr>
          <p:cNvSpPr txBox="1"/>
          <p:nvPr/>
        </p:nvSpPr>
        <p:spPr>
          <a:xfrm>
            <a:off x="9416905" y="1043400"/>
            <a:ext cx="314510" cy="307777"/>
          </a:xfrm>
          <a:prstGeom prst="rect">
            <a:avLst/>
          </a:prstGeom>
          <a:noFill/>
        </p:spPr>
        <p:txBody>
          <a:bodyPr wrap="none" rtlCol="0">
            <a:spAutoFit/>
          </a:bodyPr>
          <a:lstStyle/>
          <a:p>
            <a:r>
              <a:rPr lang="en-GB" dirty="0">
                <a:solidFill>
                  <a:srgbClr val="CC00CC"/>
                </a:solidFill>
              </a:rPr>
              <a:t>B</a:t>
            </a:r>
          </a:p>
        </p:txBody>
      </p:sp>
      <p:sp>
        <p:nvSpPr>
          <p:cNvPr id="44" name="TextBox 43">
            <a:extLst>
              <a:ext uri="{FF2B5EF4-FFF2-40B4-BE49-F238E27FC236}">
                <a16:creationId xmlns:a16="http://schemas.microsoft.com/office/drawing/2014/main" id="{8B5C726F-8634-4FD2-B7AA-135A165424A8}"/>
              </a:ext>
            </a:extLst>
          </p:cNvPr>
          <p:cNvSpPr txBox="1"/>
          <p:nvPr/>
        </p:nvSpPr>
        <p:spPr>
          <a:xfrm>
            <a:off x="8046586" y="2116406"/>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5" name="TextBox 44">
            <a:extLst>
              <a:ext uri="{FF2B5EF4-FFF2-40B4-BE49-F238E27FC236}">
                <a16:creationId xmlns:a16="http://schemas.microsoft.com/office/drawing/2014/main" id="{16916CB7-D81B-47AF-B8F0-2B51BC263E2A}"/>
              </a:ext>
            </a:extLst>
          </p:cNvPr>
          <p:cNvSpPr txBox="1"/>
          <p:nvPr/>
        </p:nvSpPr>
        <p:spPr>
          <a:xfrm>
            <a:off x="7186907" y="3280223"/>
            <a:ext cx="314510" cy="307777"/>
          </a:xfrm>
          <a:prstGeom prst="rect">
            <a:avLst/>
          </a:prstGeom>
          <a:noFill/>
        </p:spPr>
        <p:txBody>
          <a:bodyPr wrap="none" rtlCol="0">
            <a:spAutoFit/>
          </a:bodyPr>
          <a:lstStyle/>
          <a:p>
            <a:r>
              <a:rPr lang="en-GB" dirty="0"/>
              <a:t>C</a:t>
            </a:r>
          </a:p>
        </p:txBody>
      </p:sp>
      <p:sp>
        <p:nvSpPr>
          <p:cNvPr id="46" name="Title 9">
            <a:extLst>
              <a:ext uri="{FF2B5EF4-FFF2-40B4-BE49-F238E27FC236}">
                <a16:creationId xmlns:a16="http://schemas.microsoft.com/office/drawing/2014/main" id="{3A8CF82B-0AB0-4143-876D-591E43B5EF92}"/>
              </a:ext>
            </a:extLst>
          </p:cNvPr>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The A, B, C of the DCM</a:t>
            </a:r>
          </a:p>
        </p:txBody>
      </p:sp>
      <p:sp>
        <p:nvSpPr>
          <p:cNvPr id="47" name="TextBox 46">
            <a:extLst>
              <a:ext uri="{FF2B5EF4-FFF2-40B4-BE49-F238E27FC236}">
                <a16:creationId xmlns:a16="http://schemas.microsoft.com/office/drawing/2014/main" id="{9384402F-6C5D-4379-B96F-B8DBC6264E8F}"/>
              </a:ext>
            </a:extLst>
          </p:cNvPr>
          <p:cNvSpPr txBox="1"/>
          <p:nvPr/>
        </p:nvSpPr>
        <p:spPr>
          <a:xfrm>
            <a:off x="8492214" y="1599142"/>
            <a:ext cx="314510" cy="307777"/>
          </a:xfrm>
          <a:prstGeom prst="rect">
            <a:avLst/>
          </a:prstGeom>
          <a:noFill/>
        </p:spPr>
        <p:txBody>
          <a:bodyPr wrap="none" rtlCol="0">
            <a:spAutoFit/>
          </a:bodyPr>
          <a:lstStyle/>
          <a:p>
            <a:r>
              <a:rPr lang="en-GB" dirty="0">
                <a:solidFill>
                  <a:schemeClr val="bg1">
                    <a:lumMod val="50000"/>
                  </a:schemeClr>
                </a:solidFill>
              </a:rPr>
              <a:t>A</a:t>
            </a:r>
          </a:p>
        </p:txBody>
      </p:sp>
    </p:spTree>
    <p:extLst>
      <p:ext uri="{BB962C8B-B14F-4D97-AF65-F5344CB8AC3E}">
        <p14:creationId xmlns:p14="http://schemas.microsoft.com/office/powerpoint/2010/main" val="8955893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Graphemes (G)</a:t>
            </a:r>
          </a:p>
          <a:p>
            <a:r>
              <a:rPr lang="en-US" sz="2000" dirty="0">
                <a:solidFill>
                  <a:srgbClr val="AD23A3"/>
                </a:solidFill>
                <a:ea typeface="Arial Unicode MS" pitchFamily="34" charset="-128"/>
                <a:cs typeface="Arial Unicode MS" pitchFamily="34" charset="-128"/>
              </a:rPr>
              <a:t>Synesthesia-inducing graphemes (SG)</a:t>
            </a:r>
          </a:p>
          <a:p>
            <a:r>
              <a:rPr lang="en-US" sz="2000" dirty="0">
                <a:solidFill>
                  <a:srgbClr val="0000FF"/>
                </a:solidFill>
                <a:ea typeface="Arial Unicode MS" pitchFamily="34" charset="-128"/>
                <a:cs typeface="Arial Unicode MS" pitchFamily="34" charset="-128"/>
              </a:rPr>
              <a:t>Colored Control graphemes (CG)</a:t>
            </a:r>
          </a:p>
          <a:p>
            <a:pPr marL="0" indent="0">
              <a:buNone/>
            </a:pPr>
            <a:endParaRPr lang="en-US" sz="2000" dirty="0">
              <a:ea typeface="Arial Unicode MS" pitchFamily="34" charset="-128"/>
              <a:cs typeface="Arial Unicode MS" pitchFamily="34" charset="-128"/>
            </a:endParaRPr>
          </a:p>
          <a:p>
            <a:pPr marL="0" indent="0">
              <a:buNone/>
            </a:pPr>
            <a:r>
              <a:rPr lang="en-US" sz="2000" dirty="0">
                <a:ea typeface="Arial Unicode MS" pitchFamily="34" charset="-128"/>
                <a:cs typeface="Arial Unicode MS" pitchFamily="34" charset="-128"/>
              </a:rPr>
              <a:t>Competing Model Hypotheses</a:t>
            </a:r>
          </a:p>
          <a:p>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1 </a:t>
            </a:r>
            <a:r>
              <a:rPr lang="en-US" sz="2000" dirty="0">
                <a:ea typeface="Arial Unicode MS" pitchFamily="34" charset="-128"/>
                <a:cs typeface="Arial Unicode MS" pitchFamily="34" charset="-128"/>
              </a:rPr>
              <a:t>Grapheme color synesthesia induced </a:t>
            </a:r>
          </a:p>
          <a:p>
            <a:pPr marL="0" indent="0">
              <a:buNone/>
            </a:pPr>
            <a:r>
              <a:rPr lang="en-US" sz="2000" dirty="0">
                <a:ea typeface="Arial Unicode MS" pitchFamily="34" charset="-128"/>
                <a:cs typeface="Arial Unicode MS" pitchFamily="34" charset="-128"/>
              </a:rPr>
              <a:t>by direct cross-activation in ventral-occipital cortex</a:t>
            </a: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4" name="Straight Arrow Connector 33"/>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Two putative mechanisms (models)</a:t>
            </a:r>
          </a:p>
        </p:txBody>
      </p:sp>
      <p:sp>
        <p:nvSpPr>
          <p:cNvPr id="35" name="TextBox 34">
            <a:extLst>
              <a:ext uri="{FF2B5EF4-FFF2-40B4-BE49-F238E27FC236}">
                <a16:creationId xmlns:a16="http://schemas.microsoft.com/office/drawing/2014/main"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38" name="TextBox 37">
            <a:extLst>
              <a:ext uri="{FF2B5EF4-FFF2-40B4-BE49-F238E27FC236}">
                <a16:creationId xmlns:a16="http://schemas.microsoft.com/office/drawing/2014/main" id="{716047D5-8968-4A5F-AD09-4802E6BBC49A}"/>
              </a:ext>
            </a:extLst>
          </p:cNvPr>
          <p:cNvSpPr txBox="1"/>
          <p:nvPr/>
        </p:nvSpPr>
        <p:spPr>
          <a:xfrm>
            <a:off x="7205316" y="3231932"/>
            <a:ext cx="314510" cy="307777"/>
          </a:xfrm>
          <a:prstGeom prst="rect">
            <a:avLst/>
          </a:prstGeom>
          <a:noFill/>
        </p:spPr>
        <p:txBody>
          <a:bodyPr wrap="none" rtlCol="0">
            <a:spAutoFit/>
          </a:bodyPr>
          <a:lstStyle/>
          <a:p>
            <a:r>
              <a:rPr lang="en-GB" dirty="0"/>
              <a:t>C</a:t>
            </a:r>
          </a:p>
        </p:txBody>
      </p:sp>
      <p:sp>
        <p:nvSpPr>
          <p:cNvPr id="40" name="TextBox 39">
            <a:extLst>
              <a:ext uri="{FF2B5EF4-FFF2-40B4-BE49-F238E27FC236}">
                <a16:creationId xmlns:a16="http://schemas.microsoft.com/office/drawing/2014/main" id="{86B15EAE-88C8-427D-B0D6-F78DCF6335FF}"/>
              </a:ext>
            </a:extLst>
          </p:cNvPr>
          <p:cNvSpPr txBox="1"/>
          <p:nvPr/>
        </p:nvSpPr>
        <p:spPr>
          <a:xfrm>
            <a:off x="8210701" y="2930243"/>
            <a:ext cx="314510" cy="307777"/>
          </a:xfrm>
          <a:prstGeom prst="rect">
            <a:avLst/>
          </a:prstGeom>
          <a:noFill/>
        </p:spPr>
        <p:txBody>
          <a:bodyPr wrap="none" rtlCol="0">
            <a:spAutoFit/>
          </a:bodyPr>
          <a:lstStyle/>
          <a:p>
            <a:r>
              <a:rPr lang="en-GB" dirty="0">
                <a:solidFill>
                  <a:srgbClr val="CC00CC"/>
                </a:solidFill>
              </a:rPr>
              <a:t>B</a:t>
            </a:r>
          </a:p>
        </p:txBody>
      </p:sp>
      <p:sp>
        <p:nvSpPr>
          <p:cNvPr id="41" name="TextBox 40">
            <a:extLst>
              <a:ext uri="{FF2B5EF4-FFF2-40B4-BE49-F238E27FC236}">
                <a16:creationId xmlns:a16="http://schemas.microsoft.com/office/drawing/2014/main" id="{4EEAB974-EE26-4F2E-A6C8-4444730F081E}"/>
              </a:ext>
            </a:extLst>
          </p:cNvPr>
          <p:cNvSpPr txBox="1"/>
          <p:nvPr/>
        </p:nvSpPr>
        <p:spPr>
          <a:xfrm>
            <a:off x="9416905" y="1043400"/>
            <a:ext cx="314510" cy="307777"/>
          </a:xfrm>
          <a:prstGeom prst="rect">
            <a:avLst/>
          </a:prstGeom>
          <a:noFill/>
        </p:spPr>
        <p:txBody>
          <a:bodyPr wrap="none" rtlCol="0">
            <a:spAutoFit/>
          </a:bodyPr>
          <a:lstStyle/>
          <a:p>
            <a:r>
              <a:rPr lang="en-GB" dirty="0">
                <a:solidFill>
                  <a:srgbClr val="CC00CC"/>
                </a:solidFill>
              </a:rPr>
              <a:t>B</a:t>
            </a:r>
          </a:p>
        </p:txBody>
      </p:sp>
      <p:sp>
        <p:nvSpPr>
          <p:cNvPr id="44" name="TextBox 43">
            <a:extLst>
              <a:ext uri="{FF2B5EF4-FFF2-40B4-BE49-F238E27FC236}">
                <a16:creationId xmlns:a16="http://schemas.microsoft.com/office/drawing/2014/main" id="{8B5C726F-8634-4FD2-B7AA-135A165424A8}"/>
              </a:ext>
            </a:extLst>
          </p:cNvPr>
          <p:cNvSpPr txBox="1"/>
          <p:nvPr/>
        </p:nvSpPr>
        <p:spPr>
          <a:xfrm>
            <a:off x="8046586" y="2116406"/>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5" name="TextBox 44">
            <a:extLst>
              <a:ext uri="{FF2B5EF4-FFF2-40B4-BE49-F238E27FC236}">
                <a16:creationId xmlns:a16="http://schemas.microsoft.com/office/drawing/2014/main" id="{DB5E1B2D-98AF-49A4-B87E-D5BAA1D1517F}"/>
              </a:ext>
            </a:extLst>
          </p:cNvPr>
          <p:cNvSpPr txBox="1"/>
          <p:nvPr/>
        </p:nvSpPr>
        <p:spPr>
          <a:xfrm>
            <a:off x="8503748" y="1645762"/>
            <a:ext cx="314510" cy="307777"/>
          </a:xfrm>
          <a:prstGeom prst="rect">
            <a:avLst/>
          </a:prstGeom>
          <a:noFill/>
        </p:spPr>
        <p:txBody>
          <a:bodyPr wrap="none" rtlCol="0">
            <a:spAutoFit/>
          </a:bodyPr>
          <a:lstStyle/>
          <a:p>
            <a:r>
              <a:rPr lang="en-GB" dirty="0">
                <a:solidFill>
                  <a:schemeClr val="bg1">
                    <a:lumMod val="50000"/>
                  </a:schemeClr>
                </a:solidFill>
              </a:rPr>
              <a:t>A</a:t>
            </a:r>
          </a:p>
        </p:txBody>
      </p:sp>
    </p:spTree>
    <p:extLst>
      <p:ext uri="{BB962C8B-B14F-4D97-AF65-F5344CB8AC3E}">
        <p14:creationId xmlns:p14="http://schemas.microsoft.com/office/powerpoint/2010/main" val="21195771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Graphemes (G)</a:t>
            </a:r>
          </a:p>
          <a:p>
            <a:r>
              <a:rPr lang="en-US" sz="2000" dirty="0">
                <a:solidFill>
                  <a:srgbClr val="AD23A3"/>
                </a:solidFill>
                <a:ea typeface="Arial Unicode MS" pitchFamily="34" charset="-128"/>
                <a:cs typeface="Arial Unicode MS" pitchFamily="34" charset="-128"/>
              </a:rPr>
              <a:t>Synesthesia-inducing graphemes (SG)</a:t>
            </a:r>
          </a:p>
          <a:p>
            <a:r>
              <a:rPr lang="en-US" sz="2000" dirty="0">
                <a:solidFill>
                  <a:srgbClr val="0000FF"/>
                </a:solidFill>
                <a:ea typeface="Arial Unicode MS" pitchFamily="34" charset="-128"/>
                <a:cs typeface="Arial Unicode MS" pitchFamily="34" charset="-128"/>
              </a:rPr>
              <a:t>Colored Control graphemes (CG)</a:t>
            </a:r>
          </a:p>
          <a:p>
            <a:pPr marL="0" indent="0">
              <a:buNone/>
            </a:pPr>
            <a:endParaRPr lang="en-US" sz="2000" dirty="0">
              <a:ea typeface="Arial Unicode MS" pitchFamily="34" charset="-128"/>
              <a:cs typeface="Arial Unicode MS" pitchFamily="34" charset="-128"/>
            </a:endParaRPr>
          </a:p>
          <a:p>
            <a:pPr marL="0" indent="0">
              <a:buNone/>
            </a:pPr>
            <a:r>
              <a:rPr lang="en-US" sz="2000" dirty="0">
                <a:ea typeface="Arial Unicode MS" pitchFamily="34" charset="-128"/>
                <a:cs typeface="Arial Unicode MS" pitchFamily="34" charset="-128"/>
              </a:rPr>
              <a:t>Competing Model Hypotheses</a:t>
            </a:r>
          </a:p>
          <a:p>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1 </a:t>
            </a:r>
            <a:r>
              <a:rPr lang="en-US" sz="2000" dirty="0">
                <a:ea typeface="Arial Unicode MS" pitchFamily="34" charset="-128"/>
                <a:cs typeface="Arial Unicode MS" pitchFamily="34" charset="-128"/>
              </a:rPr>
              <a:t>Grapheme color synesthesia induced </a:t>
            </a:r>
          </a:p>
          <a:p>
            <a:pPr marL="0" indent="0">
              <a:buNone/>
            </a:pPr>
            <a:r>
              <a:rPr lang="en-US" sz="2000" dirty="0">
                <a:ea typeface="Arial Unicode MS" pitchFamily="34" charset="-128"/>
                <a:cs typeface="Arial Unicode MS" pitchFamily="34" charset="-128"/>
              </a:rPr>
              <a:t>by direct cross-activation in ventral-occipital cortex</a:t>
            </a: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2 </a:t>
            </a:r>
            <a:r>
              <a:rPr lang="en-US" sz="2000" dirty="0">
                <a:ea typeface="Arial Unicode MS" pitchFamily="34" charset="-128"/>
                <a:cs typeface="Arial Unicode MS" pitchFamily="34" charset="-128"/>
              </a:rPr>
              <a:t>Disinhibition feedback hypothesis, aberrant feedback from multimodal region SPL, activating V4</a:t>
            </a: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4" name="Straight Arrow Connector 33"/>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Two putative mechanisms (models)</a:t>
            </a:r>
          </a:p>
        </p:txBody>
      </p:sp>
      <p:sp>
        <p:nvSpPr>
          <p:cNvPr id="35" name="TextBox 34">
            <a:extLst>
              <a:ext uri="{FF2B5EF4-FFF2-40B4-BE49-F238E27FC236}">
                <a16:creationId xmlns:a16="http://schemas.microsoft.com/office/drawing/2014/main"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38" name="TextBox 37">
            <a:extLst>
              <a:ext uri="{FF2B5EF4-FFF2-40B4-BE49-F238E27FC236}">
                <a16:creationId xmlns:a16="http://schemas.microsoft.com/office/drawing/2014/main" id="{716047D5-8968-4A5F-AD09-4802E6BBC49A}"/>
              </a:ext>
            </a:extLst>
          </p:cNvPr>
          <p:cNvSpPr txBox="1"/>
          <p:nvPr/>
        </p:nvSpPr>
        <p:spPr>
          <a:xfrm>
            <a:off x="7205316" y="3231932"/>
            <a:ext cx="314510" cy="307777"/>
          </a:xfrm>
          <a:prstGeom prst="rect">
            <a:avLst/>
          </a:prstGeom>
          <a:noFill/>
        </p:spPr>
        <p:txBody>
          <a:bodyPr wrap="none" rtlCol="0">
            <a:spAutoFit/>
          </a:bodyPr>
          <a:lstStyle/>
          <a:p>
            <a:r>
              <a:rPr lang="en-GB" dirty="0"/>
              <a:t>C</a:t>
            </a:r>
          </a:p>
        </p:txBody>
      </p:sp>
      <p:sp>
        <p:nvSpPr>
          <p:cNvPr id="40" name="TextBox 39">
            <a:extLst>
              <a:ext uri="{FF2B5EF4-FFF2-40B4-BE49-F238E27FC236}">
                <a16:creationId xmlns:a16="http://schemas.microsoft.com/office/drawing/2014/main" id="{86B15EAE-88C8-427D-B0D6-F78DCF6335FF}"/>
              </a:ext>
            </a:extLst>
          </p:cNvPr>
          <p:cNvSpPr txBox="1"/>
          <p:nvPr/>
        </p:nvSpPr>
        <p:spPr>
          <a:xfrm>
            <a:off x="8210701" y="2930243"/>
            <a:ext cx="314510" cy="307777"/>
          </a:xfrm>
          <a:prstGeom prst="rect">
            <a:avLst/>
          </a:prstGeom>
          <a:noFill/>
        </p:spPr>
        <p:txBody>
          <a:bodyPr wrap="none" rtlCol="0">
            <a:spAutoFit/>
          </a:bodyPr>
          <a:lstStyle/>
          <a:p>
            <a:r>
              <a:rPr lang="en-GB" dirty="0">
                <a:solidFill>
                  <a:srgbClr val="CC00CC"/>
                </a:solidFill>
              </a:rPr>
              <a:t>B</a:t>
            </a:r>
          </a:p>
        </p:txBody>
      </p:sp>
      <p:sp>
        <p:nvSpPr>
          <p:cNvPr id="41" name="TextBox 40">
            <a:extLst>
              <a:ext uri="{FF2B5EF4-FFF2-40B4-BE49-F238E27FC236}">
                <a16:creationId xmlns:a16="http://schemas.microsoft.com/office/drawing/2014/main" id="{4EEAB974-EE26-4F2E-A6C8-4444730F081E}"/>
              </a:ext>
            </a:extLst>
          </p:cNvPr>
          <p:cNvSpPr txBox="1"/>
          <p:nvPr/>
        </p:nvSpPr>
        <p:spPr>
          <a:xfrm>
            <a:off x="9416905" y="1043400"/>
            <a:ext cx="314510" cy="307777"/>
          </a:xfrm>
          <a:prstGeom prst="rect">
            <a:avLst/>
          </a:prstGeom>
          <a:noFill/>
        </p:spPr>
        <p:txBody>
          <a:bodyPr wrap="none" rtlCol="0">
            <a:spAutoFit/>
          </a:bodyPr>
          <a:lstStyle/>
          <a:p>
            <a:r>
              <a:rPr lang="en-GB" dirty="0">
                <a:solidFill>
                  <a:srgbClr val="CC00CC"/>
                </a:solidFill>
              </a:rPr>
              <a:t>B</a:t>
            </a:r>
          </a:p>
        </p:txBody>
      </p:sp>
      <p:sp>
        <p:nvSpPr>
          <p:cNvPr id="44" name="TextBox 43">
            <a:extLst>
              <a:ext uri="{FF2B5EF4-FFF2-40B4-BE49-F238E27FC236}">
                <a16:creationId xmlns:a16="http://schemas.microsoft.com/office/drawing/2014/main" id="{8B5C726F-8634-4FD2-B7AA-135A165424A8}"/>
              </a:ext>
            </a:extLst>
          </p:cNvPr>
          <p:cNvSpPr txBox="1"/>
          <p:nvPr/>
        </p:nvSpPr>
        <p:spPr>
          <a:xfrm>
            <a:off x="8046586" y="2116406"/>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5" name="TextBox 44">
            <a:extLst>
              <a:ext uri="{FF2B5EF4-FFF2-40B4-BE49-F238E27FC236}">
                <a16:creationId xmlns:a16="http://schemas.microsoft.com/office/drawing/2014/main" id="{DB5E1B2D-98AF-49A4-B87E-D5BAA1D1517F}"/>
              </a:ext>
            </a:extLst>
          </p:cNvPr>
          <p:cNvSpPr txBox="1"/>
          <p:nvPr/>
        </p:nvSpPr>
        <p:spPr>
          <a:xfrm>
            <a:off x="8503748" y="1645762"/>
            <a:ext cx="314510" cy="307777"/>
          </a:xfrm>
          <a:prstGeom prst="rect">
            <a:avLst/>
          </a:prstGeom>
          <a:noFill/>
        </p:spPr>
        <p:txBody>
          <a:bodyPr wrap="none" rtlCol="0">
            <a:spAutoFit/>
          </a:bodyPr>
          <a:lstStyle/>
          <a:p>
            <a:r>
              <a:rPr lang="en-GB" dirty="0">
                <a:solidFill>
                  <a:schemeClr val="bg1">
                    <a:lumMod val="50000"/>
                  </a:schemeClr>
                </a:solidFill>
              </a:rPr>
              <a:t>A</a:t>
            </a:r>
          </a:p>
        </p:txBody>
      </p:sp>
    </p:spTree>
    <p:extLst>
      <p:ext uri="{BB962C8B-B14F-4D97-AF65-F5344CB8AC3E}">
        <p14:creationId xmlns:p14="http://schemas.microsoft.com/office/powerpoint/2010/main" val="69108706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Graphemes (G)</a:t>
            </a:r>
          </a:p>
          <a:p>
            <a:r>
              <a:rPr lang="en-US" sz="2000" dirty="0">
                <a:solidFill>
                  <a:srgbClr val="AD23A3"/>
                </a:solidFill>
                <a:ea typeface="Arial Unicode MS" pitchFamily="34" charset="-128"/>
                <a:cs typeface="Arial Unicode MS" pitchFamily="34" charset="-128"/>
              </a:rPr>
              <a:t>Synesthesia-inducing graphemes (SG)</a:t>
            </a:r>
          </a:p>
          <a:p>
            <a:r>
              <a:rPr lang="en-US" sz="2000" dirty="0">
                <a:solidFill>
                  <a:srgbClr val="0000FF"/>
                </a:solidFill>
                <a:ea typeface="Arial Unicode MS" pitchFamily="34" charset="-128"/>
                <a:cs typeface="Arial Unicode MS" pitchFamily="34" charset="-128"/>
              </a:rPr>
              <a:t>Colored Control graphemes (CG)</a:t>
            </a:r>
          </a:p>
          <a:p>
            <a:pPr marL="0" indent="0">
              <a:buNone/>
            </a:pPr>
            <a:endParaRPr lang="en-US" sz="2000" dirty="0">
              <a:ea typeface="Arial Unicode MS" pitchFamily="34" charset="-128"/>
              <a:cs typeface="Arial Unicode MS" pitchFamily="34" charset="-128"/>
            </a:endParaRPr>
          </a:p>
          <a:p>
            <a:pPr marL="0" indent="0">
              <a:buNone/>
            </a:pPr>
            <a:r>
              <a:rPr lang="en-US" sz="2000" dirty="0">
                <a:ea typeface="Arial Unicode MS" pitchFamily="34" charset="-128"/>
                <a:cs typeface="Arial Unicode MS" pitchFamily="34" charset="-128"/>
              </a:rPr>
              <a:t>Competing Model Hypotheses</a:t>
            </a:r>
          </a:p>
          <a:p>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1 </a:t>
            </a:r>
            <a:r>
              <a:rPr lang="en-US" sz="2000" dirty="0">
                <a:ea typeface="Arial Unicode MS" pitchFamily="34" charset="-128"/>
                <a:cs typeface="Arial Unicode MS" pitchFamily="34" charset="-128"/>
              </a:rPr>
              <a:t>Grapheme color synesthesia induced </a:t>
            </a:r>
          </a:p>
          <a:p>
            <a:pPr marL="0" indent="0">
              <a:buNone/>
            </a:pPr>
            <a:r>
              <a:rPr lang="en-US" sz="2000" dirty="0">
                <a:ea typeface="Arial Unicode MS" pitchFamily="34" charset="-128"/>
                <a:cs typeface="Arial Unicode MS" pitchFamily="34" charset="-128"/>
              </a:rPr>
              <a:t>by direct cross-activation in ventral-occipital cortex</a:t>
            </a: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r>
              <a:rPr lang="en-US" sz="2000" b="1" u="sng" dirty="0">
                <a:ea typeface="Arial Unicode MS" pitchFamily="34" charset="-128"/>
                <a:cs typeface="Arial Unicode MS" pitchFamily="34" charset="-128"/>
              </a:rPr>
              <a:t>Model 2 </a:t>
            </a:r>
            <a:r>
              <a:rPr lang="en-US" sz="2000" dirty="0">
                <a:ea typeface="Arial Unicode MS" pitchFamily="34" charset="-128"/>
                <a:cs typeface="Arial Unicode MS" pitchFamily="34" charset="-128"/>
              </a:rPr>
              <a:t>Disinhibition feedback hypothesis, aberrant feedback from multimodal region SPL, activating V4</a:t>
            </a: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9826"/>
            <a:ext cx="2517255" cy="2104563"/>
            <a:chOff x="6825208" y="1099825"/>
            <a:chExt cx="2517255" cy="2104563"/>
          </a:xfrm>
        </p:grpSpPr>
        <p:sp>
          <p:nvSpPr>
            <p:cNvPr id="3" name="Oval 2"/>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4" name="Straight Arrow Connector 33"/>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grpSp>
        <p:nvGrpSpPr>
          <p:cNvPr id="64" name="Group 63"/>
          <p:cNvGrpSpPr/>
          <p:nvPr/>
        </p:nvGrpSpPr>
        <p:grpSpPr>
          <a:xfrm>
            <a:off x="6983304" y="3397583"/>
            <a:ext cx="2831786" cy="2086484"/>
            <a:chOff x="6792804" y="3397583"/>
            <a:chExt cx="2831786" cy="2086484"/>
          </a:xfrm>
        </p:grpSpPr>
        <p:sp>
          <p:nvSpPr>
            <p:cNvPr id="24" name="Oval 23"/>
            <p:cNvSpPr/>
            <p:nvPr/>
          </p:nvSpPr>
          <p:spPr>
            <a:xfrm>
              <a:off x="7584892" y="3397583"/>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25" name="Oval 24"/>
            <p:cNvSpPr/>
            <p:nvPr/>
          </p:nvSpPr>
          <p:spPr>
            <a:xfrm>
              <a:off x="6792804" y="4321228"/>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26" name="Oval 25"/>
            <p:cNvSpPr/>
            <p:nvPr/>
          </p:nvSpPr>
          <p:spPr>
            <a:xfrm>
              <a:off x="8688486" y="4124908"/>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27" name="Straight Arrow Connector 26"/>
            <p:cNvCxnSpPr>
              <a:endCxn id="24" idx="3"/>
            </p:cNvCxnSpPr>
            <p:nvPr/>
          </p:nvCxnSpPr>
          <p:spPr>
            <a:xfrm flipV="1">
              <a:off x="7125279" y="3972017"/>
              <a:ext cx="575612" cy="380749"/>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4" idx="6"/>
            </p:cNvCxnSpPr>
            <p:nvPr/>
          </p:nvCxnSpPr>
          <p:spPr>
            <a:xfrm flipH="1" flipV="1">
              <a:off x="8376980" y="3734079"/>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293260" y="4994219"/>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p:cNvCxnSpPr>
              <a:stCxn id="24" idx="4"/>
              <a:endCxn id="26" idx="2"/>
            </p:cNvCxnSpPr>
            <p:nvPr/>
          </p:nvCxnSpPr>
          <p:spPr>
            <a:xfrm>
              <a:off x="7980936" y="4070574"/>
              <a:ext cx="707550" cy="39083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9156538" y="4797899"/>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57" name="Straight Arrow Connector 56"/>
            <p:cNvCxnSpPr/>
            <p:nvPr/>
          </p:nvCxnSpPr>
          <p:spPr>
            <a:xfrm>
              <a:off x="6825208" y="3826926"/>
              <a:ext cx="587877" cy="3571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61" name="Straight Arrow Connector 60"/>
            <p:cNvCxnSpPr/>
            <p:nvPr/>
          </p:nvCxnSpPr>
          <p:spPr>
            <a:xfrm flipV="1">
              <a:off x="8249813" y="4294482"/>
              <a:ext cx="68569" cy="76608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grpSp>
      <p:sp>
        <p:nvSpPr>
          <p:cNvPr id="65" name="TextBox 64"/>
          <p:cNvSpPr txBox="1"/>
          <p:nvPr/>
        </p:nvSpPr>
        <p:spPr>
          <a:xfrm>
            <a:off x="3344680" y="6239174"/>
            <a:ext cx="3313728" cy="400110"/>
          </a:xfrm>
          <a:prstGeom prst="rect">
            <a:avLst/>
          </a:prstGeom>
          <a:noFill/>
        </p:spPr>
        <p:txBody>
          <a:bodyPr wrap="none" rtlCol="0">
            <a:spAutoFit/>
          </a:bodyPr>
          <a:lstStyle/>
          <a:p>
            <a:r>
              <a:rPr lang="en-US" sz="2000" i="1" dirty="0">
                <a:solidFill>
                  <a:schemeClr val="bg1">
                    <a:lumMod val="50000"/>
                  </a:schemeClr>
                </a:solidFill>
              </a:rPr>
              <a:t>Initially no winning model</a:t>
            </a:r>
          </a:p>
        </p:txBody>
      </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Two putative mechanisms (models)</a:t>
            </a:r>
          </a:p>
        </p:txBody>
      </p:sp>
      <p:sp>
        <p:nvSpPr>
          <p:cNvPr id="2" name="TextBox 1">
            <a:extLst>
              <a:ext uri="{FF2B5EF4-FFF2-40B4-BE49-F238E27FC236}">
                <a16:creationId xmlns:a16="http://schemas.microsoft.com/office/drawing/2014/main" id="{DE6D9BBA-91FD-4F5A-BC61-754AE891D43C}"/>
              </a:ext>
            </a:extLst>
          </p:cNvPr>
          <p:cNvSpPr txBox="1"/>
          <p:nvPr/>
        </p:nvSpPr>
        <p:spPr>
          <a:xfrm>
            <a:off x="7326505" y="5514864"/>
            <a:ext cx="314510" cy="307777"/>
          </a:xfrm>
          <a:prstGeom prst="rect">
            <a:avLst/>
          </a:prstGeom>
          <a:noFill/>
        </p:spPr>
        <p:txBody>
          <a:bodyPr wrap="none" rtlCol="0">
            <a:spAutoFit/>
          </a:bodyPr>
          <a:lstStyle/>
          <a:p>
            <a:r>
              <a:rPr lang="en-GB" dirty="0"/>
              <a:t>C</a:t>
            </a:r>
          </a:p>
        </p:txBody>
      </p:sp>
      <p:sp>
        <p:nvSpPr>
          <p:cNvPr id="31" name="TextBox 30">
            <a:extLst>
              <a:ext uri="{FF2B5EF4-FFF2-40B4-BE49-F238E27FC236}">
                <a16:creationId xmlns:a16="http://schemas.microsoft.com/office/drawing/2014/main" id="{6149D06E-953F-4A25-9493-BD792AF395A8}"/>
              </a:ext>
            </a:extLst>
          </p:cNvPr>
          <p:cNvSpPr txBox="1"/>
          <p:nvPr/>
        </p:nvSpPr>
        <p:spPr>
          <a:xfrm>
            <a:off x="9259650" y="5360158"/>
            <a:ext cx="314510" cy="307777"/>
          </a:xfrm>
          <a:prstGeom prst="rect">
            <a:avLst/>
          </a:prstGeom>
          <a:noFill/>
        </p:spPr>
        <p:txBody>
          <a:bodyPr wrap="none" rtlCol="0">
            <a:spAutoFit/>
          </a:bodyPr>
          <a:lstStyle/>
          <a:p>
            <a:r>
              <a:rPr lang="en-GB" dirty="0"/>
              <a:t>C</a:t>
            </a:r>
          </a:p>
        </p:txBody>
      </p:sp>
      <p:sp>
        <p:nvSpPr>
          <p:cNvPr id="35" name="TextBox 34">
            <a:extLst>
              <a:ext uri="{FF2B5EF4-FFF2-40B4-BE49-F238E27FC236}">
                <a16:creationId xmlns:a16="http://schemas.microsoft.com/office/drawing/2014/main" id="{5499733F-8803-446F-8976-16049508E826}"/>
              </a:ext>
            </a:extLst>
          </p:cNvPr>
          <p:cNvSpPr txBox="1"/>
          <p:nvPr/>
        </p:nvSpPr>
        <p:spPr>
          <a:xfrm>
            <a:off x="9022887" y="3014104"/>
            <a:ext cx="314510" cy="307777"/>
          </a:xfrm>
          <a:prstGeom prst="rect">
            <a:avLst/>
          </a:prstGeom>
          <a:noFill/>
        </p:spPr>
        <p:txBody>
          <a:bodyPr wrap="none" rtlCol="0">
            <a:spAutoFit/>
          </a:bodyPr>
          <a:lstStyle/>
          <a:p>
            <a:r>
              <a:rPr lang="en-GB" dirty="0"/>
              <a:t>C</a:t>
            </a:r>
          </a:p>
        </p:txBody>
      </p:sp>
      <p:sp>
        <p:nvSpPr>
          <p:cNvPr id="38" name="TextBox 37">
            <a:extLst>
              <a:ext uri="{FF2B5EF4-FFF2-40B4-BE49-F238E27FC236}">
                <a16:creationId xmlns:a16="http://schemas.microsoft.com/office/drawing/2014/main" id="{716047D5-8968-4A5F-AD09-4802E6BBC49A}"/>
              </a:ext>
            </a:extLst>
          </p:cNvPr>
          <p:cNvSpPr txBox="1"/>
          <p:nvPr/>
        </p:nvSpPr>
        <p:spPr>
          <a:xfrm>
            <a:off x="7205316" y="3231932"/>
            <a:ext cx="314510" cy="307777"/>
          </a:xfrm>
          <a:prstGeom prst="rect">
            <a:avLst/>
          </a:prstGeom>
          <a:noFill/>
        </p:spPr>
        <p:txBody>
          <a:bodyPr wrap="none" rtlCol="0">
            <a:spAutoFit/>
          </a:bodyPr>
          <a:lstStyle/>
          <a:p>
            <a:r>
              <a:rPr lang="en-GB" dirty="0"/>
              <a:t>C</a:t>
            </a:r>
          </a:p>
        </p:txBody>
      </p:sp>
      <p:sp>
        <p:nvSpPr>
          <p:cNvPr id="40" name="TextBox 39">
            <a:extLst>
              <a:ext uri="{FF2B5EF4-FFF2-40B4-BE49-F238E27FC236}">
                <a16:creationId xmlns:a16="http://schemas.microsoft.com/office/drawing/2014/main" id="{86B15EAE-88C8-427D-B0D6-F78DCF6335FF}"/>
              </a:ext>
            </a:extLst>
          </p:cNvPr>
          <p:cNvSpPr txBox="1"/>
          <p:nvPr/>
        </p:nvSpPr>
        <p:spPr>
          <a:xfrm>
            <a:off x="8210701" y="2930243"/>
            <a:ext cx="314510" cy="307777"/>
          </a:xfrm>
          <a:prstGeom prst="rect">
            <a:avLst/>
          </a:prstGeom>
          <a:noFill/>
        </p:spPr>
        <p:txBody>
          <a:bodyPr wrap="none" rtlCol="0">
            <a:spAutoFit/>
          </a:bodyPr>
          <a:lstStyle/>
          <a:p>
            <a:r>
              <a:rPr lang="en-GB" dirty="0">
                <a:solidFill>
                  <a:srgbClr val="CC00CC"/>
                </a:solidFill>
              </a:rPr>
              <a:t>B</a:t>
            </a:r>
          </a:p>
        </p:txBody>
      </p:sp>
      <p:sp>
        <p:nvSpPr>
          <p:cNvPr id="41" name="TextBox 40">
            <a:extLst>
              <a:ext uri="{FF2B5EF4-FFF2-40B4-BE49-F238E27FC236}">
                <a16:creationId xmlns:a16="http://schemas.microsoft.com/office/drawing/2014/main" id="{4EEAB974-EE26-4F2E-A6C8-4444730F081E}"/>
              </a:ext>
            </a:extLst>
          </p:cNvPr>
          <p:cNvSpPr txBox="1"/>
          <p:nvPr/>
        </p:nvSpPr>
        <p:spPr>
          <a:xfrm>
            <a:off x="9416905" y="1043400"/>
            <a:ext cx="314510" cy="307777"/>
          </a:xfrm>
          <a:prstGeom prst="rect">
            <a:avLst/>
          </a:prstGeom>
          <a:noFill/>
        </p:spPr>
        <p:txBody>
          <a:bodyPr wrap="none" rtlCol="0">
            <a:spAutoFit/>
          </a:bodyPr>
          <a:lstStyle/>
          <a:p>
            <a:r>
              <a:rPr lang="en-GB" dirty="0">
                <a:solidFill>
                  <a:srgbClr val="CC00CC"/>
                </a:solidFill>
              </a:rPr>
              <a:t>B</a:t>
            </a:r>
          </a:p>
        </p:txBody>
      </p:sp>
      <p:sp>
        <p:nvSpPr>
          <p:cNvPr id="42" name="TextBox 41">
            <a:extLst>
              <a:ext uri="{FF2B5EF4-FFF2-40B4-BE49-F238E27FC236}">
                <a16:creationId xmlns:a16="http://schemas.microsoft.com/office/drawing/2014/main" id="{9405002A-9B04-4D74-BD15-8CF0B17698D6}"/>
              </a:ext>
            </a:extLst>
          </p:cNvPr>
          <p:cNvSpPr txBox="1"/>
          <p:nvPr/>
        </p:nvSpPr>
        <p:spPr>
          <a:xfrm>
            <a:off x="8306415" y="5042823"/>
            <a:ext cx="314510" cy="307777"/>
          </a:xfrm>
          <a:prstGeom prst="rect">
            <a:avLst/>
          </a:prstGeom>
          <a:noFill/>
        </p:spPr>
        <p:txBody>
          <a:bodyPr wrap="none" rtlCol="0">
            <a:spAutoFit/>
          </a:bodyPr>
          <a:lstStyle/>
          <a:p>
            <a:r>
              <a:rPr lang="en-GB" dirty="0">
                <a:solidFill>
                  <a:srgbClr val="CC00CC"/>
                </a:solidFill>
              </a:rPr>
              <a:t>B</a:t>
            </a:r>
          </a:p>
        </p:txBody>
      </p:sp>
      <p:sp>
        <p:nvSpPr>
          <p:cNvPr id="43" name="TextBox 42">
            <a:extLst>
              <a:ext uri="{FF2B5EF4-FFF2-40B4-BE49-F238E27FC236}">
                <a16:creationId xmlns:a16="http://schemas.microsoft.com/office/drawing/2014/main" id="{F8807F17-D77A-47A8-82E0-FADE4C98484C}"/>
              </a:ext>
            </a:extLst>
          </p:cNvPr>
          <p:cNvSpPr txBox="1"/>
          <p:nvPr/>
        </p:nvSpPr>
        <p:spPr>
          <a:xfrm>
            <a:off x="6628694" y="3580189"/>
            <a:ext cx="314510" cy="307777"/>
          </a:xfrm>
          <a:prstGeom prst="rect">
            <a:avLst/>
          </a:prstGeom>
          <a:noFill/>
        </p:spPr>
        <p:txBody>
          <a:bodyPr wrap="none" rtlCol="0">
            <a:spAutoFit/>
          </a:bodyPr>
          <a:lstStyle/>
          <a:p>
            <a:r>
              <a:rPr lang="en-GB" dirty="0">
                <a:solidFill>
                  <a:srgbClr val="CC00CC"/>
                </a:solidFill>
              </a:rPr>
              <a:t>B</a:t>
            </a:r>
          </a:p>
        </p:txBody>
      </p:sp>
      <p:sp>
        <p:nvSpPr>
          <p:cNvPr id="44" name="TextBox 43">
            <a:extLst>
              <a:ext uri="{FF2B5EF4-FFF2-40B4-BE49-F238E27FC236}">
                <a16:creationId xmlns:a16="http://schemas.microsoft.com/office/drawing/2014/main" id="{8B5C726F-8634-4FD2-B7AA-135A165424A8}"/>
              </a:ext>
            </a:extLst>
          </p:cNvPr>
          <p:cNvSpPr txBox="1"/>
          <p:nvPr/>
        </p:nvSpPr>
        <p:spPr>
          <a:xfrm>
            <a:off x="8046586" y="2116406"/>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5" name="TextBox 44">
            <a:extLst>
              <a:ext uri="{FF2B5EF4-FFF2-40B4-BE49-F238E27FC236}">
                <a16:creationId xmlns:a16="http://schemas.microsoft.com/office/drawing/2014/main" id="{DB5E1B2D-98AF-49A4-B87E-D5BAA1D1517F}"/>
              </a:ext>
            </a:extLst>
          </p:cNvPr>
          <p:cNvSpPr txBox="1"/>
          <p:nvPr/>
        </p:nvSpPr>
        <p:spPr>
          <a:xfrm>
            <a:off x="8503748" y="1645762"/>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6" name="TextBox 45">
            <a:extLst>
              <a:ext uri="{FF2B5EF4-FFF2-40B4-BE49-F238E27FC236}">
                <a16:creationId xmlns:a16="http://schemas.microsoft.com/office/drawing/2014/main" id="{59C7E4D0-A8C2-48BF-B416-6F731013177B}"/>
              </a:ext>
            </a:extLst>
          </p:cNvPr>
          <p:cNvSpPr txBox="1"/>
          <p:nvPr/>
        </p:nvSpPr>
        <p:spPr>
          <a:xfrm>
            <a:off x="8503748" y="3963254"/>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7" name="TextBox 46">
            <a:extLst>
              <a:ext uri="{FF2B5EF4-FFF2-40B4-BE49-F238E27FC236}">
                <a16:creationId xmlns:a16="http://schemas.microsoft.com/office/drawing/2014/main" id="{3D0FA881-0B0F-4220-BD60-87A3BC7D9180}"/>
              </a:ext>
            </a:extLst>
          </p:cNvPr>
          <p:cNvSpPr txBox="1"/>
          <p:nvPr/>
        </p:nvSpPr>
        <p:spPr>
          <a:xfrm>
            <a:off x="7383551" y="3726234"/>
            <a:ext cx="314510" cy="307777"/>
          </a:xfrm>
          <a:prstGeom prst="rect">
            <a:avLst/>
          </a:prstGeom>
          <a:noFill/>
        </p:spPr>
        <p:txBody>
          <a:bodyPr wrap="none" rtlCol="0">
            <a:spAutoFit/>
          </a:bodyPr>
          <a:lstStyle/>
          <a:p>
            <a:r>
              <a:rPr lang="en-GB" dirty="0">
                <a:solidFill>
                  <a:schemeClr val="bg1">
                    <a:lumMod val="50000"/>
                  </a:schemeClr>
                </a:solidFill>
              </a:rPr>
              <a:t>A</a:t>
            </a:r>
          </a:p>
        </p:txBody>
      </p:sp>
      <p:sp>
        <p:nvSpPr>
          <p:cNvPr id="48" name="TextBox 47">
            <a:extLst>
              <a:ext uri="{FF2B5EF4-FFF2-40B4-BE49-F238E27FC236}">
                <a16:creationId xmlns:a16="http://schemas.microsoft.com/office/drawing/2014/main" id="{DB9FDAF5-2EB2-4DC4-87AF-F0E0AE738792}"/>
              </a:ext>
            </a:extLst>
          </p:cNvPr>
          <p:cNvSpPr txBox="1"/>
          <p:nvPr/>
        </p:nvSpPr>
        <p:spPr>
          <a:xfrm>
            <a:off x="8930423" y="3655477"/>
            <a:ext cx="314510" cy="307777"/>
          </a:xfrm>
          <a:prstGeom prst="rect">
            <a:avLst/>
          </a:prstGeom>
          <a:noFill/>
        </p:spPr>
        <p:txBody>
          <a:bodyPr wrap="none" rtlCol="0">
            <a:spAutoFit/>
          </a:bodyPr>
          <a:lstStyle/>
          <a:p>
            <a:r>
              <a:rPr lang="en-GB" dirty="0">
                <a:solidFill>
                  <a:schemeClr val="bg1">
                    <a:lumMod val="50000"/>
                  </a:schemeClr>
                </a:solidFill>
              </a:rPr>
              <a:t>A</a:t>
            </a:r>
          </a:p>
        </p:txBody>
      </p:sp>
    </p:spTree>
    <p:extLst>
      <p:ext uri="{BB962C8B-B14F-4D97-AF65-F5344CB8AC3E}">
        <p14:creationId xmlns:p14="http://schemas.microsoft.com/office/powerpoint/2010/main" val="10128182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srcRect b="82186"/>
          <a:stretch/>
        </p:blipFill>
        <p:spPr>
          <a:xfrm>
            <a:off x="2439793" y="1220312"/>
            <a:ext cx="4224890" cy="944044"/>
          </a:xfrm>
          <a:prstGeom prst="rect">
            <a:avLst/>
          </a:prstGeom>
        </p:spPr>
      </p:pic>
      <p:sp>
        <p:nvSpPr>
          <p:cNvPr id="51"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a:latin typeface="+mn-lt"/>
              </a:rPr>
              <a:t> Brain Connectivity in </a:t>
            </a:r>
            <a:r>
              <a:rPr lang="en-GB" b="0" dirty="0" err="1">
                <a:latin typeface="+mn-lt"/>
              </a:rPr>
              <a:t>Synesthesia</a:t>
            </a:r>
            <a:endParaRPr lang="en-GB" b="0" dirty="0">
              <a:latin typeface="+mn-lt"/>
            </a:endParaRPr>
          </a:p>
        </p:txBody>
      </p:sp>
      <p:grpSp>
        <p:nvGrpSpPr>
          <p:cNvPr id="4" name="Group 3">
            <a:extLst>
              <a:ext uri="{FF2B5EF4-FFF2-40B4-BE49-F238E27FC236}">
                <a16:creationId xmlns:a16="http://schemas.microsoft.com/office/drawing/2014/main" id="{EACB87A6-22A8-6F4B-B6A4-CFE176DB78C4}"/>
              </a:ext>
            </a:extLst>
          </p:cNvPr>
          <p:cNvGrpSpPr/>
          <p:nvPr/>
        </p:nvGrpSpPr>
        <p:grpSpPr>
          <a:xfrm>
            <a:off x="245781" y="1997613"/>
            <a:ext cx="9513162" cy="4863364"/>
            <a:chOff x="245781" y="1997613"/>
            <a:chExt cx="9513162" cy="4863364"/>
          </a:xfrm>
        </p:grpSpPr>
        <p:grpSp>
          <p:nvGrpSpPr>
            <p:cNvPr id="2" name="Group 1">
              <a:extLst>
                <a:ext uri="{FF2B5EF4-FFF2-40B4-BE49-F238E27FC236}">
                  <a16:creationId xmlns:a16="http://schemas.microsoft.com/office/drawing/2014/main" id="{0A602B96-A321-C94A-A4D7-B7EB3E66D64A}"/>
                </a:ext>
              </a:extLst>
            </p:cNvPr>
            <p:cNvGrpSpPr/>
            <p:nvPr/>
          </p:nvGrpSpPr>
          <p:grpSpPr>
            <a:xfrm>
              <a:off x="245781" y="1997613"/>
              <a:ext cx="9513162" cy="4557883"/>
              <a:chOff x="245781" y="1997613"/>
              <a:chExt cx="9513162" cy="4557883"/>
            </a:xfrm>
          </p:grpSpPr>
          <p:pic>
            <p:nvPicPr>
              <p:cNvPr id="7" name="Picture 6"/>
              <p:cNvPicPr>
                <a:picLocks noChangeAspect="1"/>
              </p:cNvPicPr>
              <p:nvPr/>
            </p:nvPicPr>
            <p:blipFill rotWithShape="1">
              <a:blip r:embed="rId3"/>
              <a:srcRect t="53462"/>
              <a:stretch/>
            </p:blipFill>
            <p:spPr>
              <a:xfrm>
                <a:off x="2080558" y="1997613"/>
                <a:ext cx="6468320" cy="2966786"/>
              </a:xfrm>
              <a:prstGeom prst="rect">
                <a:avLst/>
              </a:prstGeom>
            </p:spPr>
          </p:pic>
          <p:grpSp>
            <p:nvGrpSpPr>
              <p:cNvPr id="17" name="Group 16"/>
              <p:cNvGrpSpPr/>
              <p:nvPr/>
            </p:nvGrpSpPr>
            <p:grpSpPr>
              <a:xfrm>
                <a:off x="245781" y="4846475"/>
                <a:ext cx="2049203" cy="1698592"/>
                <a:chOff x="6825208" y="1099825"/>
                <a:chExt cx="2517255" cy="2104563"/>
              </a:xfrm>
            </p:grpSpPr>
            <p:sp>
              <p:nvSpPr>
                <p:cNvPr id="19" name="Oval 18"/>
                <p:cNvSpPr/>
                <p:nvPr/>
              </p:nvSpPr>
              <p:spPr>
                <a:xfrm>
                  <a:off x="7617296" y="1099825"/>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SPL</a:t>
                  </a:r>
                </a:p>
              </p:txBody>
            </p:sp>
            <p:sp>
              <p:nvSpPr>
                <p:cNvPr id="20" name="Oval 19"/>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LSA</a:t>
                  </a:r>
                </a:p>
              </p:txBody>
            </p:sp>
            <p:sp>
              <p:nvSpPr>
                <p:cNvPr id="22" name="Oval 2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V4</a:t>
                  </a:r>
                </a:p>
              </p:txBody>
            </p:sp>
            <p:cxnSp>
              <p:nvCxnSpPr>
                <p:cNvPr id="23" name="Straight Arrow Connector 22"/>
                <p:cNvCxnSpPr>
                  <a:stCxn id="20" idx="5"/>
                  <a:endCxn id="2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9" idx="6"/>
                </p:cNvCxnSpPr>
                <p:nvPr/>
              </p:nvCxnSpPr>
              <p:spPr>
                <a:xfrm flipH="1" flipV="1">
                  <a:off x="8409384" y="1436321"/>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flipV="1">
                  <a:off x="8129994" y="2489556"/>
                  <a:ext cx="0" cy="4898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a:off x="8699504" y="1196752"/>
                  <a:ext cx="610555" cy="456669"/>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p:nvPr/>
              </p:nvCxnSpPr>
              <p:spPr>
                <a:xfrm flipV="1">
                  <a:off x="8996056" y="2464207"/>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grpSp>
          <p:grpSp>
            <p:nvGrpSpPr>
              <p:cNvPr id="34" name="Group 33"/>
              <p:cNvGrpSpPr/>
              <p:nvPr/>
            </p:nvGrpSpPr>
            <p:grpSpPr>
              <a:xfrm>
                <a:off x="7638307" y="5019075"/>
                <a:ext cx="2120636" cy="1536421"/>
                <a:chOff x="6792804" y="3397583"/>
                <a:chExt cx="2831786" cy="2086484"/>
              </a:xfrm>
            </p:grpSpPr>
            <p:sp>
              <p:nvSpPr>
                <p:cNvPr id="35" name="Oval 34"/>
                <p:cNvSpPr/>
                <p:nvPr/>
              </p:nvSpPr>
              <p:spPr>
                <a:xfrm>
                  <a:off x="7584892" y="3397583"/>
                  <a:ext cx="792088"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SPL</a:t>
                  </a:r>
                </a:p>
              </p:txBody>
            </p:sp>
            <p:sp>
              <p:nvSpPr>
                <p:cNvPr id="36" name="Oval 35"/>
                <p:cNvSpPr/>
                <p:nvPr/>
              </p:nvSpPr>
              <p:spPr>
                <a:xfrm>
                  <a:off x="6792804" y="4321228"/>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LSA</a:t>
                  </a:r>
                </a:p>
              </p:txBody>
            </p:sp>
            <p:sp>
              <p:nvSpPr>
                <p:cNvPr id="37" name="Oval 36"/>
                <p:cNvSpPr/>
                <p:nvPr/>
              </p:nvSpPr>
              <p:spPr>
                <a:xfrm>
                  <a:off x="8688486" y="4124908"/>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V4</a:t>
                  </a:r>
                </a:p>
              </p:txBody>
            </p:sp>
            <p:cxnSp>
              <p:nvCxnSpPr>
                <p:cNvPr id="38" name="Straight Arrow Connector 37"/>
                <p:cNvCxnSpPr>
                  <a:endCxn id="35" idx="3"/>
                </p:cNvCxnSpPr>
                <p:nvPr/>
              </p:nvCxnSpPr>
              <p:spPr>
                <a:xfrm flipV="1">
                  <a:off x="7125279" y="3972017"/>
                  <a:ext cx="575612" cy="380749"/>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5" idx="6"/>
                </p:cNvCxnSpPr>
                <p:nvPr/>
              </p:nvCxnSpPr>
              <p:spPr>
                <a:xfrm flipH="1" flipV="1">
                  <a:off x="8376980" y="3734079"/>
                  <a:ext cx="645048" cy="42713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293260" y="4994219"/>
                  <a:ext cx="0" cy="48984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p:cNvCxnSpPr>
                  <a:stCxn id="35" idx="4"/>
                  <a:endCxn id="37" idx="2"/>
                </p:cNvCxnSpPr>
                <p:nvPr/>
              </p:nvCxnSpPr>
              <p:spPr>
                <a:xfrm>
                  <a:off x="7980936" y="4070574"/>
                  <a:ext cx="707550" cy="39083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9156538" y="4797899"/>
                  <a:ext cx="0" cy="489848"/>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p:cNvCxnSpPr/>
                <p:nvPr/>
              </p:nvCxnSpPr>
              <p:spPr>
                <a:xfrm>
                  <a:off x="6825208" y="3826926"/>
                  <a:ext cx="587877" cy="35714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a:xfrm flipV="1">
                  <a:off x="8249813" y="4294482"/>
                  <a:ext cx="68569" cy="766088"/>
                </a:xfrm>
                <a:prstGeom prst="straightConnector1">
                  <a:avLst/>
                </a:prstGeom>
                <a:ln w="38100">
                  <a:solidFill>
                    <a:srgbClr val="AD23A3"/>
                  </a:solidFill>
                  <a:tailEnd type="oval"/>
                </a:ln>
              </p:spPr>
              <p:style>
                <a:lnRef idx="1">
                  <a:schemeClr val="accent4"/>
                </a:lnRef>
                <a:fillRef idx="0">
                  <a:schemeClr val="accent4"/>
                </a:fillRef>
                <a:effectRef idx="0">
                  <a:schemeClr val="accent4"/>
                </a:effectRef>
                <a:fontRef idx="minor">
                  <a:schemeClr val="tx1"/>
                </a:fontRef>
              </p:style>
            </p:cxnSp>
          </p:grpSp>
        </p:grpSp>
        <p:sp>
          <p:nvSpPr>
            <p:cNvPr id="3" name="TextBox 2">
              <a:extLst>
                <a:ext uri="{FF2B5EF4-FFF2-40B4-BE49-F238E27FC236}">
                  <a16:creationId xmlns:a16="http://schemas.microsoft.com/office/drawing/2014/main" id="{BCC4C98A-31BB-7E43-B6C1-61A5CC539ED6}"/>
                </a:ext>
              </a:extLst>
            </p:cNvPr>
            <p:cNvSpPr txBox="1"/>
            <p:nvPr/>
          </p:nvSpPr>
          <p:spPr>
            <a:xfrm>
              <a:off x="8567224" y="4726745"/>
              <a:ext cx="1035348" cy="307777"/>
            </a:xfrm>
            <a:prstGeom prst="rect">
              <a:avLst/>
            </a:prstGeom>
            <a:noFill/>
          </p:spPr>
          <p:txBody>
            <a:bodyPr wrap="none" rtlCol="0">
              <a:spAutoFit/>
            </a:bodyPr>
            <a:lstStyle/>
            <a:p>
              <a:r>
                <a:rPr lang="en-IE" dirty="0"/>
                <a:t>Top Down</a:t>
              </a:r>
            </a:p>
          </p:txBody>
        </p:sp>
        <p:sp>
          <p:nvSpPr>
            <p:cNvPr id="50" name="TextBox 49">
              <a:extLst>
                <a:ext uri="{FF2B5EF4-FFF2-40B4-BE49-F238E27FC236}">
                  <a16:creationId xmlns:a16="http://schemas.microsoft.com/office/drawing/2014/main" id="{2BB7CE42-6AC6-E742-A667-6CB89AD4F499}"/>
                </a:ext>
              </a:extLst>
            </p:cNvPr>
            <p:cNvSpPr txBox="1"/>
            <p:nvPr/>
          </p:nvSpPr>
          <p:spPr>
            <a:xfrm>
              <a:off x="940191" y="6553200"/>
              <a:ext cx="1079142" cy="307777"/>
            </a:xfrm>
            <a:prstGeom prst="rect">
              <a:avLst/>
            </a:prstGeom>
            <a:noFill/>
          </p:spPr>
          <p:txBody>
            <a:bodyPr wrap="none" rtlCol="0">
              <a:spAutoFit/>
            </a:bodyPr>
            <a:lstStyle/>
            <a:p>
              <a:r>
                <a:rPr lang="en-IE" dirty="0"/>
                <a:t>Bottom up</a:t>
              </a:r>
            </a:p>
          </p:txBody>
        </p:sp>
      </p:grpSp>
    </p:spTree>
    <p:extLst>
      <p:ext uri="{BB962C8B-B14F-4D97-AF65-F5344CB8AC3E}">
        <p14:creationId xmlns:p14="http://schemas.microsoft.com/office/powerpoint/2010/main" val="11237422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gure2_final.jpg"/>
          <p:cNvPicPr>
            <a:picLocks noGrp="1" noChangeAspect="1"/>
          </p:cNvPicPr>
          <p:nvPr>
            <p:ph sz="quarter" idx="1"/>
          </p:nvPr>
        </p:nvPicPr>
        <p:blipFill>
          <a:blip r:embed="rId3"/>
          <a:stretch>
            <a:fillRect/>
          </a:stretch>
        </p:blipFill>
        <p:spPr>
          <a:xfrm>
            <a:off x="1256250" y="1293749"/>
            <a:ext cx="7774503" cy="4270502"/>
          </a:xfrm>
        </p:spPr>
      </p:pic>
      <p:sp>
        <p:nvSpPr>
          <p:cNvPr id="4" name="Text Box 36"/>
          <p:cNvSpPr txBox="1">
            <a:spLocks noChangeArrowheads="1"/>
          </p:cNvSpPr>
          <p:nvPr/>
        </p:nvSpPr>
        <p:spPr bwMode="auto">
          <a:xfrm>
            <a:off x="823020" y="6525345"/>
            <a:ext cx="4608512" cy="323165"/>
          </a:xfrm>
          <a:prstGeom prst="rect">
            <a:avLst/>
          </a:prstGeom>
          <a:noFill/>
          <a:ln w="9525">
            <a:noFill/>
            <a:miter lim="800000"/>
            <a:headEnd/>
            <a:tailEnd/>
          </a:ln>
        </p:spPr>
        <p:txBody>
          <a:bodyPr wrap="square">
            <a:spAutoFit/>
          </a:bodyPr>
          <a:lstStyle/>
          <a:p>
            <a:pPr eaLnBrk="0" hangingPunct="0"/>
            <a:r>
              <a:rPr lang="de-DE" sz="1500" b="0" dirty="0">
                <a:latin typeface="Times New Roman" pitchFamily="18" charset="0"/>
                <a:cs typeface="Times New Roman" pitchFamily="18" charset="0"/>
              </a:rPr>
              <a:t>Van </a:t>
            </a:r>
            <a:r>
              <a:rPr lang="de-DE" sz="1500" b="0" dirty="0" err="1">
                <a:latin typeface="Times New Roman" pitchFamily="18" charset="0"/>
                <a:cs typeface="Times New Roman" pitchFamily="18" charset="0"/>
              </a:rPr>
              <a:t>Leeuwen</a:t>
            </a:r>
            <a:r>
              <a:rPr lang="de-DE" sz="1500" b="0" dirty="0">
                <a:latin typeface="Times New Roman" pitchFamily="18" charset="0"/>
                <a:cs typeface="Times New Roman" pitchFamily="18" charset="0"/>
              </a:rPr>
              <a:t>, den Ouden, </a:t>
            </a:r>
            <a:r>
              <a:rPr lang="de-DE" sz="1500" b="0" dirty="0" err="1">
                <a:latin typeface="Times New Roman" pitchFamily="18" charset="0"/>
                <a:cs typeface="Times New Roman" pitchFamily="18" charset="0"/>
              </a:rPr>
              <a:t>Hagoort</a:t>
            </a:r>
            <a:r>
              <a:rPr lang="de-DE" sz="1500" b="0" dirty="0">
                <a:latin typeface="Times New Roman" pitchFamily="18" charset="0"/>
                <a:cs typeface="Times New Roman" pitchFamily="18" charset="0"/>
              </a:rPr>
              <a:t> (2011) </a:t>
            </a:r>
            <a:r>
              <a:rPr lang="de-DE" sz="1500" b="0" i="1" dirty="0">
                <a:latin typeface="Times New Roman" pitchFamily="18" charset="0"/>
                <a:cs typeface="Times New Roman" pitchFamily="18" charset="0"/>
              </a:rPr>
              <a:t>JNeurosci</a:t>
            </a:r>
            <a:endParaRPr lang="en-US" sz="1500" b="0" i="1" dirty="0">
              <a:latin typeface="Times New Roman" pitchFamily="18" charset="0"/>
              <a:cs typeface="Times New Roman" pitchFamily="18" charset="0"/>
            </a:endParaRPr>
          </a:p>
        </p:txBody>
      </p:sp>
      <p:sp>
        <p:nvSpPr>
          <p:cNvPr id="6"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a:latin typeface="+mn-lt"/>
              </a:rPr>
              <a:t> Brain Connectivity in </a:t>
            </a:r>
            <a:r>
              <a:rPr lang="en-GB" b="0" dirty="0" err="1">
                <a:latin typeface="+mn-lt"/>
              </a:rPr>
              <a:t>Synesthesia</a:t>
            </a:r>
            <a:endParaRPr lang="en-GB" b="0" dirty="0">
              <a:latin typeface="+mn-lt"/>
            </a:endParaRPr>
          </a:p>
        </p:txBody>
      </p:sp>
    </p:spTree>
    <p:extLst>
      <p:ext uri="{BB962C8B-B14F-4D97-AF65-F5344CB8AC3E}">
        <p14:creationId xmlns:p14="http://schemas.microsoft.com/office/powerpoint/2010/main" val="294646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7F8D5-98C1-40AB-9CC8-9D6078A1AA1C}"/>
              </a:ext>
            </a:extLst>
          </p:cNvPr>
          <p:cNvSpPr>
            <a:spLocks noGrp="1"/>
          </p:cNvSpPr>
          <p:nvPr>
            <p:ph idx="1"/>
          </p:nvPr>
        </p:nvSpPr>
        <p:spPr>
          <a:xfrm>
            <a:off x="3145255" y="1269363"/>
            <a:ext cx="5553576" cy="2697163"/>
          </a:xfrm>
        </p:spPr>
        <p:txBody>
          <a:bodyPr/>
          <a:lstStyle/>
          <a:p>
            <a:pPr marL="0" indent="0">
              <a:buNone/>
            </a:pPr>
            <a:r>
              <a:rPr lang="en-GB" dirty="0"/>
              <a:t>Worked Example 2</a:t>
            </a:r>
          </a:p>
        </p:txBody>
      </p:sp>
      <p:pic>
        <p:nvPicPr>
          <p:cNvPr id="2" name="Picture 1"/>
          <p:cNvPicPr>
            <a:picLocks noChangeAspect="1"/>
          </p:cNvPicPr>
          <p:nvPr/>
        </p:nvPicPr>
        <p:blipFill rotWithShape="1">
          <a:blip r:embed="rId2"/>
          <a:srcRect l="3785" t="1459" r="4580" b="4615"/>
          <a:stretch/>
        </p:blipFill>
        <p:spPr>
          <a:xfrm>
            <a:off x="2455334" y="2387599"/>
            <a:ext cx="5080000" cy="3928535"/>
          </a:xfrm>
          <a:prstGeom prst="rect">
            <a:avLst/>
          </a:prstGeom>
        </p:spPr>
      </p:pic>
    </p:spTree>
    <p:extLst>
      <p:ext uri="{BB962C8B-B14F-4D97-AF65-F5344CB8AC3E}">
        <p14:creationId xmlns:p14="http://schemas.microsoft.com/office/powerpoint/2010/main" val="220644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7CFB-7987-4DB1-9568-0209F596CD75}"/>
              </a:ext>
            </a:extLst>
          </p:cNvPr>
          <p:cNvSpPr>
            <a:spLocks noGrp="1"/>
          </p:cNvSpPr>
          <p:nvPr>
            <p:ph type="title"/>
          </p:nvPr>
        </p:nvSpPr>
        <p:spPr>
          <a:xfrm>
            <a:off x="618693" y="177095"/>
            <a:ext cx="9258300" cy="1143000"/>
          </a:xfrm>
        </p:spPr>
        <p:txBody>
          <a:bodyPr/>
          <a:lstStyle/>
          <a:p>
            <a:r>
              <a:rPr lang="en-GB" sz="2800" dirty="0"/>
              <a:t>Brainstem interactions</a:t>
            </a:r>
          </a:p>
        </p:txBody>
      </p:sp>
      <p:pic>
        <p:nvPicPr>
          <p:cNvPr id="6" name="Picture 5">
            <a:extLst>
              <a:ext uri="{FF2B5EF4-FFF2-40B4-BE49-F238E27FC236}">
                <a16:creationId xmlns:a16="http://schemas.microsoft.com/office/drawing/2014/main" id="{27B0602C-353A-4D3E-B551-43B04D055370}"/>
              </a:ext>
            </a:extLst>
          </p:cNvPr>
          <p:cNvPicPr>
            <a:picLocks noChangeAspect="1"/>
          </p:cNvPicPr>
          <p:nvPr/>
        </p:nvPicPr>
        <p:blipFill rotWithShape="1">
          <a:blip r:embed="rId2"/>
          <a:srcRect l="11214" t="16891" r="24239" b="40948"/>
          <a:stretch/>
        </p:blipFill>
        <p:spPr>
          <a:xfrm>
            <a:off x="618693" y="1004341"/>
            <a:ext cx="7370275" cy="3008855"/>
          </a:xfrm>
          <a:prstGeom prst="rect">
            <a:avLst/>
          </a:prstGeom>
        </p:spPr>
      </p:pic>
      <p:pic>
        <p:nvPicPr>
          <p:cNvPr id="8" name="Picture 7">
            <a:extLst>
              <a:ext uri="{FF2B5EF4-FFF2-40B4-BE49-F238E27FC236}">
                <a16:creationId xmlns:a16="http://schemas.microsoft.com/office/drawing/2014/main" id="{F109EDED-93F0-4A54-AC4A-456E7D5719C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1214" t="59998" r="24239" b="5311"/>
          <a:stretch/>
        </p:blipFill>
        <p:spPr>
          <a:xfrm>
            <a:off x="737226" y="3890221"/>
            <a:ext cx="6093128" cy="2046752"/>
          </a:xfrm>
          <a:prstGeom prst="rect">
            <a:avLst/>
          </a:prstGeom>
        </p:spPr>
      </p:pic>
      <p:sp>
        <p:nvSpPr>
          <p:cNvPr id="7" name="TextBox 6">
            <a:extLst>
              <a:ext uri="{FF2B5EF4-FFF2-40B4-BE49-F238E27FC236}">
                <a16:creationId xmlns:a16="http://schemas.microsoft.com/office/drawing/2014/main" id="{32211E35-894A-4B0E-A48D-E5F0EF2D50C6}"/>
              </a:ext>
            </a:extLst>
          </p:cNvPr>
          <p:cNvSpPr txBox="1"/>
          <p:nvPr/>
        </p:nvSpPr>
        <p:spPr>
          <a:xfrm>
            <a:off x="1693333" y="4518375"/>
            <a:ext cx="8432800" cy="1815882"/>
          </a:xfrm>
          <a:prstGeom prst="rect">
            <a:avLst/>
          </a:prstGeom>
          <a:solidFill>
            <a:schemeClr val="bg1"/>
          </a:solidFill>
          <a:scene3d>
            <a:camera prst="orthographicFront"/>
            <a:lightRig rig="threePt" dir="t"/>
          </a:scene3d>
          <a:sp3d>
            <a:bevelT/>
          </a:sp3d>
        </p:spPr>
        <p:txBody>
          <a:bodyPr wrap="square" rtlCol="0">
            <a:spAutoFit/>
          </a:bodyPr>
          <a:lstStyle/>
          <a:p>
            <a:r>
              <a:rPr lang="en-GB" sz="1600" i="1" dirty="0">
                <a:solidFill>
                  <a:srgbClr val="0070C0"/>
                </a:solidFill>
              </a:rPr>
              <a:t>To investigate interactions between correlates of temporally specific EEG variability, we performed dynamic causal </a:t>
            </a:r>
            <a:r>
              <a:rPr lang="en-GB" sz="1600" i="1" dirty="0" err="1">
                <a:solidFill>
                  <a:srgbClr val="0070C0"/>
                </a:solidFill>
              </a:rPr>
              <a:t>modeling</a:t>
            </a:r>
            <a:r>
              <a:rPr lang="en-GB" sz="1600" i="1" dirty="0">
                <a:solidFill>
                  <a:srgbClr val="0070C0"/>
                </a:solidFill>
              </a:rPr>
              <a:t> (DCM) on the fMRI data. We found strong evidence for reciprocal effective connections between the brainstem and cortical regions. Our results support the adaptive gain theory of locus </a:t>
            </a:r>
            <a:r>
              <a:rPr lang="en-GB" sz="1600" i="1" dirty="0" err="1">
                <a:solidFill>
                  <a:srgbClr val="0070C0"/>
                </a:solidFill>
              </a:rPr>
              <a:t>ceruleus</a:t>
            </a:r>
            <a:r>
              <a:rPr lang="en-GB" sz="1600" i="1" dirty="0">
                <a:solidFill>
                  <a:srgbClr val="0070C0"/>
                </a:solidFill>
              </a:rPr>
              <a:t>–norepinephrine (LC–NE) function and the proposed functional relationship between</a:t>
            </a:r>
          </a:p>
          <a:p>
            <a:r>
              <a:rPr lang="en-GB" sz="1600" i="1" dirty="0">
                <a:solidFill>
                  <a:srgbClr val="0070C0"/>
                </a:solidFill>
              </a:rPr>
              <a:t>the LC–NE system, right-hemisphere ventral attention network, and P300 EEG response.</a:t>
            </a:r>
          </a:p>
        </p:txBody>
      </p:sp>
    </p:spTree>
    <p:extLst>
      <p:ext uri="{BB962C8B-B14F-4D97-AF65-F5344CB8AC3E}">
        <p14:creationId xmlns:p14="http://schemas.microsoft.com/office/powerpoint/2010/main" val="227107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E248-4840-4B41-AD83-FB5DB712BF19}"/>
              </a:ext>
            </a:extLst>
          </p:cNvPr>
          <p:cNvSpPr>
            <a:spLocks noGrp="1"/>
          </p:cNvSpPr>
          <p:nvPr>
            <p:ph type="title"/>
          </p:nvPr>
        </p:nvSpPr>
        <p:spPr>
          <a:xfrm>
            <a:off x="483650" y="-144488"/>
            <a:ext cx="9258300" cy="1143000"/>
          </a:xfrm>
        </p:spPr>
        <p:txBody>
          <a:bodyPr/>
          <a:lstStyle/>
          <a:p>
            <a:r>
              <a:rPr lang="en-GB" sz="2400" dirty="0"/>
              <a:t>Building the DCM hypothesis</a:t>
            </a:r>
          </a:p>
        </p:txBody>
      </p:sp>
      <p:sp>
        <p:nvSpPr>
          <p:cNvPr id="3" name="Content Placeholder 2">
            <a:extLst>
              <a:ext uri="{FF2B5EF4-FFF2-40B4-BE49-F238E27FC236}">
                <a16:creationId xmlns:a16="http://schemas.microsoft.com/office/drawing/2014/main" id="{F92F4975-A551-4650-A626-5C30C553D2C6}"/>
              </a:ext>
            </a:extLst>
          </p:cNvPr>
          <p:cNvSpPr>
            <a:spLocks noGrp="1"/>
          </p:cNvSpPr>
          <p:nvPr>
            <p:ph idx="1"/>
          </p:nvPr>
        </p:nvSpPr>
        <p:spPr>
          <a:xfrm>
            <a:off x="227793" y="787949"/>
            <a:ext cx="9514157" cy="4525963"/>
          </a:xfrm>
        </p:spPr>
        <p:txBody>
          <a:bodyPr/>
          <a:lstStyle/>
          <a:p>
            <a:r>
              <a:rPr lang="en-GB" sz="1800" b="1" dirty="0"/>
              <a:t>Rationale: </a:t>
            </a:r>
            <a:r>
              <a:rPr lang="en-GB" sz="1800" i="1" dirty="0"/>
              <a:t>Despite extensive study, the mechanism of P300 generation is still not completely understood, although invasive animal studies suggest that it is deeply rooted in the brainstem (BS), involving the locus </a:t>
            </a:r>
            <a:r>
              <a:rPr lang="en-GB" sz="1800" i="1" dirty="0" err="1"/>
              <a:t>ceruleus</a:t>
            </a:r>
            <a:r>
              <a:rPr lang="en-GB" sz="1800" i="1" dirty="0"/>
              <a:t> (LC)</a:t>
            </a:r>
          </a:p>
          <a:p>
            <a:endParaRPr lang="en-GB" sz="1800" i="1" dirty="0"/>
          </a:p>
          <a:p>
            <a:r>
              <a:rPr lang="en-GB" sz="1800" b="1" dirty="0"/>
              <a:t>Study Design: </a:t>
            </a:r>
            <a:r>
              <a:rPr lang="en-GB" sz="1800" i="1" dirty="0"/>
              <a:t>A visual and auditory oddball paradigm with button press to target using contemporaneous EEG fMRI</a:t>
            </a:r>
          </a:p>
        </p:txBody>
      </p:sp>
      <p:pic>
        <p:nvPicPr>
          <p:cNvPr id="32" name="Picture 31">
            <a:extLst>
              <a:ext uri="{FF2B5EF4-FFF2-40B4-BE49-F238E27FC236}">
                <a16:creationId xmlns:a16="http://schemas.microsoft.com/office/drawing/2014/main" id="{944FD2E5-114E-41AC-9EB6-553E5EC0BD34}"/>
              </a:ext>
            </a:extLst>
          </p:cNvPr>
          <p:cNvPicPr>
            <a:picLocks noChangeAspect="1"/>
          </p:cNvPicPr>
          <p:nvPr/>
        </p:nvPicPr>
        <p:blipFill rotWithShape="1">
          <a:blip r:embed="rId3"/>
          <a:srcRect l="51449" t="6454" b="55747"/>
          <a:stretch/>
        </p:blipFill>
        <p:spPr>
          <a:xfrm>
            <a:off x="359256" y="5234339"/>
            <a:ext cx="1426427" cy="1421328"/>
          </a:xfrm>
          <a:prstGeom prst="rect">
            <a:avLst/>
          </a:prstGeom>
        </p:spPr>
      </p:pic>
      <p:pic>
        <p:nvPicPr>
          <p:cNvPr id="33" name="Picture 32">
            <a:extLst>
              <a:ext uri="{FF2B5EF4-FFF2-40B4-BE49-F238E27FC236}">
                <a16:creationId xmlns:a16="http://schemas.microsoft.com/office/drawing/2014/main" id="{6F198C0A-4482-471B-9E78-4EF0BC5650BD}"/>
              </a:ext>
            </a:extLst>
          </p:cNvPr>
          <p:cNvPicPr>
            <a:picLocks noChangeAspect="1"/>
          </p:cNvPicPr>
          <p:nvPr/>
        </p:nvPicPr>
        <p:blipFill rotWithShape="1">
          <a:blip r:embed="rId3"/>
          <a:srcRect l="4867" t="44241" b="37170"/>
          <a:stretch/>
        </p:blipFill>
        <p:spPr>
          <a:xfrm>
            <a:off x="4982421" y="5402617"/>
            <a:ext cx="5097602" cy="1274799"/>
          </a:xfrm>
          <a:prstGeom prst="rect">
            <a:avLst/>
          </a:prstGeom>
        </p:spPr>
      </p:pic>
      <p:grpSp>
        <p:nvGrpSpPr>
          <p:cNvPr id="8" name="Group 7"/>
          <p:cNvGrpSpPr/>
          <p:nvPr/>
        </p:nvGrpSpPr>
        <p:grpSpPr>
          <a:xfrm>
            <a:off x="227793" y="3050930"/>
            <a:ext cx="5306786" cy="2428282"/>
            <a:chOff x="227793" y="3050930"/>
            <a:chExt cx="5306786" cy="2428282"/>
          </a:xfrm>
        </p:grpSpPr>
        <p:grpSp>
          <p:nvGrpSpPr>
            <p:cNvPr id="30" name="Group 29">
              <a:extLst>
                <a:ext uri="{FF2B5EF4-FFF2-40B4-BE49-F238E27FC236}">
                  <a16:creationId xmlns:a16="http://schemas.microsoft.com/office/drawing/2014/main" id="{CC4D0AE0-C43B-463E-8B30-FC25365938C7}"/>
                </a:ext>
              </a:extLst>
            </p:cNvPr>
            <p:cNvGrpSpPr/>
            <p:nvPr/>
          </p:nvGrpSpPr>
          <p:grpSpPr>
            <a:xfrm>
              <a:off x="227793" y="3050930"/>
              <a:ext cx="5306786" cy="2428282"/>
              <a:chOff x="39655" y="3283632"/>
              <a:chExt cx="7169467" cy="3343426"/>
            </a:xfrm>
          </p:grpSpPr>
          <p:sp>
            <p:nvSpPr>
              <p:cNvPr id="16" name="Rectangle 15">
                <a:extLst>
                  <a:ext uri="{FF2B5EF4-FFF2-40B4-BE49-F238E27FC236}">
                    <a16:creationId xmlns:a16="http://schemas.microsoft.com/office/drawing/2014/main" id="{A556A3E5-85D6-4635-9401-A5225BB09D5E}"/>
                  </a:ext>
                </a:extLst>
              </p:cNvPr>
              <p:cNvSpPr/>
              <p:nvPr/>
            </p:nvSpPr>
            <p:spPr bwMode="auto">
              <a:xfrm>
                <a:off x="3832877" y="4256652"/>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618F9CD3-0B6D-463E-A20D-1C825CDB21B2}"/>
                  </a:ext>
                </a:extLst>
              </p:cNvPr>
              <p:cNvSpPr/>
              <p:nvPr/>
            </p:nvSpPr>
            <p:spPr bwMode="auto">
              <a:xfrm>
                <a:off x="39655" y="3588432"/>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1CC413E4-407C-4E07-877D-5AEE1F64B0E7}"/>
                  </a:ext>
                </a:extLst>
              </p:cNvPr>
              <p:cNvSpPr/>
              <p:nvPr/>
            </p:nvSpPr>
            <p:spPr bwMode="auto">
              <a:xfrm>
                <a:off x="924748" y="4416084"/>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CD0D49C6-6370-4A13-BBB8-3BC7F9B68EBB}"/>
                  </a:ext>
                </a:extLst>
              </p:cNvPr>
              <p:cNvSpPr/>
              <p:nvPr/>
            </p:nvSpPr>
            <p:spPr bwMode="auto">
              <a:xfrm>
                <a:off x="1803978" y="5046782"/>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26BBA858-2560-4B82-AFED-9272C81C897C}"/>
                  </a:ext>
                </a:extLst>
              </p:cNvPr>
              <p:cNvSpPr/>
              <p:nvPr/>
            </p:nvSpPr>
            <p:spPr bwMode="auto">
              <a:xfrm>
                <a:off x="685597" y="3820551"/>
                <a:ext cx="323557" cy="36576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8CA5A16B-8693-4751-8716-955A5F2301C0}"/>
                  </a:ext>
                </a:extLst>
              </p:cNvPr>
              <p:cNvSpPr/>
              <p:nvPr/>
            </p:nvSpPr>
            <p:spPr bwMode="auto">
              <a:xfrm>
                <a:off x="1642200" y="4681022"/>
                <a:ext cx="323557" cy="36576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18B19B2A-F2F9-4A2B-989E-3802FA6D493D}"/>
                  </a:ext>
                </a:extLst>
              </p:cNvPr>
              <p:cNvSpPr/>
              <p:nvPr/>
            </p:nvSpPr>
            <p:spPr bwMode="auto">
              <a:xfrm>
                <a:off x="2420615" y="5325794"/>
                <a:ext cx="323557" cy="365760"/>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A3903104-0C1A-4801-B2FC-73C788620743}"/>
                  </a:ext>
                </a:extLst>
              </p:cNvPr>
              <p:cNvSpPr/>
              <p:nvPr/>
            </p:nvSpPr>
            <p:spPr bwMode="auto">
              <a:xfrm>
                <a:off x="2683208" y="5628252"/>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4" name="Oval 13">
                <a:extLst>
                  <a:ext uri="{FF2B5EF4-FFF2-40B4-BE49-F238E27FC236}">
                    <a16:creationId xmlns:a16="http://schemas.microsoft.com/office/drawing/2014/main" id="{3E9566CB-BB74-44EB-AB3A-2A6EE041E24C}"/>
                  </a:ext>
                </a:extLst>
              </p:cNvPr>
              <p:cNvSpPr/>
              <p:nvPr/>
            </p:nvSpPr>
            <p:spPr bwMode="auto">
              <a:xfrm>
                <a:off x="3330321" y="5968223"/>
                <a:ext cx="323557" cy="36576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9EC4A84E-C6AE-43D8-8987-D24F6236D9F3}"/>
                  </a:ext>
                </a:extLst>
              </p:cNvPr>
              <p:cNvSpPr/>
              <p:nvPr/>
            </p:nvSpPr>
            <p:spPr bwMode="auto">
              <a:xfrm>
                <a:off x="2947784" y="3429000"/>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404F27B9-3117-497D-8A61-BE55C4E5C0B2}"/>
                  </a:ext>
                </a:extLst>
              </p:cNvPr>
              <p:cNvSpPr/>
              <p:nvPr/>
            </p:nvSpPr>
            <p:spPr bwMode="auto">
              <a:xfrm>
                <a:off x="4712107" y="4887350"/>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pic>
            <p:nvPicPr>
              <p:cNvPr id="23" name="Picture 22">
                <a:extLst>
                  <a:ext uri="{FF2B5EF4-FFF2-40B4-BE49-F238E27FC236}">
                    <a16:creationId xmlns:a16="http://schemas.microsoft.com/office/drawing/2014/main" id="{26F6AB32-AFBC-48F5-A714-3A0C153AD0A8}"/>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451596" y="3579678"/>
                <a:ext cx="663454" cy="663455"/>
              </a:xfrm>
              <a:prstGeom prst="rect">
                <a:avLst/>
              </a:prstGeom>
            </p:spPr>
          </p:pic>
          <p:pic>
            <p:nvPicPr>
              <p:cNvPr id="24" name="Picture 23">
                <a:extLst>
                  <a:ext uri="{FF2B5EF4-FFF2-40B4-BE49-F238E27FC236}">
                    <a16:creationId xmlns:a16="http://schemas.microsoft.com/office/drawing/2014/main" id="{DEA39F7C-1397-4A18-BCF1-AF2CEE8C9178}"/>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38100" y="5083832"/>
                <a:ext cx="663454" cy="663455"/>
              </a:xfrm>
              <a:prstGeom prst="rect">
                <a:avLst/>
              </a:prstGeom>
            </p:spPr>
          </p:pic>
          <p:pic>
            <p:nvPicPr>
              <p:cNvPr id="25" name="Picture 24">
                <a:extLst>
                  <a:ext uri="{FF2B5EF4-FFF2-40B4-BE49-F238E27FC236}">
                    <a16:creationId xmlns:a16="http://schemas.microsoft.com/office/drawing/2014/main" id="{E562E072-B7B6-4DE6-9BB5-5E79CEE3CC20}"/>
                  </a:ext>
                </a:extLst>
              </p:cNvPr>
              <p:cNvPicPr>
                <a:picLocks noChangeAspect="1"/>
              </p:cNvPicPr>
              <p:nvPr/>
            </p:nvPicPr>
            <p:blipFill>
              <a:blip r:embed="rId7"/>
              <a:stretch>
                <a:fillRect/>
              </a:stretch>
            </p:blipFill>
            <p:spPr>
              <a:xfrm>
                <a:off x="6146934" y="5623545"/>
                <a:ext cx="663455" cy="663455"/>
              </a:xfrm>
              <a:prstGeom prst="rect">
                <a:avLst/>
              </a:prstGeom>
            </p:spPr>
          </p:pic>
          <p:sp>
            <p:nvSpPr>
              <p:cNvPr id="21" name="Rectangle 20">
                <a:extLst>
                  <a:ext uri="{FF2B5EF4-FFF2-40B4-BE49-F238E27FC236}">
                    <a16:creationId xmlns:a16="http://schemas.microsoft.com/office/drawing/2014/main" id="{975BC6FE-FD8F-4B37-99D0-49476C8B9252}"/>
                  </a:ext>
                </a:extLst>
              </p:cNvPr>
              <p:cNvSpPr/>
              <p:nvPr/>
            </p:nvSpPr>
            <p:spPr bwMode="auto">
              <a:xfrm>
                <a:off x="5591337" y="5468820"/>
                <a:ext cx="1617785" cy="99880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ndParaRPr>
              </a:p>
            </p:txBody>
          </p:sp>
          <p:pic>
            <p:nvPicPr>
              <p:cNvPr id="26" name="Picture 25">
                <a:extLst>
                  <a:ext uri="{FF2B5EF4-FFF2-40B4-BE49-F238E27FC236}">
                    <a16:creationId xmlns:a16="http://schemas.microsoft.com/office/drawing/2014/main" id="{55C4060A-6D7E-4A9D-9EA8-6A8EBCF9501D}"/>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132602" y="5709153"/>
                <a:ext cx="663454" cy="663455"/>
              </a:xfrm>
              <a:prstGeom prst="rect">
                <a:avLst/>
              </a:prstGeom>
            </p:spPr>
          </p:pic>
          <p:sp>
            <p:nvSpPr>
              <p:cNvPr id="27" name="AutoShape 2" descr="Image result for music clef">
                <a:extLst>
                  <a:ext uri="{FF2B5EF4-FFF2-40B4-BE49-F238E27FC236}">
                    <a16:creationId xmlns:a16="http://schemas.microsoft.com/office/drawing/2014/main" id="{E97E395B-AE4C-4961-8742-4E4799BB28AA}"/>
                  </a:ext>
                </a:extLst>
              </p:cNvPr>
              <p:cNvSpPr>
                <a:spLocks noChangeAspect="1" noChangeArrowheads="1"/>
              </p:cNvSpPr>
              <p:nvPr/>
            </p:nvSpPr>
            <p:spPr bwMode="auto">
              <a:xfrm>
                <a:off x="5090541" y="328363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8" name="Picture 27">
                <a:extLst>
                  <a:ext uri="{FF2B5EF4-FFF2-40B4-BE49-F238E27FC236}">
                    <a16:creationId xmlns:a16="http://schemas.microsoft.com/office/drawing/2014/main" id="{C851A32F-8CAB-45E1-9E9A-E8F2327B3CF5}"/>
                  </a:ext>
                </a:extLst>
              </p:cNvPr>
              <p:cNvPicPr>
                <a:picLocks noChangeAspect="1"/>
              </p:cNvPicPr>
              <p:nvPr/>
            </p:nvPicPr>
            <p:blipFill>
              <a:blip r:embed="rId8">
                <a:duotone>
                  <a:prstClr val="black"/>
                  <a:srgbClr val="FF0000">
                    <a:tint val="45000"/>
                    <a:satMod val="400000"/>
                  </a:srgbClr>
                </a:duotone>
                <a:extLst>
                  <a:ext uri="{BEBA8EAE-BF5A-486C-A8C5-ECC9F3942E4B}">
                    <a14:imgProps xmlns:a14="http://schemas.microsoft.com/office/drawing/2010/main">
                      <a14:imgLayer r:embed="rId9">
                        <a14:imgEffect>
                          <a14:backgroundRemoval t="10000" b="90000" l="10000" r="90000"/>
                        </a14:imgEffect>
                        <a14:imgEffect>
                          <a14:brightnessContrast bright="-20000" contrast="20000"/>
                        </a14:imgEffect>
                      </a14:imgLayer>
                    </a14:imgProps>
                  </a:ext>
                </a:extLst>
              </a:blip>
              <a:stretch>
                <a:fillRect/>
              </a:stretch>
            </p:blipFill>
            <p:spPr>
              <a:xfrm>
                <a:off x="4445606" y="4387633"/>
                <a:ext cx="527320" cy="659148"/>
              </a:xfrm>
              <a:prstGeom prst="rect">
                <a:avLst/>
              </a:prstGeom>
            </p:spPr>
          </p:pic>
        </p:grpSp>
        <p:pic>
          <p:nvPicPr>
            <p:cNvPr id="7" name="Picture 6"/>
            <p:cNvPicPr>
              <a:picLocks noChangeAspect="1"/>
            </p:cNvPicPr>
            <p:nvPr/>
          </p:nvPicPr>
          <p:blipFill>
            <a:blip r:embed="rId10">
              <a:lum bright="70000" contrast="-70000"/>
            </a:blip>
            <a:stretch>
              <a:fillRect/>
            </a:stretch>
          </p:blipFill>
          <p:spPr>
            <a:xfrm>
              <a:off x="3333437" y="3850598"/>
              <a:ext cx="481559" cy="481559"/>
            </a:xfrm>
            <a:prstGeom prst="rect">
              <a:avLst/>
            </a:prstGeom>
          </p:spPr>
        </p:pic>
      </p:grpSp>
      <p:grpSp>
        <p:nvGrpSpPr>
          <p:cNvPr id="9" name="Group 8"/>
          <p:cNvGrpSpPr/>
          <p:nvPr/>
        </p:nvGrpSpPr>
        <p:grpSpPr>
          <a:xfrm>
            <a:off x="6365829" y="3216947"/>
            <a:ext cx="3566437" cy="1677268"/>
            <a:chOff x="6365829" y="3216947"/>
            <a:chExt cx="3566437" cy="1677268"/>
          </a:xfrm>
        </p:grpSpPr>
        <p:pic>
          <p:nvPicPr>
            <p:cNvPr id="29" name="Picture 28">
              <a:extLst>
                <a:ext uri="{FF2B5EF4-FFF2-40B4-BE49-F238E27FC236}">
                  <a16:creationId xmlns:a16="http://schemas.microsoft.com/office/drawing/2014/main" id="{53F899D2-965A-48FB-8BCA-9481900C2826}"/>
                </a:ext>
              </a:extLst>
            </p:cNvPr>
            <p:cNvPicPr>
              <a:picLocks noChangeAspect="1"/>
            </p:cNvPicPr>
            <p:nvPr/>
          </p:nvPicPr>
          <p:blipFill rotWithShape="1">
            <a:blip r:embed="rId11"/>
            <a:srcRect t="47585"/>
            <a:stretch/>
          </p:blipFill>
          <p:spPr>
            <a:xfrm>
              <a:off x="6518229" y="3606800"/>
              <a:ext cx="3414037" cy="1287415"/>
            </a:xfrm>
            <a:prstGeom prst="rect">
              <a:avLst/>
            </a:prstGeom>
          </p:spPr>
        </p:pic>
        <p:pic>
          <p:nvPicPr>
            <p:cNvPr id="31" name="Picture 30">
              <a:extLst>
                <a:ext uri="{FF2B5EF4-FFF2-40B4-BE49-F238E27FC236}">
                  <a16:creationId xmlns:a16="http://schemas.microsoft.com/office/drawing/2014/main" id="{53F899D2-965A-48FB-8BCA-9481900C2826}"/>
                </a:ext>
              </a:extLst>
            </p:cNvPr>
            <p:cNvPicPr>
              <a:picLocks noChangeAspect="1"/>
            </p:cNvPicPr>
            <p:nvPr/>
          </p:nvPicPr>
          <p:blipFill rotWithShape="1">
            <a:blip r:embed="rId11"/>
            <a:srcRect b="82060"/>
            <a:stretch/>
          </p:blipFill>
          <p:spPr>
            <a:xfrm>
              <a:off x="6365829" y="3216947"/>
              <a:ext cx="3414037" cy="440653"/>
            </a:xfrm>
            <a:prstGeom prst="rect">
              <a:avLst/>
            </a:prstGeom>
          </p:spPr>
        </p:pic>
      </p:grpSp>
    </p:spTree>
    <p:extLst>
      <p:ext uri="{BB962C8B-B14F-4D97-AF65-F5344CB8AC3E}">
        <p14:creationId xmlns:p14="http://schemas.microsoft.com/office/powerpoint/2010/main" val="99070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ChangeArrowheads="1"/>
          </p:cNvSpPr>
          <p:nvPr/>
        </p:nvSpPr>
        <p:spPr bwMode="auto">
          <a:xfrm>
            <a:off x="769938" y="446088"/>
            <a:ext cx="8743950" cy="868362"/>
          </a:xfrm>
          <a:prstGeom prst="rect">
            <a:avLst/>
          </a:prstGeom>
          <a:noFill/>
          <a:ln w="9525">
            <a:noFill/>
            <a:miter lim="800000"/>
            <a:headEnd/>
            <a:tailEnd/>
          </a:ln>
        </p:spPr>
        <p:txBody>
          <a:bodyPr lIns="0" tIns="0" rIns="0" bIns="0" anchor="ctr"/>
          <a:lstStyle/>
          <a:p>
            <a:pPr algn="ctr"/>
            <a:r>
              <a:rPr lang="de-DE" sz="2800" dirty="0">
                <a:latin typeface="Arial Unicode MS" pitchFamily="34" charset="-128"/>
              </a:rPr>
              <a:t>Overview</a:t>
            </a:r>
          </a:p>
        </p:txBody>
      </p:sp>
      <p:sp>
        <p:nvSpPr>
          <p:cNvPr id="31747" name="Rectangle 11"/>
          <p:cNvSpPr>
            <a:spLocks noChangeArrowheads="1"/>
          </p:cNvSpPr>
          <p:nvPr/>
        </p:nvSpPr>
        <p:spPr bwMode="auto">
          <a:xfrm>
            <a:off x="822325" y="1781175"/>
            <a:ext cx="9136063" cy="3983038"/>
          </a:xfrm>
          <a:prstGeom prst="rect">
            <a:avLst/>
          </a:prstGeom>
          <a:noFill/>
          <a:ln w="9525">
            <a:noFill/>
            <a:miter lim="800000"/>
            <a:headEnd/>
            <a:tailEnd/>
          </a:ln>
        </p:spPr>
        <p:txBody>
          <a:bodyPr/>
          <a:lstStyle/>
          <a:p>
            <a:pPr marL="342900" indent="-342900">
              <a:spcBef>
                <a:spcPct val="100000"/>
              </a:spcBef>
              <a:buFontTx/>
              <a:buChar char="•"/>
            </a:pPr>
            <a:r>
              <a:rPr lang="de-DE" sz="2400" b="0" dirty="0">
                <a:solidFill>
                  <a:srgbClr val="000000"/>
                </a:solidFill>
                <a:latin typeface="Arial Unicode MS" pitchFamily="34" charset="-128"/>
              </a:rPr>
              <a:t>Connecting Theory &amp; Practice, Worked Examples</a:t>
            </a:r>
          </a:p>
          <a:p>
            <a:pPr marL="342900" indent="-342900">
              <a:spcBef>
                <a:spcPct val="100000"/>
              </a:spcBef>
              <a:buFontTx/>
              <a:buChar char="•"/>
            </a:pPr>
            <a:r>
              <a:rPr lang="de-DE" sz="2400" b="0" dirty="0">
                <a:solidFill>
                  <a:srgbClr val="000000"/>
                </a:solidFill>
                <a:latin typeface="Arial Unicode MS" pitchFamily="34" charset="-128"/>
              </a:rPr>
              <a:t>Translational Neuromodeling</a:t>
            </a:r>
          </a:p>
          <a:p>
            <a:pPr marL="342900" indent="-342900">
              <a:spcBef>
                <a:spcPct val="100000"/>
              </a:spcBef>
              <a:buFontTx/>
              <a:buChar char="•"/>
            </a:pPr>
            <a:r>
              <a:rPr lang="de-DE" sz="2400" b="0" dirty="0">
                <a:solidFill>
                  <a:srgbClr val="000000"/>
                </a:solidFill>
                <a:latin typeface="Arial Unicode MS" pitchFamily="34" charset="-128"/>
              </a:rPr>
              <a:t>New </a:t>
            </a:r>
            <a:r>
              <a:rPr lang="de-DE" sz="2400" b="0" dirty="0" err="1">
                <a:solidFill>
                  <a:srgbClr val="000000"/>
                </a:solidFill>
                <a:latin typeface="Arial Unicode MS" pitchFamily="34" charset="-128"/>
              </a:rPr>
              <a:t>Advances</a:t>
            </a:r>
            <a:endParaRPr lang="de-DE" sz="2400" b="0" dirty="0">
              <a:solidFill>
                <a:srgbClr val="000000"/>
              </a:solidFill>
              <a:latin typeface="Arial Unicode MS" pitchFamily="34" charset="-128"/>
            </a:endParaRPr>
          </a:p>
        </p:txBody>
      </p:sp>
      <p:sp>
        <p:nvSpPr>
          <p:cNvPr id="5" name="Rectangle 4"/>
          <p:cNvSpPr/>
          <p:nvPr/>
        </p:nvSpPr>
        <p:spPr>
          <a:xfrm>
            <a:off x="1015897" y="5328884"/>
            <a:ext cx="7225055" cy="369332"/>
          </a:xfrm>
          <a:prstGeom prst="rect">
            <a:avLst/>
          </a:prstGeom>
        </p:spPr>
        <p:txBody>
          <a:bodyPr wrap="none">
            <a:spAutoFit/>
          </a:bodyPr>
          <a:lstStyle/>
          <a:p>
            <a:r>
              <a:rPr lang="de-CH" sz="1800" b="0" dirty="0" err="1"/>
              <a:t>With</a:t>
            </a:r>
            <a:r>
              <a:rPr lang="de-CH" sz="1800" b="0" dirty="0"/>
              <a:t> </a:t>
            </a:r>
            <a:r>
              <a:rPr lang="de-CH" sz="1800" b="0" dirty="0" err="1"/>
              <a:t>many</a:t>
            </a:r>
            <a:r>
              <a:rPr lang="de-CH" sz="1800" b="0" dirty="0"/>
              <a:t> </a:t>
            </a:r>
            <a:r>
              <a:rPr lang="de-CH" sz="1800" b="0" dirty="0" err="1"/>
              <a:t>thanks</a:t>
            </a:r>
            <a:r>
              <a:rPr lang="de-CH" sz="1800" b="0" dirty="0"/>
              <a:t> </a:t>
            </a:r>
            <a:r>
              <a:rPr lang="de-CH" sz="1800" b="0" dirty="0" err="1"/>
              <a:t>for</a:t>
            </a:r>
            <a:r>
              <a:rPr lang="de-CH" sz="1800" b="0" dirty="0"/>
              <a:t> </a:t>
            </a:r>
            <a:r>
              <a:rPr lang="de-CH" sz="1800" b="0" dirty="0" err="1"/>
              <a:t>slides</a:t>
            </a:r>
            <a:r>
              <a:rPr lang="de-CH" sz="1800" b="0" dirty="0"/>
              <a:t> </a:t>
            </a:r>
            <a:r>
              <a:rPr lang="de-CH" sz="1800" b="0" dirty="0" err="1"/>
              <a:t>to</a:t>
            </a:r>
            <a:r>
              <a:rPr lang="de-CH" sz="1800" b="0" dirty="0"/>
              <a:t> Peter </a:t>
            </a:r>
            <a:r>
              <a:rPr lang="de-CH" sz="1800" b="0" dirty="0" err="1"/>
              <a:t>Zeidman</a:t>
            </a:r>
            <a:r>
              <a:rPr lang="de-CH" sz="1800" b="0" dirty="0"/>
              <a:t> &amp; Klaas Enno Stephan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19C380-28A2-4061-8A4F-F7815327236F}"/>
              </a:ext>
            </a:extLst>
          </p:cNvPr>
          <p:cNvPicPr>
            <a:picLocks noChangeAspect="1"/>
          </p:cNvPicPr>
          <p:nvPr/>
        </p:nvPicPr>
        <p:blipFill rotWithShape="1">
          <a:blip r:embed="rId3"/>
          <a:srcRect l="5964" r="6175" b="8163"/>
          <a:stretch/>
        </p:blipFill>
        <p:spPr>
          <a:xfrm>
            <a:off x="3309446" y="1530220"/>
            <a:ext cx="6725628" cy="5173141"/>
          </a:xfrm>
          <a:prstGeom prst="rect">
            <a:avLst/>
          </a:prstGeom>
        </p:spPr>
      </p:pic>
      <p:sp>
        <p:nvSpPr>
          <p:cNvPr id="2" name="Title 1">
            <a:extLst>
              <a:ext uri="{FF2B5EF4-FFF2-40B4-BE49-F238E27FC236}">
                <a16:creationId xmlns:a16="http://schemas.microsoft.com/office/drawing/2014/main" id="{8FE49C2B-8A5E-4C11-853D-201E562896B4}"/>
              </a:ext>
            </a:extLst>
          </p:cNvPr>
          <p:cNvSpPr>
            <a:spLocks noGrp="1"/>
          </p:cNvSpPr>
          <p:nvPr>
            <p:ph type="title"/>
          </p:nvPr>
        </p:nvSpPr>
        <p:spPr/>
        <p:txBody>
          <a:bodyPr/>
          <a:lstStyle/>
          <a:p>
            <a:r>
              <a:rPr lang="en-GB" sz="2400" dirty="0"/>
              <a:t>ROIs for DCM from GLM</a:t>
            </a:r>
          </a:p>
        </p:txBody>
      </p:sp>
      <p:pic>
        <p:nvPicPr>
          <p:cNvPr id="4" name="Content Placeholder 3">
            <a:extLst>
              <a:ext uri="{FF2B5EF4-FFF2-40B4-BE49-F238E27FC236}">
                <a16:creationId xmlns:a16="http://schemas.microsoft.com/office/drawing/2014/main" id="{89CF72D1-6EEC-49D9-B516-F3E4F126DC4A}"/>
              </a:ext>
            </a:extLst>
          </p:cNvPr>
          <p:cNvPicPr>
            <a:picLocks noGrp="1" noChangeAspect="1"/>
          </p:cNvPicPr>
          <p:nvPr>
            <p:ph idx="1"/>
          </p:nvPr>
        </p:nvPicPr>
        <p:blipFill>
          <a:blip r:embed="rId4"/>
          <a:stretch>
            <a:fillRect/>
          </a:stretch>
        </p:blipFill>
        <p:spPr>
          <a:xfrm>
            <a:off x="109069" y="1287010"/>
            <a:ext cx="3608580" cy="3312727"/>
          </a:xfrm>
          <a:prstGeom prst="rect">
            <a:avLst/>
          </a:prstGeom>
        </p:spPr>
      </p:pic>
      <p:sp>
        <p:nvSpPr>
          <p:cNvPr id="3" name="TextBox 2"/>
          <p:cNvSpPr txBox="1"/>
          <p:nvPr/>
        </p:nvSpPr>
        <p:spPr>
          <a:xfrm>
            <a:off x="989352" y="4871803"/>
            <a:ext cx="1963712" cy="1477328"/>
          </a:xfrm>
          <a:prstGeom prst="rect">
            <a:avLst/>
          </a:prstGeom>
          <a:noFill/>
        </p:spPr>
        <p:txBody>
          <a:bodyPr wrap="square" rtlCol="0">
            <a:spAutoFit/>
          </a:bodyPr>
          <a:lstStyle/>
          <a:p>
            <a:r>
              <a:rPr lang="en-IE" sz="1800" b="0"/>
              <a:t>Regions correlated </a:t>
            </a:r>
            <a:r>
              <a:rPr lang="en-IE" sz="1800" b="0" dirty="0"/>
              <a:t>with projected EEG variability </a:t>
            </a:r>
            <a:r>
              <a:rPr lang="en-IE" sz="1800" b="0"/>
              <a:t>in discrimination</a:t>
            </a:r>
          </a:p>
        </p:txBody>
      </p:sp>
    </p:spTree>
    <p:extLst>
      <p:ext uri="{BB962C8B-B14F-4D97-AF65-F5344CB8AC3E}">
        <p14:creationId xmlns:p14="http://schemas.microsoft.com/office/powerpoint/2010/main" val="695920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CF72D1-6EEC-49D9-B516-F3E4F126DC4A}"/>
              </a:ext>
            </a:extLst>
          </p:cNvPr>
          <p:cNvPicPr>
            <a:picLocks noGrp="1" noChangeAspect="1"/>
          </p:cNvPicPr>
          <p:nvPr>
            <p:ph idx="1"/>
          </p:nvPr>
        </p:nvPicPr>
        <p:blipFill>
          <a:blip r:embed="rId3"/>
          <a:stretch>
            <a:fillRect/>
          </a:stretch>
        </p:blipFill>
        <p:spPr>
          <a:xfrm>
            <a:off x="514350" y="1203830"/>
            <a:ext cx="3608580" cy="3312727"/>
          </a:xfrm>
          <a:prstGeom prst="rect">
            <a:avLst/>
          </a:prstGeom>
        </p:spPr>
      </p:pic>
      <p:sp>
        <p:nvSpPr>
          <p:cNvPr id="3" name="Oval 2">
            <a:extLst>
              <a:ext uri="{FF2B5EF4-FFF2-40B4-BE49-F238E27FC236}">
                <a16:creationId xmlns:a16="http://schemas.microsoft.com/office/drawing/2014/main" id="{C7A7A3BF-BF34-49A7-89BA-FB4F90A42116}"/>
              </a:ext>
            </a:extLst>
          </p:cNvPr>
          <p:cNvSpPr/>
          <p:nvPr/>
        </p:nvSpPr>
        <p:spPr bwMode="auto">
          <a:xfrm>
            <a:off x="1090481" y="3580931"/>
            <a:ext cx="391885" cy="345232"/>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4" name="Title 1">
            <a:extLst>
              <a:ext uri="{FF2B5EF4-FFF2-40B4-BE49-F238E27FC236}">
                <a16:creationId xmlns:a16="http://schemas.microsoft.com/office/drawing/2014/main" id="{4A2A6C03-E2B4-435C-B56E-98A91F083DCC}"/>
              </a:ext>
            </a:extLst>
          </p:cNvPr>
          <p:cNvSpPr txBox="1">
            <a:spLocks/>
          </p:cNvSpPr>
          <p:nvPr/>
        </p:nvSpPr>
        <p:spPr bwMode="auto">
          <a:xfrm>
            <a:off x="387221" y="41936"/>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2800" b="0" kern="0" dirty="0"/>
              <a:t>ROIs for DCM from GLM</a:t>
            </a:r>
          </a:p>
        </p:txBody>
      </p:sp>
      <p:grpSp>
        <p:nvGrpSpPr>
          <p:cNvPr id="18" name="Group 17">
            <a:extLst>
              <a:ext uri="{FF2B5EF4-FFF2-40B4-BE49-F238E27FC236}">
                <a16:creationId xmlns:a16="http://schemas.microsoft.com/office/drawing/2014/main" id="{11C3CC19-8389-4B09-802F-B71D08B40A9F}"/>
              </a:ext>
            </a:extLst>
          </p:cNvPr>
          <p:cNvGrpSpPr/>
          <p:nvPr/>
        </p:nvGrpSpPr>
        <p:grpSpPr>
          <a:xfrm>
            <a:off x="3722384" y="1905799"/>
            <a:ext cx="6050266" cy="4600426"/>
            <a:chOff x="5143500" y="1053744"/>
            <a:chExt cx="4502021" cy="3462813"/>
          </a:xfrm>
        </p:grpSpPr>
        <p:pic>
          <p:nvPicPr>
            <p:cNvPr id="5" name="Picture 4">
              <a:extLst>
                <a:ext uri="{FF2B5EF4-FFF2-40B4-BE49-F238E27FC236}">
                  <a16:creationId xmlns:a16="http://schemas.microsoft.com/office/drawing/2014/main" id="{4419C380-28A2-4061-8A4F-F7815327236F}"/>
                </a:ext>
              </a:extLst>
            </p:cNvPr>
            <p:cNvPicPr>
              <a:picLocks noChangeAspect="1"/>
            </p:cNvPicPr>
            <p:nvPr/>
          </p:nvPicPr>
          <p:blipFill rotWithShape="1">
            <a:blip r:embed="rId4"/>
            <a:srcRect l="5964" r="6175" b="8163"/>
            <a:stretch/>
          </p:blipFill>
          <p:spPr>
            <a:xfrm>
              <a:off x="5143500" y="1053744"/>
              <a:ext cx="4502021" cy="3462813"/>
            </a:xfrm>
            <a:prstGeom prst="rect">
              <a:avLst/>
            </a:prstGeom>
          </p:spPr>
        </p:pic>
        <p:sp>
          <p:nvSpPr>
            <p:cNvPr id="11" name="Oval 10">
              <a:extLst>
                <a:ext uri="{FF2B5EF4-FFF2-40B4-BE49-F238E27FC236}">
                  <a16:creationId xmlns:a16="http://schemas.microsoft.com/office/drawing/2014/main" id="{92BE725E-D149-4908-BED2-E220C10936E0}"/>
                </a:ext>
              </a:extLst>
            </p:cNvPr>
            <p:cNvSpPr/>
            <p:nvPr/>
          </p:nvSpPr>
          <p:spPr bwMode="auto">
            <a:xfrm>
              <a:off x="5677678" y="2911152"/>
              <a:ext cx="312575" cy="335902"/>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5" name="Oval 14">
              <a:extLst>
                <a:ext uri="{FF2B5EF4-FFF2-40B4-BE49-F238E27FC236}">
                  <a16:creationId xmlns:a16="http://schemas.microsoft.com/office/drawing/2014/main" id="{0EB1EEB1-3AD7-48EC-B1D9-D8BDF2B3717F}"/>
                </a:ext>
              </a:extLst>
            </p:cNvPr>
            <p:cNvSpPr/>
            <p:nvPr/>
          </p:nvSpPr>
          <p:spPr bwMode="auto">
            <a:xfrm>
              <a:off x="7505311" y="3137620"/>
              <a:ext cx="312575" cy="335902"/>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6" name="Oval 15">
              <a:extLst>
                <a:ext uri="{FF2B5EF4-FFF2-40B4-BE49-F238E27FC236}">
                  <a16:creationId xmlns:a16="http://schemas.microsoft.com/office/drawing/2014/main" id="{B4F8F638-1511-4471-89C5-A28249035843}"/>
                </a:ext>
              </a:extLst>
            </p:cNvPr>
            <p:cNvSpPr/>
            <p:nvPr/>
          </p:nvSpPr>
          <p:spPr bwMode="auto">
            <a:xfrm>
              <a:off x="7505311" y="2536156"/>
              <a:ext cx="312575" cy="335902"/>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7" name="Oval 16">
              <a:extLst>
                <a:ext uri="{FF2B5EF4-FFF2-40B4-BE49-F238E27FC236}">
                  <a16:creationId xmlns:a16="http://schemas.microsoft.com/office/drawing/2014/main" id="{9654987C-CD41-4CEF-B987-113158BBE951}"/>
                </a:ext>
              </a:extLst>
            </p:cNvPr>
            <p:cNvSpPr/>
            <p:nvPr/>
          </p:nvSpPr>
          <p:spPr bwMode="auto">
            <a:xfrm>
              <a:off x="8838456" y="2967612"/>
              <a:ext cx="419844" cy="461388"/>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grpSp>
      <p:sp>
        <p:nvSpPr>
          <p:cNvPr id="19" name="TextBox 18">
            <a:extLst>
              <a:ext uri="{FF2B5EF4-FFF2-40B4-BE49-F238E27FC236}">
                <a16:creationId xmlns:a16="http://schemas.microsoft.com/office/drawing/2014/main" id="{1E875A03-9100-47B4-8338-645451F4A37F}"/>
              </a:ext>
            </a:extLst>
          </p:cNvPr>
          <p:cNvSpPr txBox="1"/>
          <p:nvPr/>
        </p:nvSpPr>
        <p:spPr>
          <a:xfrm>
            <a:off x="1121739" y="4852116"/>
            <a:ext cx="2236058" cy="1200329"/>
          </a:xfrm>
          <a:prstGeom prst="rect">
            <a:avLst/>
          </a:prstGeom>
          <a:noFill/>
        </p:spPr>
        <p:txBody>
          <a:bodyPr wrap="square" rtlCol="0">
            <a:spAutoFit/>
          </a:bodyPr>
          <a:lstStyle/>
          <a:p>
            <a:r>
              <a:rPr lang="en-GB" sz="1800" b="0" dirty="0"/>
              <a:t>A subgraph based on </a:t>
            </a:r>
            <a:r>
              <a:rPr lang="en-GB" sz="1800" b="0" i="1" dirty="0"/>
              <a:t>p </a:t>
            </a:r>
            <a:r>
              <a:rPr lang="en-GB" sz="1800" b="0" dirty="0"/>
              <a:t>values</a:t>
            </a:r>
          </a:p>
          <a:p>
            <a:r>
              <a:rPr lang="en-GB" sz="1800" b="0" dirty="0"/>
              <a:t>and previous findings/hypotheses</a:t>
            </a:r>
          </a:p>
        </p:txBody>
      </p:sp>
    </p:spTree>
    <p:extLst>
      <p:ext uri="{BB962C8B-B14F-4D97-AF65-F5344CB8AC3E}">
        <p14:creationId xmlns:p14="http://schemas.microsoft.com/office/powerpoint/2010/main" val="1647271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AE3F2E-4245-443F-BCCB-DD2271425F21}"/>
              </a:ext>
            </a:extLst>
          </p:cNvPr>
          <p:cNvPicPr>
            <a:picLocks noChangeAspect="1"/>
          </p:cNvPicPr>
          <p:nvPr/>
        </p:nvPicPr>
        <p:blipFill>
          <a:blip r:embed="rId3"/>
          <a:stretch>
            <a:fillRect/>
          </a:stretch>
        </p:blipFill>
        <p:spPr>
          <a:xfrm>
            <a:off x="0" y="840456"/>
            <a:ext cx="10287000" cy="6045449"/>
          </a:xfrm>
          <a:prstGeom prst="rect">
            <a:avLst/>
          </a:prstGeom>
        </p:spPr>
      </p:pic>
      <p:sp>
        <p:nvSpPr>
          <p:cNvPr id="2" name="Title 1">
            <a:extLst>
              <a:ext uri="{FF2B5EF4-FFF2-40B4-BE49-F238E27FC236}">
                <a16:creationId xmlns:a16="http://schemas.microsoft.com/office/drawing/2014/main" id="{AFA31C22-A9B1-4CE2-A291-DC986FA572FF}"/>
              </a:ext>
            </a:extLst>
          </p:cNvPr>
          <p:cNvSpPr>
            <a:spLocks noGrp="1"/>
          </p:cNvSpPr>
          <p:nvPr>
            <p:ph type="title"/>
          </p:nvPr>
        </p:nvSpPr>
        <p:spPr>
          <a:xfrm>
            <a:off x="275704" y="-20053"/>
            <a:ext cx="9258300" cy="1143000"/>
          </a:xfrm>
        </p:spPr>
        <p:txBody>
          <a:bodyPr/>
          <a:lstStyle/>
          <a:p>
            <a:r>
              <a:rPr lang="en-GB" sz="3200" dirty="0">
                <a:solidFill>
                  <a:srgbClr val="FF0000"/>
                </a:solidFill>
              </a:rPr>
              <a:t>A</a:t>
            </a:r>
            <a:r>
              <a:rPr lang="en-GB" sz="3200" dirty="0"/>
              <a:t>, B and </a:t>
            </a:r>
            <a:r>
              <a:rPr lang="en-GB" sz="3200" dirty="0">
                <a:solidFill>
                  <a:srgbClr val="CC00CC"/>
                </a:solidFill>
              </a:rPr>
              <a:t>C</a:t>
            </a:r>
            <a:r>
              <a:rPr lang="en-GB" sz="3200" dirty="0"/>
              <a:t> for DCM</a:t>
            </a:r>
          </a:p>
        </p:txBody>
      </p:sp>
      <p:sp>
        <p:nvSpPr>
          <p:cNvPr id="6" name="TextBox 5">
            <a:extLst>
              <a:ext uri="{FF2B5EF4-FFF2-40B4-BE49-F238E27FC236}">
                <a16:creationId xmlns:a16="http://schemas.microsoft.com/office/drawing/2014/main" id="{DECBF601-F7B6-4699-92DC-15EE7AE2F127}"/>
              </a:ext>
            </a:extLst>
          </p:cNvPr>
          <p:cNvSpPr txBox="1"/>
          <p:nvPr/>
        </p:nvSpPr>
        <p:spPr>
          <a:xfrm>
            <a:off x="786063" y="2895600"/>
            <a:ext cx="3752850" cy="307777"/>
          </a:xfrm>
          <a:prstGeom prst="rect">
            <a:avLst/>
          </a:prstGeom>
          <a:noFill/>
        </p:spPr>
        <p:txBody>
          <a:bodyPr wrap="square" rtlCol="0">
            <a:spAutoFit/>
          </a:bodyPr>
          <a:lstStyle/>
          <a:p>
            <a:r>
              <a:rPr lang="en-GB" b="0" i="1" dirty="0"/>
              <a:t>Input indicates onset of target and stimulus</a:t>
            </a:r>
            <a:endParaRPr lang="en-GB" i="1" dirty="0"/>
          </a:p>
        </p:txBody>
      </p:sp>
      <p:sp>
        <p:nvSpPr>
          <p:cNvPr id="11" name="Oval 10">
            <a:extLst>
              <a:ext uri="{FF2B5EF4-FFF2-40B4-BE49-F238E27FC236}">
                <a16:creationId xmlns:a16="http://schemas.microsoft.com/office/drawing/2014/main" id="{EA9478EB-52AC-4AA3-86A3-3E6248C75326}"/>
              </a:ext>
            </a:extLst>
          </p:cNvPr>
          <p:cNvSpPr/>
          <p:nvPr/>
        </p:nvSpPr>
        <p:spPr bwMode="auto">
          <a:xfrm>
            <a:off x="64168" y="1752601"/>
            <a:ext cx="721895" cy="1142999"/>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CC00CC"/>
              </a:solidFill>
              <a:effectLst/>
              <a:latin typeface="Arial" charset="0"/>
            </a:endParaRPr>
          </a:p>
        </p:txBody>
      </p:sp>
      <p:sp>
        <p:nvSpPr>
          <p:cNvPr id="12" name="Oval 11">
            <a:extLst>
              <a:ext uri="{FF2B5EF4-FFF2-40B4-BE49-F238E27FC236}">
                <a16:creationId xmlns:a16="http://schemas.microsoft.com/office/drawing/2014/main" id="{9525731C-78EF-463C-BBA5-CBD72BA60F09}"/>
              </a:ext>
            </a:extLst>
          </p:cNvPr>
          <p:cNvSpPr/>
          <p:nvPr/>
        </p:nvSpPr>
        <p:spPr bwMode="auto">
          <a:xfrm rot="20513579">
            <a:off x="441157" y="3654624"/>
            <a:ext cx="721895" cy="114299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8C6D913C-EC79-4246-BC17-1ACED7D94A88}"/>
              </a:ext>
            </a:extLst>
          </p:cNvPr>
          <p:cNvSpPr/>
          <p:nvPr/>
        </p:nvSpPr>
        <p:spPr bwMode="auto">
          <a:xfrm>
            <a:off x="2662488" y="2132741"/>
            <a:ext cx="1219701" cy="762860"/>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CC00CC"/>
              </a:solidFill>
              <a:effectLst/>
              <a:latin typeface="Arial" charset="0"/>
            </a:endParaRPr>
          </a:p>
        </p:txBody>
      </p:sp>
      <p:sp>
        <p:nvSpPr>
          <p:cNvPr id="14" name="Oval 13">
            <a:extLst>
              <a:ext uri="{FF2B5EF4-FFF2-40B4-BE49-F238E27FC236}">
                <a16:creationId xmlns:a16="http://schemas.microsoft.com/office/drawing/2014/main" id="{F5A11E40-A217-4F31-8C66-201203FDE9F2}"/>
              </a:ext>
            </a:extLst>
          </p:cNvPr>
          <p:cNvSpPr/>
          <p:nvPr/>
        </p:nvSpPr>
        <p:spPr bwMode="auto">
          <a:xfrm>
            <a:off x="0" y="6079188"/>
            <a:ext cx="1219701" cy="762860"/>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rgbClr val="CC00CC"/>
              </a:solidFill>
              <a:effectLst/>
              <a:latin typeface="Arial" charset="0"/>
            </a:endParaRPr>
          </a:p>
        </p:txBody>
      </p:sp>
      <p:sp>
        <p:nvSpPr>
          <p:cNvPr id="15" name="Oval 14">
            <a:extLst>
              <a:ext uri="{FF2B5EF4-FFF2-40B4-BE49-F238E27FC236}">
                <a16:creationId xmlns:a16="http://schemas.microsoft.com/office/drawing/2014/main" id="{396AD570-F197-41F8-9052-F67217695662}"/>
              </a:ext>
            </a:extLst>
          </p:cNvPr>
          <p:cNvSpPr/>
          <p:nvPr/>
        </p:nvSpPr>
        <p:spPr bwMode="auto">
          <a:xfrm rot="20513579">
            <a:off x="3039979" y="3749154"/>
            <a:ext cx="721895" cy="114299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6" name="Oval 15">
            <a:extLst>
              <a:ext uri="{FF2B5EF4-FFF2-40B4-BE49-F238E27FC236}">
                <a16:creationId xmlns:a16="http://schemas.microsoft.com/office/drawing/2014/main" id="{E7FB23EB-9364-4948-B938-9B2C39D1EB2B}"/>
              </a:ext>
            </a:extLst>
          </p:cNvPr>
          <p:cNvSpPr/>
          <p:nvPr/>
        </p:nvSpPr>
        <p:spPr bwMode="auto">
          <a:xfrm rot="20513579">
            <a:off x="5638801" y="3643283"/>
            <a:ext cx="721895" cy="114299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96195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1C22-A9B1-4CE2-A291-DC986FA572FF}"/>
              </a:ext>
            </a:extLst>
          </p:cNvPr>
          <p:cNvSpPr>
            <a:spLocks noGrp="1"/>
          </p:cNvSpPr>
          <p:nvPr>
            <p:ph type="title"/>
          </p:nvPr>
        </p:nvSpPr>
        <p:spPr>
          <a:xfrm>
            <a:off x="275704" y="-20053"/>
            <a:ext cx="9258300" cy="1143000"/>
          </a:xfrm>
        </p:spPr>
        <p:txBody>
          <a:bodyPr/>
          <a:lstStyle/>
          <a:p>
            <a:r>
              <a:rPr lang="en-GB" sz="3200" dirty="0">
                <a:solidFill>
                  <a:srgbClr val="FF0000"/>
                </a:solidFill>
              </a:rPr>
              <a:t>A</a:t>
            </a:r>
            <a:r>
              <a:rPr lang="en-GB" sz="3200" dirty="0"/>
              <a:t>, B and </a:t>
            </a:r>
            <a:r>
              <a:rPr lang="en-GB" sz="3200" dirty="0">
                <a:solidFill>
                  <a:srgbClr val="CC00CC"/>
                </a:solidFill>
              </a:rPr>
              <a:t>C</a:t>
            </a:r>
            <a:r>
              <a:rPr lang="en-GB" sz="3200" dirty="0"/>
              <a:t> for the optimal model</a:t>
            </a:r>
          </a:p>
        </p:txBody>
      </p:sp>
      <p:pic>
        <p:nvPicPr>
          <p:cNvPr id="3" name="Picture 2">
            <a:extLst>
              <a:ext uri="{FF2B5EF4-FFF2-40B4-BE49-F238E27FC236}">
                <a16:creationId xmlns:a16="http://schemas.microsoft.com/office/drawing/2014/main" id="{508909E1-72BE-475E-8A32-F884334C51EB}"/>
              </a:ext>
            </a:extLst>
          </p:cNvPr>
          <p:cNvPicPr>
            <a:picLocks noChangeAspect="1"/>
          </p:cNvPicPr>
          <p:nvPr/>
        </p:nvPicPr>
        <p:blipFill rotWithShape="1">
          <a:blip r:embed="rId3"/>
          <a:srcRect b="16978"/>
          <a:stretch/>
        </p:blipFill>
        <p:spPr>
          <a:xfrm>
            <a:off x="1725612" y="1398586"/>
            <a:ext cx="6167104" cy="4060827"/>
          </a:xfrm>
          <a:prstGeom prst="rect">
            <a:avLst/>
          </a:prstGeom>
        </p:spPr>
      </p:pic>
      <p:sp>
        <p:nvSpPr>
          <p:cNvPr id="4" name="TextBox 3"/>
          <p:cNvSpPr txBox="1"/>
          <p:nvPr/>
        </p:nvSpPr>
        <p:spPr>
          <a:xfrm>
            <a:off x="7210268" y="4017364"/>
            <a:ext cx="2641557" cy="523220"/>
          </a:xfrm>
          <a:prstGeom prst="rect">
            <a:avLst/>
          </a:prstGeom>
          <a:noFill/>
        </p:spPr>
        <p:txBody>
          <a:bodyPr wrap="none" rtlCol="0">
            <a:spAutoFit/>
          </a:bodyPr>
          <a:lstStyle/>
          <a:p>
            <a:r>
              <a:rPr lang="en-IE" dirty="0"/>
              <a:t>Bayesian Parameter Average</a:t>
            </a:r>
          </a:p>
          <a:p>
            <a:r>
              <a:rPr lang="en-IE" dirty="0"/>
              <a:t>(weighted mean)</a:t>
            </a:r>
          </a:p>
        </p:txBody>
      </p:sp>
    </p:spTree>
    <p:extLst>
      <p:ext uri="{BB962C8B-B14F-4D97-AF65-F5344CB8AC3E}">
        <p14:creationId xmlns:p14="http://schemas.microsoft.com/office/powerpoint/2010/main" val="979711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E84CC-38B3-4E33-B545-3EC9442E43A6}"/>
              </a:ext>
            </a:extLst>
          </p:cNvPr>
          <p:cNvSpPr>
            <a:spLocks noGrp="1"/>
          </p:cNvSpPr>
          <p:nvPr>
            <p:ph type="title"/>
          </p:nvPr>
        </p:nvSpPr>
        <p:spPr/>
        <p:txBody>
          <a:bodyPr/>
          <a:lstStyle/>
          <a:p>
            <a:r>
              <a:rPr lang="en-GB" sz="4000" dirty="0"/>
              <a:t>Their Conclusions</a:t>
            </a:r>
          </a:p>
        </p:txBody>
      </p:sp>
      <p:sp>
        <p:nvSpPr>
          <p:cNvPr id="3" name="Content Placeholder 2">
            <a:extLst>
              <a:ext uri="{FF2B5EF4-FFF2-40B4-BE49-F238E27FC236}">
                <a16:creationId xmlns:a16="http://schemas.microsoft.com/office/drawing/2014/main" id="{24596FD2-A77B-4973-85F4-73D27DC81CFF}"/>
              </a:ext>
            </a:extLst>
          </p:cNvPr>
          <p:cNvSpPr>
            <a:spLocks noGrp="1"/>
          </p:cNvSpPr>
          <p:nvPr>
            <p:ph idx="1"/>
          </p:nvPr>
        </p:nvSpPr>
        <p:spPr>
          <a:xfrm>
            <a:off x="514350" y="1417638"/>
            <a:ext cx="9258300" cy="4525963"/>
          </a:xfrm>
        </p:spPr>
        <p:txBody>
          <a:bodyPr/>
          <a:lstStyle/>
          <a:p>
            <a:r>
              <a:rPr lang="en-GB" sz="2000" i="1" dirty="0"/>
              <a:t>Connectivity parameter magnitudes and signs (determined by BPA) suggest that the role of the BS in these modulations is excitatory across the duration of the trial and multiple cortical regions, whereas the </a:t>
            </a:r>
            <a:r>
              <a:rPr lang="en-GB" sz="2000" i="1" dirty="0" err="1"/>
              <a:t>rOFC</a:t>
            </a:r>
            <a:r>
              <a:rPr lang="en-GB" sz="2000" i="1" dirty="0"/>
              <a:t> plays an inhibitory role late in the trial.</a:t>
            </a:r>
          </a:p>
          <a:p>
            <a:endParaRPr lang="en-GB" sz="2000" i="1" dirty="0"/>
          </a:p>
          <a:p>
            <a:r>
              <a:rPr lang="en-GB" sz="2000" i="1" dirty="0"/>
              <a:t>The integral role of the ACC in attentional modulations is likely more complex, with dependencies in both space (bilateral ACC vs right paracingulate/ACC region) and time (early 200 </a:t>
            </a:r>
            <a:r>
              <a:rPr lang="en-GB" sz="2000" i="1" dirty="0" err="1"/>
              <a:t>ms</a:t>
            </a:r>
            <a:r>
              <a:rPr lang="en-GB" sz="2000" i="1" dirty="0"/>
              <a:t> vs later 425 </a:t>
            </a:r>
            <a:r>
              <a:rPr lang="en-GB" sz="2000" i="1" dirty="0" err="1"/>
              <a:t>ms</a:t>
            </a:r>
            <a:r>
              <a:rPr lang="en-GB" sz="2000" i="1" dirty="0"/>
              <a:t> </a:t>
            </a:r>
            <a:r>
              <a:rPr lang="en-GB" sz="2000" i="1" dirty="0" err="1"/>
              <a:t>poststimulus</a:t>
            </a:r>
            <a:r>
              <a:rPr lang="en-GB" sz="2000" i="1" dirty="0"/>
              <a:t>). Specifically, activity within bilateral ACC may act to inhibit evoked BS activations early in the trial, but then </a:t>
            </a:r>
            <a:r>
              <a:rPr lang="en-GB" sz="2000" i="1" dirty="0" err="1"/>
              <a:t>rACC</a:t>
            </a:r>
            <a:r>
              <a:rPr lang="en-GB" sz="2000" i="1" dirty="0"/>
              <a:t> may drive this activity later in the trial.</a:t>
            </a:r>
          </a:p>
          <a:p>
            <a:endParaRPr lang="en-GB" sz="2000" i="1" dirty="0"/>
          </a:p>
          <a:p>
            <a:r>
              <a:rPr lang="en-GB" sz="2000" i="1" dirty="0"/>
              <a:t>Our DCM results further support the adaptive gain theory of the LC–NE system, and together with the EEG-based GLM results they expand on it by providing additional information regarding the timing of involvement of these regions</a:t>
            </a:r>
            <a:endParaRPr lang="en-GB" sz="1600" i="1" dirty="0"/>
          </a:p>
        </p:txBody>
      </p:sp>
    </p:spTree>
    <p:extLst>
      <p:ext uri="{BB962C8B-B14F-4D97-AF65-F5344CB8AC3E}">
        <p14:creationId xmlns:p14="http://schemas.microsoft.com/office/powerpoint/2010/main" val="357658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7F8D5-98C1-40AB-9CC8-9D6078A1AA1C}"/>
              </a:ext>
            </a:extLst>
          </p:cNvPr>
          <p:cNvSpPr>
            <a:spLocks noGrp="1"/>
          </p:cNvSpPr>
          <p:nvPr>
            <p:ph idx="1"/>
          </p:nvPr>
        </p:nvSpPr>
        <p:spPr>
          <a:xfrm>
            <a:off x="3145255" y="2498557"/>
            <a:ext cx="5553576" cy="2697163"/>
          </a:xfrm>
        </p:spPr>
        <p:txBody>
          <a:bodyPr/>
          <a:lstStyle/>
          <a:p>
            <a:pPr marL="0" indent="0">
              <a:buNone/>
            </a:pPr>
            <a:r>
              <a:rPr lang="en-GB" dirty="0"/>
              <a:t>Worked Example 3</a:t>
            </a:r>
          </a:p>
        </p:txBody>
      </p:sp>
    </p:spTree>
    <p:extLst>
      <p:ext uri="{BB962C8B-B14F-4D97-AF65-F5344CB8AC3E}">
        <p14:creationId xmlns:p14="http://schemas.microsoft.com/office/powerpoint/2010/main" val="449919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0338" name="Rectangle 2"/>
          <p:cNvSpPr>
            <a:spLocks noGrp="1" noChangeArrowheads="1"/>
          </p:cNvSpPr>
          <p:nvPr>
            <p:ph type="title"/>
          </p:nvPr>
        </p:nvSpPr>
        <p:spPr/>
        <p:txBody>
          <a:bodyPr>
            <a:normAutofit/>
          </a:bodyPr>
          <a:lstStyle/>
          <a:p>
            <a:pPr algn="l"/>
            <a:r>
              <a:rPr lang="de-CH" sz="2400" dirty="0">
                <a:latin typeface="+mn-lt"/>
              </a:rPr>
              <a:t>Learning </a:t>
            </a:r>
            <a:r>
              <a:rPr lang="de-CH" sz="2400" dirty="0" err="1">
                <a:latin typeface="+mn-lt"/>
              </a:rPr>
              <a:t>of</a:t>
            </a:r>
            <a:r>
              <a:rPr lang="de-CH" sz="2400" dirty="0">
                <a:latin typeface="+mn-lt"/>
              </a:rPr>
              <a:t> </a:t>
            </a:r>
            <a:r>
              <a:rPr lang="de-CH" sz="2400" dirty="0" err="1">
                <a:latin typeface="+mn-lt"/>
              </a:rPr>
              <a:t>dynamic</a:t>
            </a:r>
            <a:r>
              <a:rPr lang="de-CH" sz="2400" dirty="0">
                <a:latin typeface="+mn-lt"/>
              </a:rPr>
              <a:t> audio-</a:t>
            </a:r>
            <a:r>
              <a:rPr lang="de-CH" sz="2400" dirty="0" err="1">
                <a:latin typeface="+mn-lt"/>
              </a:rPr>
              <a:t>visual</a:t>
            </a:r>
            <a:r>
              <a:rPr lang="de-CH" sz="2400" dirty="0">
                <a:latin typeface="+mn-lt"/>
              </a:rPr>
              <a:t> </a:t>
            </a:r>
            <a:r>
              <a:rPr lang="de-CH" sz="2400" dirty="0" err="1">
                <a:latin typeface="+mn-lt"/>
              </a:rPr>
              <a:t>associations</a:t>
            </a:r>
            <a:endParaRPr lang="en-US" sz="2400" dirty="0">
              <a:latin typeface="+mn-lt"/>
            </a:endParaRPr>
          </a:p>
        </p:txBody>
      </p:sp>
      <p:grpSp>
        <p:nvGrpSpPr>
          <p:cNvPr id="2" name="Group 3"/>
          <p:cNvGrpSpPr>
            <a:grpSpLocks/>
          </p:cNvGrpSpPr>
          <p:nvPr/>
        </p:nvGrpSpPr>
        <p:grpSpPr bwMode="auto">
          <a:xfrm>
            <a:off x="711788" y="2369610"/>
            <a:ext cx="4200878" cy="2744023"/>
            <a:chOff x="308" y="1104"/>
            <a:chExt cx="2748" cy="1795"/>
          </a:xfrm>
        </p:grpSpPr>
        <p:sp>
          <p:nvSpPr>
            <p:cNvPr id="2190340" name="Text Box 4"/>
            <p:cNvSpPr txBox="1">
              <a:spLocks noChangeArrowheads="1"/>
            </p:cNvSpPr>
            <p:nvPr/>
          </p:nvSpPr>
          <p:spPr bwMode="auto">
            <a:xfrm>
              <a:off x="374" y="2198"/>
              <a:ext cx="681" cy="227"/>
            </a:xfrm>
            <a:prstGeom prst="rect">
              <a:avLst/>
            </a:prstGeom>
            <a:solidFill>
              <a:srgbClr val="FFE5FF"/>
            </a:solidFill>
            <a:ln w="28575">
              <a:solidFill>
                <a:srgbClr val="800080"/>
              </a:solidFill>
              <a:prstDash val="dash"/>
              <a:miter lim="800000"/>
              <a:headEnd/>
              <a:tailEnd/>
            </a:ln>
            <a:effectLst/>
          </p:spPr>
          <p:txBody>
            <a:bodyPr/>
            <a:lstStyle/>
            <a:p>
              <a:pPr>
                <a:spcBef>
                  <a:spcPct val="50000"/>
                </a:spcBef>
              </a:pPr>
              <a:r>
                <a:rPr lang="en-GB" sz="1541">
                  <a:solidFill>
                    <a:srgbClr val="000000"/>
                  </a:solidFill>
                </a:rPr>
                <a:t>CS</a:t>
              </a:r>
              <a:endParaRPr lang="en-US" sz="1541">
                <a:solidFill>
                  <a:srgbClr val="000000"/>
                </a:solidFill>
              </a:endParaRPr>
            </a:p>
          </p:txBody>
        </p:sp>
        <p:sp>
          <p:nvSpPr>
            <p:cNvPr id="2190341" name="Text Box 5"/>
            <p:cNvSpPr txBox="1">
              <a:spLocks noChangeArrowheads="1"/>
            </p:cNvSpPr>
            <p:nvPr/>
          </p:nvSpPr>
          <p:spPr bwMode="auto">
            <a:xfrm>
              <a:off x="1406" y="2198"/>
              <a:ext cx="226" cy="227"/>
            </a:xfrm>
            <a:prstGeom prst="rect">
              <a:avLst/>
            </a:prstGeom>
            <a:solidFill>
              <a:srgbClr val="00FF00">
                <a:alpha val="20000"/>
              </a:srgbClr>
            </a:solidFill>
            <a:ln w="28575">
              <a:solidFill>
                <a:srgbClr val="00FF00"/>
              </a:solidFill>
              <a:prstDash val="dash"/>
              <a:miter lim="800000"/>
              <a:headEnd/>
              <a:tailEnd/>
            </a:ln>
            <a:effectLst/>
          </p:spPr>
          <p:txBody>
            <a:bodyPr/>
            <a:lstStyle/>
            <a:p>
              <a:pPr algn="r">
                <a:spcBef>
                  <a:spcPct val="50000"/>
                </a:spcBef>
              </a:pPr>
              <a:endParaRPr lang="en-US" sz="1541">
                <a:solidFill>
                  <a:srgbClr val="000000"/>
                </a:solidFill>
              </a:endParaRPr>
            </a:p>
          </p:txBody>
        </p:sp>
        <p:sp>
          <p:nvSpPr>
            <p:cNvPr id="2190342" name="Text Box 6"/>
            <p:cNvSpPr txBox="1">
              <a:spLocks noChangeArrowheads="1"/>
            </p:cNvSpPr>
            <p:nvPr/>
          </p:nvSpPr>
          <p:spPr bwMode="auto">
            <a:xfrm>
              <a:off x="1784" y="2198"/>
              <a:ext cx="1123" cy="235"/>
            </a:xfrm>
            <a:prstGeom prst="rect">
              <a:avLst/>
            </a:prstGeom>
            <a:noFill/>
            <a:ln w="19050">
              <a:noFill/>
              <a:prstDash val="dash"/>
              <a:miter lim="800000"/>
              <a:headEnd/>
              <a:tailEnd/>
            </a:ln>
            <a:effectLst/>
          </p:spPr>
          <p:txBody>
            <a:bodyPr wrap="square">
              <a:spAutoFit/>
            </a:bodyPr>
            <a:lstStyle/>
            <a:p>
              <a:pPr algn="ctr">
                <a:spcBef>
                  <a:spcPct val="50000"/>
                </a:spcBef>
              </a:pPr>
              <a:r>
                <a:rPr lang="en-GB" sz="1733" dirty="0">
                  <a:solidFill>
                    <a:srgbClr val="000000"/>
                  </a:solidFill>
                </a:rPr>
                <a:t>Response</a:t>
              </a:r>
              <a:endParaRPr lang="en-US" sz="1733" dirty="0">
                <a:solidFill>
                  <a:srgbClr val="000000"/>
                </a:solidFill>
              </a:endParaRPr>
            </a:p>
          </p:txBody>
        </p:sp>
        <p:sp>
          <p:nvSpPr>
            <p:cNvPr id="2190343" name="Line 7"/>
            <p:cNvSpPr>
              <a:spLocks noChangeShapeType="1"/>
            </p:cNvSpPr>
            <p:nvPr/>
          </p:nvSpPr>
          <p:spPr bwMode="auto">
            <a:xfrm flipV="1">
              <a:off x="377" y="2426"/>
              <a:ext cx="2499" cy="0"/>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44" name="Line 8"/>
            <p:cNvSpPr>
              <a:spLocks noChangeShapeType="1"/>
            </p:cNvSpPr>
            <p:nvPr/>
          </p:nvSpPr>
          <p:spPr bwMode="auto">
            <a:xfrm>
              <a:off x="377" y="2373"/>
              <a:ext cx="0" cy="113"/>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45" name="Line 9"/>
            <p:cNvSpPr>
              <a:spLocks noChangeShapeType="1"/>
            </p:cNvSpPr>
            <p:nvPr/>
          </p:nvSpPr>
          <p:spPr bwMode="auto">
            <a:xfrm>
              <a:off x="831" y="2414"/>
              <a:ext cx="0" cy="72"/>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46" name="Text Box 10"/>
            <p:cNvSpPr txBox="1">
              <a:spLocks noChangeArrowheads="1"/>
            </p:cNvSpPr>
            <p:nvPr/>
          </p:nvSpPr>
          <p:spPr bwMode="auto">
            <a:xfrm>
              <a:off x="1423" y="2683"/>
              <a:ext cx="752" cy="216"/>
            </a:xfrm>
            <a:prstGeom prst="rect">
              <a:avLst/>
            </a:prstGeom>
            <a:noFill/>
            <a:ln w="9525">
              <a:noFill/>
              <a:miter lim="800000"/>
              <a:headEnd/>
              <a:tailEnd/>
            </a:ln>
            <a:effectLst/>
          </p:spPr>
          <p:txBody>
            <a:bodyPr>
              <a:spAutoFit/>
            </a:bodyPr>
            <a:lstStyle/>
            <a:p>
              <a:pPr>
                <a:spcBef>
                  <a:spcPct val="50000"/>
                </a:spcBef>
              </a:pPr>
              <a:r>
                <a:rPr lang="en-GB" sz="1541">
                  <a:solidFill>
                    <a:srgbClr val="000000"/>
                  </a:solidFill>
                </a:rPr>
                <a:t>Time (ms)</a:t>
              </a:r>
              <a:endParaRPr lang="en-US" sz="1541">
                <a:solidFill>
                  <a:srgbClr val="000000"/>
                </a:solidFill>
              </a:endParaRPr>
            </a:p>
          </p:txBody>
        </p:sp>
        <p:sp>
          <p:nvSpPr>
            <p:cNvPr id="2190347" name="Text Box 11"/>
            <p:cNvSpPr txBox="1">
              <a:spLocks noChangeArrowheads="1"/>
            </p:cNvSpPr>
            <p:nvPr/>
          </p:nvSpPr>
          <p:spPr bwMode="auto">
            <a:xfrm>
              <a:off x="320" y="2486"/>
              <a:ext cx="170"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0</a:t>
              </a:r>
              <a:endParaRPr lang="en-US" sz="1156">
                <a:solidFill>
                  <a:srgbClr val="000000"/>
                </a:solidFill>
              </a:endParaRPr>
            </a:p>
          </p:txBody>
        </p:sp>
        <p:sp>
          <p:nvSpPr>
            <p:cNvPr id="2190348" name="Text Box 12"/>
            <p:cNvSpPr txBox="1">
              <a:spLocks noChangeArrowheads="1"/>
            </p:cNvSpPr>
            <p:nvPr/>
          </p:nvSpPr>
          <p:spPr bwMode="auto">
            <a:xfrm>
              <a:off x="717" y="2486"/>
              <a:ext cx="28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200</a:t>
              </a:r>
              <a:endParaRPr lang="en-US" sz="1156">
                <a:solidFill>
                  <a:srgbClr val="000000"/>
                </a:solidFill>
              </a:endParaRPr>
            </a:p>
          </p:txBody>
        </p:sp>
        <p:sp>
          <p:nvSpPr>
            <p:cNvPr id="2190349" name="Text Box 13"/>
            <p:cNvSpPr txBox="1">
              <a:spLocks noChangeArrowheads="1"/>
            </p:cNvSpPr>
            <p:nvPr/>
          </p:nvSpPr>
          <p:spPr bwMode="auto">
            <a:xfrm>
              <a:off x="1171" y="2486"/>
              <a:ext cx="28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400</a:t>
              </a:r>
              <a:endParaRPr lang="en-US" sz="1156">
                <a:solidFill>
                  <a:srgbClr val="000000"/>
                </a:solidFill>
              </a:endParaRPr>
            </a:p>
          </p:txBody>
        </p:sp>
        <p:sp>
          <p:nvSpPr>
            <p:cNvPr id="2190350" name="Text Box 14"/>
            <p:cNvSpPr txBox="1">
              <a:spLocks noChangeArrowheads="1"/>
            </p:cNvSpPr>
            <p:nvPr/>
          </p:nvSpPr>
          <p:spPr bwMode="auto">
            <a:xfrm>
              <a:off x="1624" y="2486"/>
              <a:ext cx="28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600</a:t>
              </a:r>
              <a:endParaRPr lang="en-US" sz="1156">
                <a:solidFill>
                  <a:srgbClr val="000000"/>
                </a:solidFill>
              </a:endParaRPr>
            </a:p>
          </p:txBody>
        </p:sp>
        <p:sp>
          <p:nvSpPr>
            <p:cNvPr id="2190351" name="Text Box 15"/>
            <p:cNvSpPr txBox="1">
              <a:spLocks noChangeArrowheads="1"/>
            </p:cNvSpPr>
            <p:nvPr/>
          </p:nvSpPr>
          <p:spPr bwMode="auto">
            <a:xfrm>
              <a:off x="2077" y="2486"/>
              <a:ext cx="28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800</a:t>
              </a:r>
              <a:endParaRPr lang="en-US" sz="1156">
                <a:solidFill>
                  <a:srgbClr val="000000"/>
                </a:solidFill>
              </a:endParaRPr>
            </a:p>
          </p:txBody>
        </p:sp>
        <p:sp>
          <p:nvSpPr>
            <p:cNvPr id="2190352" name="Text Box 16"/>
            <p:cNvSpPr txBox="1">
              <a:spLocks noChangeArrowheads="1"/>
            </p:cNvSpPr>
            <p:nvPr/>
          </p:nvSpPr>
          <p:spPr bwMode="auto">
            <a:xfrm>
              <a:off x="2714" y="2486"/>
              <a:ext cx="342" cy="409"/>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2000 </a:t>
              </a:r>
              <a:r>
                <a:rPr lang="en-US" sz="1156">
                  <a:solidFill>
                    <a:srgbClr val="000000"/>
                  </a:solidFill>
                </a:rPr>
                <a:t>± 650</a:t>
              </a:r>
            </a:p>
          </p:txBody>
        </p:sp>
        <p:sp>
          <p:nvSpPr>
            <p:cNvPr id="2190353" name="Line 17"/>
            <p:cNvSpPr>
              <a:spLocks noChangeShapeType="1"/>
            </p:cNvSpPr>
            <p:nvPr/>
          </p:nvSpPr>
          <p:spPr bwMode="auto">
            <a:xfrm flipH="1">
              <a:off x="2492" y="2379"/>
              <a:ext cx="56" cy="113"/>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54" name="Line 18"/>
            <p:cNvSpPr>
              <a:spLocks noChangeShapeType="1"/>
            </p:cNvSpPr>
            <p:nvPr/>
          </p:nvSpPr>
          <p:spPr bwMode="auto">
            <a:xfrm flipH="1">
              <a:off x="2548" y="2379"/>
              <a:ext cx="56" cy="113"/>
            </a:xfrm>
            <a:prstGeom prst="line">
              <a:avLst/>
            </a:prstGeom>
            <a:noFill/>
            <a:ln w="12700">
              <a:solidFill>
                <a:srgbClr val="000000"/>
              </a:solidFill>
              <a:round/>
              <a:headEnd/>
              <a:tailEnd/>
            </a:ln>
            <a:effectLst/>
          </p:spPr>
          <p:txBody>
            <a:bodyPr/>
            <a:lstStyle/>
            <a:p>
              <a:endParaRPr lang="en-US" sz="1733">
                <a:solidFill>
                  <a:srgbClr val="000000"/>
                </a:solidFill>
              </a:endParaRPr>
            </a:p>
          </p:txBody>
        </p:sp>
        <p:grpSp>
          <p:nvGrpSpPr>
            <p:cNvPr id="3" name="Group 19"/>
            <p:cNvGrpSpPr>
              <a:grpSpLocks/>
            </p:cNvGrpSpPr>
            <p:nvPr/>
          </p:nvGrpSpPr>
          <p:grpSpPr bwMode="auto">
            <a:xfrm>
              <a:off x="374" y="1323"/>
              <a:ext cx="1209" cy="498"/>
              <a:chOff x="664" y="1110"/>
              <a:chExt cx="1209" cy="498"/>
            </a:xfrm>
          </p:grpSpPr>
          <p:sp>
            <p:nvSpPr>
              <p:cNvPr id="2190356" name="Text Box 20"/>
              <p:cNvSpPr txBox="1">
                <a:spLocks noChangeArrowheads="1"/>
              </p:cNvSpPr>
              <p:nvPr/>
            </p:nvSpPr>
            <p:spPr bwMode="auto">
              <a:xfrm>
                <a:off x="664" y="1110"/>
                <a:ext cx="1209" cy="498"/>
              </a:xfrm>
              <a:prstGeom prst="rect">
                <a:avLst/>
              </a:prstGeom>
              <a:noFill/>
              <a:ln w="28575">
                <a:solidFill>
                  <a:srgbClr val="800080"/>
                </a:solidFill>
                <a:prstDash val="dash"/>
                <a:miter lim="800000"/>
                <a:headEnd/>
                <a:tailEnd/>
              </a:ln>
              <a:effectLst/>
            </p:spPr>
            <p:txBody>
              <a:bodyPr/>
              <a:lstStyle/>
              <a:p>
                <a:pPr algn="r">
                  <a:spcBef>
                    <a:spcPct val="50000"/>
                  </a:spcBef>
                </a:pPr>
                <a:endParaRPr lang="en-GB" sz="1733">
                  <a:solidFill>
                    <a:srgbClr val="000000"/>
                  </a:solidFill>
                </a:endParaRPr>
              </a:p>
              <a:p>
                <a:pPr algn="r">
                  <a:spcBef>
                    <a:spcPct val="50000"/>
                  </a:spcBef>
                </a:pPr>
                <a:endParaRPr lang="en-US" sz="963">
                  <a:solidFill>
                    <a:srgbClr val="000000"/>
                  </a:solidFill>
                </a:endParaRPr>
              </a:p>
            </p:txBody>
          </p:sp>
          <p:pic>
            <p:nvPicPr>
              <p:cNvPr id="2190357" name="Picture 21" descr="high tone"/>
              <p:cNvPicPr>
                <a:picLocks noChangeAspect="1" noChangeArrowheads="1"/>
              </p:cNvPicPr>
              <p:nvPr/>
            </p:nvPicPr>
            <p:blipFill>
              <a:blip r:embed="rId3" cstate="print"/>
              <a:srcRect/>
              <a:stretch>
                <a:fillRect/>
              </a:stretch>
            </p:blipFill>
            <p:spPr bwMode="auto">
              <a:xfrm>
                <a:off x="808" y="1200"/>
                <a:ext cx="341" cy="298"/>
              </a:xfrm>
              <a:prstGeom prst="rect">
                <a:avLst/>
              </a:prstGeom>
              <a:noFill/>
            </p:spPr>
          </p:pic>
          <p:pic>
            <p:nvPicPr>
              <p:cNvPr id="2190358" name="Picture 22" descr="low tone"/>
              <p:cNvPicPr>
                <a:picLocks noChangeAspect="1" noChangeArrowheads="1"/>
              </p:cNvPicPr>
              <p:nvPr/>
            </p:nvPicPr>
            <p:blipFill>
              <a:blip r:embed="rId4" cstate="print"/>
              <a:srcRect/>
              <a:stretch>
                <a:fillRect/>
              </a:stretch>
            </p:blipFill>
            <p:spPr bwMode="auto">
              <a:xfrm>
                <a:off x="1379" y="1200"/>
                <a:ext cx="328" cy="340"/>
              </a:xfrm>
              <a:prstGeom prst="rect">
                <a:avLst/>
              </a:prstGeom>
              <a:noFill/>
            </p:spPr>
          </p:pic>
          <p:sp>
            <p:nvSpPr>
              <p:cNvPr id="2190359" name="Text Box 23"/>
              <p:cNvSpPr txBox="1">
                <a:spLocks noChangeArrowheads="1"/>
              </p:cNvSpPr>
              <p:nvPr/>
            </p:nvSpPr>
            <p:spPr bwMode="auto">
              <a:xfrm>
                <a:off x="1135" y="1240"/>
                <a:ext cx="387" cy="235"/>
              </a:xfrm>
              <a:prstGeom prst="rect">
                <a:avLst/>
              </a:prstGeom>
              <a:noFill/>
              <a:ln w="9525">
                <a:noFill/>
                <a:miter lim="800000"/>
                <a:headEnd/>
                <a:tailEnd/>
              </a:ln>
              <a:effectLst/>
            </p:spPr>
            <p:txBody>
              <a:bodyPr>
                <a:spAutoFit/>
              </a:bodyPr>
              <a:lstStyle/>
              <a:p>
                <a:pPr>
                  <a:spcBef>
                    <a:spcPct val="50000"/>
                  </a:spcBef>
                </a:pPr>
                <a:r>
                  <a:rPr lang="en-GB" sz="1733">
                    <a:solidFill>
                      <a:srgbClr val="000000"/>
                    </a:solidFill>
                  </a:rPr>
                  <a:t>or</a:t>
                </a:r>
                <a:endParaRPr lang="en-US" sz="1733">
                  <a:solidFill>
                    <a:srgbClr val="000000"/>
                  </a:solidFill>
                </a:endParaRPr>
              </a:p>
            </p:txBody>
          </p:sp>
        </p:grpSp>
        <p:sp>
          <p:nvSpPr>
            <p:cNvPr id="2190360" name="Line 24"/>
            <p:cNvSpPr>
              <a:spLocks noChangeShapeType="1"/>
            </p:cNvSpPr>
            <p:nvPr/>
          </p:nvSpPr>
          <p:spPr bwMode="auto">
            <a:xfrm>
              <a:off x="1284" y="2414"/>
              <a:ext cx="0" cy="72"/>
            </a:xfrm>
            <a:prstGeom prst="line">
              <a:avLst/>
            </a:prstGeom>
            <a:noFill/>
            <a:ln w="28575">
              <a:solidFill>
                <a:srgbClr val="000000"/>
              </a:solidFill>
              <a:prstDash val="dash"/>
              <a:round/>
              <a:headEnd/>
              <a:tailEnd/>
            </a:ln>
            <a:effectLst/>
          </p:spPr>
          <p:txBody>
            <a:bodyPr/>
            <a:lstStyle/>
            <a:p>
              <a:endParaRPr lang="en-US" sz="1733">
                <a:solidFill>
                  <a:srgbClr val="000000"/>
                </a:solidFill>
              </a:endParaRPr>
            </a:p>
          </p:txBody>
        </p:sp>
        <p:sp>
          <p:nvSpPr>
            <p:cNvPr id="2190361" name="Line 25"/>
            <p:cNvSpPr>
              <a:spLocks noChangeShapeType="1"/>
            </p:cNvSpPr>
            <p:nvPr/>
          </p:nvSpPr>
          <p:spPr bwMode="auto">
            <a:xfrm>
              <a:off x="1738" y="2414"/>
              <a:ext cx="0" cy="72"/>
            </a:xfrm>
            <a:prstGeom prst="line">
              <a:avLst/>
            </a:prstGeom>
            <a:noFill/>
            <a:ln w="28575">
              <a:solidFill>
                <a:srgbClr val="000000"/>
              </a:solidFill>
              <a:prstDash val="dash"/>
              <a:round/>
              <a:headEnd/>
              <a:tailEnd/>
            </a:ln>
            <a:effectLst/>
          </p:spPr>
          <p:txBody>
            <a:bodyPr/>
            <a:lstStyle/>
            <a:p>
              <a:endParaRPr lang="en-US" sz="1733">
                <a:solidFill>
                  <a:srgbClr val="000000"/>
                </a:solidFill>
              </a:endParaRPr>
            </a:p>
          </p:txBody>
        </p:sp>
        <p:sp>
          <p:nvSpPr>
            <p:cNvPr id="2190362" name="Line 26"/>
            <p:cNvSpPr>
              <a:spLocks noChangeShapeType="1"/>
            </p:cNvSpPr>
            <p:nvPr/>
          </p:nvSpPr>
          <p:spPr bwMode="auto">
            <a:xfrm>
              <a:off x="2191" y="2414"/>
              <a:ext cx="0" cy="72"/>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63" name="Line 27"/>
            <p:cNvSpPr>
              <a:spLocks noChangeShapeType="1"/>
            </p:cNvSpPr>
            <p:nvPr/>
          </p:nvSpPr>
          <p:spPr bwMode="auto">
            <a:xfrm>
              <a:off x="2880" y="2414"/>
              <a:ext cx="0" cy="72"/>
            </a:xfrm>
            <a:prstGeom prst="line">
              <a:avLst/>
            </a:prstGeom>
            <a:noFill/>
            <a:ln w="12700">
              <a:solidFill>
                <a:srgbClr val="000000"/>
              </a:solidFill>
              <a:round/>
              <a:headEnd/>
              <a:tailEnd/>
            </a:ln>
            <a:effectLst/>
          </p:spPr>
          <p:txBody>
            <a:bodyPr/>
            <a:lstStyle/>
            <a:p>
              <a:endParaRPr lang="en-US" sz="1733">
                <a:solidFill>
                  <a:srgbClr val="000000"/>
                </a:solidFill>
              </a:endParaRPr>
            </a:p>
          </p:txBody>
        </p:sp>
        <p:sp>
          <p:nvSpPr>
            <p:cNvPr id="2190364" name="Text Box 28"/>
            <p:cNvSpPr txBox="1">
              <a:spLocks noChangeArrowheads="1"/>
            </p:cNvSpPr>
            <p:nvPr/>
          </p:nvSpPr>
          <p:spPr bwMode="auto">
            <a:xfrm>
              <a:off x="1595" y="1104"/>
              <a:ext cx="1025"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Target Stimulus</a:t>
              </a:r>
              <a:endParaRPr lang="en-US" sz="1156">
                <a:solidFill>
                  <a:srgbClr val="000000"/>
                </a:solidFill>
              </a:endParaRPr>
            </a:p>
          </p:txBody>
        </p:sp>
        <p:sp>
          <p:nvSpPr>
            <p:cNvPr id="2190365" name="Text Box 29"/>
            <p:cNvSpPr txBox="1">
              <a:spLocks noChangeArrowheads="1"/>
            </p:cNvSpPr>
            <p:nvPr/>
          </p:nvSpPr>
          <p:spPr bwMode="auto">
            <a:xfrm>
              <a:off x="308" y="1104"/>
              <a:ext cx="1224" cy="177"/>
            </a:xfrm>
            <a:prstGeom prst="rect">
              <a:avLst/>
            </a:prstGeom>
            <a:noFill/>
            <a:ln w="9525">
              <a:noFill/>
              <a:miter lim="800000"/>
              <a:headEnd/>
              <a:tailEnd/>
            </a:ln>
            <a:effectLst/>
          </p:spPr>
          <p:txBody>
            <a:bodyPr>
              <a:spAutoFit/>
            </a:bodyPr>
            <a:lstStyle/>
            <a:p>
              <a:pPr>
                <a:spcBef>
                  <a:spcPct val="50000"/>
                </a:spcBef>
              </a:pPr>
              <a:r>
                <a:rPr lang="en-GB" sz="1156">
                  <a:solidFill>
                    <a:srgbClr val="000000"/>
                  </a:solidFill>
                </a:rPr>
                <a:t>Conditioning Stimulus</a:t>
              </a:r>
              <a:endParaRPr lang="en-US" sz="1156">
                <a:solidFill>
                  <a:srgbClr val="000000"/>
                </a:solidFill>
              </a:endParaRPr>
            </a:p>
          </p:txBody>
        </p:sp>
        <p:grpSp>
          <p:nvGrpSpPr>
            <p:cNvPr id="4" name="Group 30"/>
            <p:cNvGrpSpPr>
              <a:grpSpLocks/>
            </p:cNvGrpSpPr>
            <p:nvPr/>
          </p:nvGrpSpPr>
          <p:grpSpPr bwMode="auto">
            <a:xfrm>
              <a:off x="1662" y="1323"/>
              <a:ext cx="1208" cy="499"/>
              <a:chOff x="664" y="1654"/>
              <a:chExt cx="1208" cy="499"/>
            </a:xfrm>
          </p:grpSpPr>
          <p:sp>
            <p:nvSpPr>
              <p:cNvPr id="2190367" name="Text Box 31"/>
              <p:cNvSpPr txBox="1">
                <a:spLocks noChangeArrowheads="1"/>
              </p:cNvSpPr>
              <p:nvPr/>
            </p:nvSpPr>
            <p:spPr bwMode="auto">
              <a:xfrm>
                <a:off x="664" y="1654"/>
                <a:ext cx="1208" cy="499"/>
              </a:xfrm>
              <a:prstGeom prst="rect">
                <a:avLst/>
              </a:prstGeom>
              <a:noFill/>
              <a:ln w="28575">
                <a:solidFill>
                  <a:srgbClr val="00FF00"/>
                </a:solidFill>
                <a:prstDash val="dash"/>
                <a:miter lim="800000"/>
                <a:headEnd/>
                <a:tailEnd/>
              </a:ln>
              <a:effectLst/>
            </p:spPr>
            <p:txBody>
              <a:bodyPr/>
              <a:lstStyle/>
              <a:p>
                <a:pPr algn="r">
                  <a:spcBef>
                    <a:spcPct val="50000"/>
                  </a:spcBef>
                </a:pPr>
                <a:endParaRPr lang="en-GB" sz="1733">
                  <a:solidFill>
                    <a:srgbClr val="000000"/>
                  </a:solidFill>
                </a:endParaRPr>
              </a:p>
              <a:p>
                <a:pPr algn="r">
                  <a:spcBef>
                    <a:spcPct val="50000"/>
                  </a:spcBef>
                </a:pPr>
                <a:endParaRPr lang="en-US" sz="1156">
                  <a:solidFill>
                    <a:srgbClr val="000000"/>
                  </a:solidFill>
                </a:endParaRPr>
              </a:p>
            </p:txBody>
          </p:sp>
          <p:pic>
            <p:nvPicPr>
              <p:cNvPr id="2190368" name="Picture 32" descr="gray_h5"/>
              <p:cNvPicPr>
                <a:picLocks noChangeAspect="1" noChangeArrowheads="1"/>
              </p:cNvPicPr>
              <p:nvPr/>
            </p:nvPicPr>
            <p:blipFill>
              <a:blip r:embed="rId5" cstate="print"/>
              <a:srcRect/>
              <a:stretch>
                <a:fillRect/>
              </a:stretch>
            </p:blipFill>
            <p:spPr bwMode="auto">
              <a:xfrm>
                <a:off x="1411" y="1742"/>
                <a:ext cx="340" cy="340"/>
              </a:xfrm>
              <a:prstGeom prst="rect">
                <a:avLst/>
              </a:prstGeom>
              <a:noFill/>
            </p:spPr>
          </p:pic>
          <p:pic>
            <p:nvPicPr>
              <p:cNvPr id="2190369" name="Picture 33" descr="gray_f1"/>
              <p:cNvPicPr>
                <a:picLocks noChangeAspect="1" noChangeArrowheads="1"/>
              </p:cNvPicPr>
              <p:nvPr/>
            </p:nvPicPr>
            <p:blipFill>
              <a:blip r:embed="rId6" cstate="print"/>
              <a:srcRect/>
              <a:stretch>
                <a:fillRect/>
              </a:stretch>
            </p:blipFill>
            <p:spPr bwMode="auto">
              <a:xfrm>
                <a:off x="813" y="1732"/>
                <a:ext cx="340" cy="340"/>
              </a:xfrm>
              <a:prstGeom prst="rect">
                <a:avLst/>
              </a:prstGeom>
              <a:noFill/>
            </p:spPr>
          </p:pic>
          <p:sp>
            <p:nvSpPr>
              <p:cNvPr id="2190370" name="Text Box 34"/>
              <p:cNvSpPr txBox="1">
                <a:spLocks noChangeArrowheads="1"/>
              </p:cNvSpPr>
              <p:nvPr/>
            </p:nvSpPr>
            <p:spPr bwMode="auto">
              <a:xfrm>
                <a:off x="1136" y="1791"/>
                <a:ext cx="387" cy="235"/>
              </a:xfrm>
              <a:prstGeom prst="rect">
                <a:avLst/>
              </a:prstGeom>
              <a:noFill/>
              <a:ln w="9525">
                <a:noFill/>
                <a:miter lim="800000"/>
                <a:headEnd/>
                <a:tailEnd/>
              </a:ln>
              <a:effectLst/>
            </p:spPr>
            <p:txBody>
              <a:bodyPr>
                <a:spAutoFit/>
              </a:bodyPr>
              <a:lstStyle/>
              <a:p>
                <a:pPr>
                  <a:spcBef>
                    <a:spcPct val="50000"/>
                  </a:spcBef>
                </a:pPr>
                <a:r>
                  <a:rPr lang="en-GB" sz="1733">
                    <a:solidFill>
                      <a:srgbClr val="000000"/>
                    </a:solidFill>
                  </a:rPr>
                  <a:t>or</a:t>
                </a:r>
                <a:endParaRPr lang="en-US" sz="1733">
                  <a:solidFill>
                    <a:srgbClr val="000000"/>
                  </a:solidFill>
                </a:endParaRPr>
              </a:p>
            </p:txBody>
          </p:sp>
        </p:grpSp>
        <p:sp>
          <p:nvSpPr>
            <p:cNvPr id="2190371" name="Text Box 35"/>
            <p:cNvSpPr txBox="1">
              <a:spLocks noChangeArrowheads="1"/>
            </p:cNvSpPr>
            <p:nvPr/>
          </p:nvSpPr>
          <p:spPr bwMode="auto">
            <a:xfrm>
              <a:off x="1290" y="2198"/>
              <a:ext cx="453" cy="227"/>
            </a:xfrm>
            <a:prstGeom prst="rect">
              <a:avLst/>
            </a:prstGeom>
            <a:solidFill>
              <a:srgbClr val="00FF00">
                <a:alpha val="20000"/>
              </a:srgbClr>
            </a:solidFill>
            <a:ln w="28575">
              <a:solidFill>
                <a:srgbClr val="00FF00"/>
              </a:solidFill>
              <a:prstDash val="dash"/>
              <a:miter lim="800000"/>
              <a:headEnd/>
              <a:tailEnd/>
            </a:ln>
            <a:effectLst/>
          </p:spPr>
          <p:txBody>
            <a:bodyPr/>
            <a:lstStyle/>
            <a:p>
              <a:pPr algn="ctr">
                <a:spcBef>
                  <a:spcPct val="50000"/>
                </a:spcBef>
              </a:pPr>
              <a:r>
                <a:rPr lang="en-US" sz="1541">
                  <a:solidFill>
                    <a:srgbClr val="000000"/>
                  </a:solidFill>
                </a:rPr>
                <a:t>TS</a:t>
              </a:r>
            </a:p>
          </p:txBody>
        </p:sp>
        <p:sp>
          <p:nvSpPr>
            <p:cNvPr id="2190372" name="Line 36"/>
            <p:cNvSpPr>
              <a:spLocks noChangeShapeType="1"/>
            </p:cNvSpPr>
            <p:nvPr/>
          </p:nvSpPr>
          <p:spPr bwMode="auto">
            <a:xfrm>
              <a:off x="375" y="1831"/>
              <a:ext cx="5" cy="355"/>
            </a:xfrm>
            <a:prstGeom prst="line">
              <a:avLst/>
            </a:prstGeom>
            <a:noFill/>
            <a:ln w="12700">
              <a:solidFill>
                <a:srgbClr val="990099"/>
              </a:solidFill>
              <a:prstDash val="dash"/>
              <a:round/>
              <a:headEnd/>
              <a:tailEnd/>
            </a:ln>
            <a:effectLst/>
          </p:spPr>
          <p:txBody>
            <a:bodyPr/>
            <a:lstStyle/>
            <a:p>
              <a:endParaRPr lang="en-US" sz="1733">
                <a:solidFill>
                  <a:srgbClr val="000000"/>
                </a:solidFill>
              </a:endParaRPr>
            </a:p>
          </p:txBody>
        </p:sp>
        <p:sp>
          <p:nvSpPr>
            <p:cNvPr id="2190373" name="Line 37"/>
            <p:cNvSpPr>
              <a:spLocks noChangeShapeType="1"/>
            </p:cNvSpPr>
            <p:nvPr/>
          </p:nvSpPr>
          <p:spPr bwMode="auto">
            <a:xfrm flipH="1">
              <a:off x="1066" y="1831"/>
              <a:ext cx="524" cy="355"/>
            </a:xfrm>
            <a:prstGeom prst="line">
              <a:avLst/>
            </a:prstGeom>
            <a:noFill/>
            <a:ln w="12700">
              <a:solidFill>
                <a:srgbClr val="990099"/>
              </a:solidFill>
              <a:prstDash val="dash"/>
              <a:round/>
              <a:headEnd/>
              <a:tailEnd/>
            </a:ln>
            <a:effectLst/>
          </p:spPr>
          <p:txBody>
            <a:bodyPr/>
            <a:lstStyle/>
            <a:p>
              <a:endParaRPr lang="en-US" sz="1733">
                <a:solidFill>
                  <a:srgbClr val="000000"/>
                </a:solidFill>
              </a:endParaRPr>
            </a:p>
          </p:txBody>
        </p:sp>
        <p:sp>
          <p:nvSpPr>
            <p:cNvPr id="2190374" name="Line 38"/>
            <p:cNvSpPr>
              <a:spLocks noChangeShapeType="1"/>
            </p:cNvSpPr>
            <p:nvPr/>
          </p:nvSpPr>
          <p:spPr bwMode="auto">
            <a:xfrm flipH="1">
              <a:off x="1280" y="1831"/>
              <a:ext cx="377" cy="361"/>
            </a:xfrm>
            <a:prstGeom prst="line">
              <a:avLst/>
            </a:prstGeom>
            <a:noFill/>
            <a:ln w="12700">
              <a:solidFill>
                <a:srgbClr val="00FF00"/>
              </a:solidFill>
              <a:prstDash val="dash"/>
              <a:round/>
              <a:headEnd/>
              <a:tailEnd/>
            </a:ln>
            <a:effectLst/>
          </p:spPr>
          <p:txBody>
            <a:bodyPr/>
            <a:lstStyle/>
            <a:p>
              <a:endParaRPr lang="en-US" sz="1733">
                <a:solidFill>
                  <a:srgbClr val="000000"/>
                </a:solidFill>
              </a:endParaRPr>
            </a:p>
          </p:txBody>
        </p:sp>
        <p:sp>
          <p:nvSpPr>
            <p:cNvPr id="2190375" name="Line 39"/>
            <p:cNvSpPr>
              <a:spLocks noChangeShapeType="1"/>
            </p:cNvSpPr>
            <p:nvPr/>
          </p:nvSpPr>
          <p:spPr bwMode="auto">
            <a:xfrm flipH="1">
              <a:off x="1752" y="1835"/>
              <a:ext cx="1125" cy="345"/>
            </a:xfrm>
            <a:prstGeom prst="line">
              <a:avLst/>
            </a:prstGeom>
            <a:noFill/>
            <a:ln w="12700">
              <a:solidFill>
                <a:srgbClr val="00FF00"/>
              </a:solidFill>
              <a:prstDash val="dash"/>
              <a:round/>
              <a:headEnd/>
              <a:tailEnd/>
            </a:ln>
            <a:effectLst/>
          </p:spPr>
          <p:txBody>
            <a:bodyPr/>
            <a:lstStyle/>
            <a:p>
              <a:endParaRPr lang="en-US" sz="1733">
                <a:solidFill>
                  <a:srgbClr val="000000"/>
                </a:solidFill>
              </a:endParaRPr>
            </a:p>
          </p:txBody>
        </p:sp>
      </p:grpSp>
      <p:sp>
        <p:nvSpPr>
          <p:cNvPr id="2190376" name="AutoShape 40"/>
          <p:cNvSpPr>
            <a:spLocks noChangeAspect="1" noChangeArrowheads="1" noTextEdit="1"/>
          </p:cNvSpPr>
          <p:nvPr/>
        </p:nvSpPr>
        <p:spPr bwMode="auto">
          <a:xfrm>
            <a:off x="5216878" y="2077628"/>
            <a:ext cx="4106098" cy="3078809"/>
          </a:xfrm>
          <a:prstGeom prst="rect">
            <a:avLst/>
          </a:prstGeom>
          <a:noFill/>
          <a:ln w="9525">
            <a:noFill/>
            <a:miter lim="800000"/>
            <a:headEnd/>
            <a:tailEnd/>
          </a:ln>
        </p:spPr>
        <p:txBody>
          <a:bodyPr/>
          <a:lstStyle/>
          <a:p>
            <a:endParaRPr lang="en-US" sz="1733">
              <a:solidFill>
                <a:srgbClr val="000000"/>
              </a:solidFill>
            </a:endParaRPr>
          </a:p>
        </p:txBody>
      </p:sp>
      <p:sp>
        <p:nvSpPr>
          <p:cNvPr id="2190377" name="Rectangle 41"/>
          <p:cNvSpPr>
            <a:spLocks noChangeAspect="1" noChangeArrowheads="1"/>
          </p:cNvSpPr>
          <p:nvPr/>
        </p:nvSpPr>
        <p:spPr bwMode="auto">
          <a:xfrm>
            <a:off x="5216878" y="2077628"/>
            <a:ext cx="4113742" cy="3086453"/>
          </a:xfrm>
          <a:prstGeom prst="rect">
            <a:avLst/>
          </a:prstGeom>
          <a:solidFill>
            <a:srgbClr val="FFFFFF"/>
          </a:solidFill>
          <a:ln w="9525">
            <a:noFill/>
            <a:miter lim="800000"/>
            <a:headEnd/>
            <a:tailEnd/>
          </a:ln>
        </p:spPr>
        <p:txBody>
          <a:bodyPr/>
          <a:lstStyle/>
          <a:p>
            <a:endParaRPr lang="en-US" sz="1733">
              <a:solidFill>
                <a:srgbClr val="000000"/>
              </a:solidFill>
            </a:endParaRPr>
          </a:p>
        </p:txBody>
      </p:sp>
      <p:grpSp>
        <p:nvGrpSpPr>
          <p:cNvPr id="5" name="Group 42"/>
          <p:cNvGrpSpPr>
            <a:grpSpLocks/>
          </p:cNvGrpSpPr>
          <p:nvPr/>
        </p:nvGrpSpPr>
        <p:grpSpPr bwMode="auto">
          <a:xfrm>
            <a:off x="5560836" y="2245784"/>
            <a:ext cx="3569522" cy="2773069"/>
            <a:chOff x="3513" y="1386"/>
            <a:chExt cx="2335" cy="1814"/>
          </a:xfrm>
        </p:grpSpPr>
        <p:sp>
          <p:nvSpPr>
            <p:cNvPr id="2190379" name="Rectangle 43"/>
            <p:cNvSpPr>
              <a:spLocks noChangeAspect="1" noChangeArrowheads="1"/>
            </p:cNvSpPr>
            <p:nvPr/>
          </p:nvSpPr>
          <p:spPr bwMode="auto">
            <a:xfrm>
              <a:off x="3638" y="1429"/>
              <a:ext cx="2082" cy="1640"/>
            </a:xfrm>
            <a:prstGeom prst="rect">
              <a:avLst/>
            </a:prstGeom>
            <a:solidFill>
              <a:srgbClr val="FFFFFF"/>
            </a:solidFill>
            <a:ln w="9525">
              <a:noFill/>
              <a:miter lim="800000"/>
              <a:headEnd/>
              <a:tailEnd/>
            </a:ln>
          </p:spPr>
          <p:txBody>
            <a:bodyPr/>
            <a:lstStyle/>
            <a:p>
              <a:endParaRPr lang="en-US" sz="1733">
                <a:solidFill>
                  <a:srgbClr val="000000"/>
                </a:solidFill>
              </a:endParaRPr>
            </a:p>
          </p:txBody>
        </p:sp>
        <p:sp>
          <p:nvSpPr>
            <p:cNvPr id="2190380" name="Rectangle 44"/>
            <p:cNvSpPr>
              <a:spLocks noChangeAspect="1" noChangeArrowheads="1"/>
            </p:cNvSpPr>
            <p:nvPr/>
          </p:nvSpPr>
          <p:spPr bwMode="auto">
            <a:xfrm>
              <a:off x="3638" y="1429"/>
              <a:ext cx="2082" cy="1640"/>
            </a:xfrm>
            <a:prstGeom prst="rect">
              <a:avLst/>
            </a:prstGeom>
            <a:noFill/>
            <a:ln w="0">
              <a:solidFill>
                <a:srgbClr val="FFFFFF"/>
              </a:solidFill>
              <a:miter lim="800000"/>
              <a:headEnd/>
              <a:tailEnd/>
            </a:ln>
          </p:spPr>
          <p:txBody>
            <a:bodyPr/>
            <a:lstStyle/>
            <a:p>
              <a:endParaRPr lang="en-US" sz="1733">
                <a:solidFill>
                  <a:srgbClr val="000000"/>
                </a:solidFill>
              </a:endParaRPr>
            </a:p>
          </p:txBody>
        </p:sp>
        <p:sp>
          <p:nvSpPr>
            <p:cNvPr id="2190381" name="Line 45"/>
            <p:cNvSpPr>
              <a:spLocks noChangeAspect="1" noChangeShapeType="1"/>
            </p:cNvSpPr>
            <p:nvPr/>
          </p:nvSpPr>
          <p:spPr bwMode="auto">
            <a:xfrm>
              <a:off x="3638" y="3069"/>
              <a:ext cx="2082"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2" name="Line 46"/>
            <p:cNvSpPr>
              <a:spLocks noChangeAspect="1" noChangeShapeType="1"/>
            </p:cNvSpPr>
            <p:nvPr/>
          </p:nvSpPr>
          <p:spPr bwMode="auto">
            <a:xfrm flipV="1">
              <a:off x="3638" y="1429"/>
              <a:ext cx="0" cy="164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3" name="Line 47"/>
            <p:cNvSpPr>
              <a:spLocks noChangeAspect="1" noChangeShapeType="1"/>
            </p:cNvSpPr>
            <p:nvPr/>
          </p:nvSpPr>
          <p:spPr bwMode="auto">
            <a:xfrm flipV="1">
              <a:off x="3638"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4" name="Rectangle 48"/>
            <p:cNvSpPr>
              <a:spLocks noChangeAspect="1" noChangeArrowheads="1"/>
            </p:cNvSpPr>
            <p:nvPr/>
          </p:nvSpPr>
          <p:spPr bwMode="auto">
            <a:xfrm>
              <a:off x="3619" y="3084"/>
              <a:ext cx="53"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a:t>
              </a:r>
              <a:endParaRPr lang="en-GB" sz="1733" i="1">
                <a:solidFill>
                  <a:srgbClr val="000000"/>
                </a:solidFill>
              </a:endParaRPr>
            </a:p>
          </p:txBody>
        </p:sp>
        <p:sp>
          <p:nvSpPr>
            <p:cNvPr id="2190385" name="Line 49"/>
            <p:cNvSpPr>
              <a:spLocks noChangeAspect="1" noChangeShapeType="1"/>
            </p:cNvSpPr>
            <p:nvPr/>
          </p:nvSpPr>
          <p:spPr bwMode="auto">
            <a:xfrm flipV="1">
              <a:off x="4051"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6" name="Rectangle 50"/>
            <p:cNvSpPr>
              <a:spLocks noChangeAspect="1" noChangeArrowheads="1"/>
            </p:cNvSpPr>
            <p:nvPr/>
          </p:nvSpPr>
          <p:spPr bwMode="auto">
            <a:xfrm>
              <a:off x="3988" y="3084"/>
              <a:ext cx="160"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200</a:t>
              </a:r>
              <a:endParaRPr lang="en-GB" sz="1733" i="1">
                <a:solidFill>
                  <a:srgbClr val="000000"/>
                </a:solidFill>
              </a:endParaRPr>
            </a:p>
          </p:txBody>
        </p:sp>
        <p:sp>
          <p:nvSpPr>
            <p:cNvPr id="2190387" name="Line 51"/>
            <p:cNvSpPr>
              <a:spLocks noChangeAspect="1" noChangeShapeType="1"/>
            </p:cNvSpPr>
            <p:nvPr/>
          </p:nvSpPr>
          <p:spPr bwMode="auto">
            <a:xfrm flipV="1">
              <a:off x="4468"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88" name="Rectangle 52"/>
            <p:cNvSpPr>
              <a:spLocks noChangeAspect="1" noChangeArrowheads="1"/>
            </p:cNvSpPr>
            <p:nvPr/>
          </p:nvSpPr>
          <p:spPr bwMode="auto">
            <a:xfrm>
              <a:off x="4406" y="3084"/>
              <a:ext cx="160"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400</a:t>
              </a:r>
              <a:endParaRPr lang="en-GB" sz="1733" i="1">
                <a:solidFill>
                  <a:srgbClr val="000000"/>
                </a:solidFill>
              </a:endParaRPr>
            </a:p>
          </p:txBody>
        </p:sp>
        <p:sp>
          <p:nvSpPr>
            <p:cNvPr id="2190389" name="Line 53"/>
            <p:cNvSpPr>
              <a:spLocks noChangeAspect="1" noChangeShapeType="1"/>
            </p:cNvSpPr>
            <p:nvPr/>
          </p:nvSpPr>
          <p:spPr bwMode="auto">
            <a:xfrm flipV="1">
              <a:off x="4885"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0" name="Rectangle 54"/>
            <p:cNvSpPr>
              <a:spLocks noChangeAspect="1" noChangeArrowheads="1"/>
            </p:cNvSpPr>
            <p:nvPr/>
          </p:nvSpPr>
          <p:spPr bwMode="auto">
            <a:xfrm>
              <a:off x="4823" y="3084"/>
              <a:ext cx="160"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600</a:t>
              </a:r>
              <a:endParaRPr lang="en-GB" sz="1733" i="1">
                <a:solidFill>
                  <a:srgbClr val="000000"/>
                </a:solidFill>
              </a:endParaRPr>
            </a:p>
          </p:txBody>
        </p:sp>
        <p:sp>
          <p:nvSpPr>
            <p:cNvPr id="2190391" name="Line 55"/>
            <p:cNvSpPr>
              <a:spLocks noChangeAspect="1" noChangeShapeType="1"/>
            </p:cNvSpPr>
            <p:nvPr/>
          </p:nvSpPr>
          <p:spPr bwMode="auto">
            <a:xfrm flipV="1">
              <a:off x="5303"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2" name="Rectangle 56"/>
            <p:cNvSpPr>
              <a:spLocks noChangeAspect="1" noChangeArrowheads="1"/>
            </p:cNvSpPr>
            <p:nvPr/>
          </p:nvSpPr>
          <p:spPr bwMode="auto">
            <a:xfrm>
              <a:off x="5240" y="3084"/>
              <a:ext cx="160"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800</a:t>
              </a:r>
              <a:endParaRPr lang="en-GB" sz="1733" i="1">
                <a:solidFill>
                  <a:srgbClr val="000000"/>
                </a:solidFill>
              </a:endParaRPr>
            </a:p>
          </p:txBody>
        </p:sp>
        <p:sp>
          <p:nvSpPr>
            <p:cNvPr id="2190393" name="Line 57"/>
            <p:cNvSpPr>
              <a:spLocks noChangeAspect="1" noChangeShapeType="1"/>
            </p:cNvSpPr>
            <p:nvPr/>
          </p:nvSpPr>
          <p:spPr bwMode="auto">
            <a:xfrm flipV="1">
              <a:off x="5720" y="3045"/>
              <a:ext cx="0" cy="24"/>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4" name="Rectangle 58"/>
            <p:cNvSpPr>
              <a:spLocks noChangeAspect="1" noChangeArrowheads="1"/>
            </p:cNvSpPr>
            <p:nvPr/>
          </p:nvSpPr>
          <p:spPr bwMode="auto">
            <a:xfrm>
              <a:off x="5634" y="3084"/>
              <a:ext cx="21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1000</a:t>
              </a:r>
              <a:endParaRPr lang="en-GB" sz="1733" i="1">
                <a:solidFill>
                  <a:srgbClr val="000000"/>
                </a:solidFill>
              </a:endParaRPr>
            </a:p>
          </p:txBody>
        </p:sp>
        <p:sp>
          <p:nvSpPr>
            <p:cNvPr id="2190395" name="Line 59"/>
            <p:cNvSpPr>
              <a:spLocks noChangeAspect="1" noChangeShapeType="1"/>
            </p:cNvSpPr>
            <p:nvPr/>
          </p:nvSpPr>
          <p:spPr bwMode="auto">
            <a:xfrm>
              <a:off x="3638" y="3069"/>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6" name="Rectangle 60"/>
            <p:cNvSpPr>
              <a:spLocks noChangeAspect="1" noChangeArrowheads="1"/>
            </p:cNvSpPr>
            <p:nvPr/>
          </p:nvSpPr>
          <p:spPr bwMode="auto">
            <a:xfrm>
              <a:off x="3576" y="3026"/>
              <a:ext cx="53"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a:t>
              </a:r>
              <a:endParaRPr lang="en-GB" sz="1733" i="1">
                <a:solidFill>
                  <a:srgbClr val="000000"/>
                </a:solidFill>
              </a:endParaRPr>
            </a:p>
          </p:txBody>
        </p:sp>
        <p:sp>
          <p:nvSpPr>
            <p:cNvPr id="2190397" name="Line 61"/>
            <p:cNvSpPr>
              <a:spLocks noChangeAspect="1" noChangeShapeType="1"/>
            </p:cNvSpPr>
            <p:nvPr/>
          </p:nvSpPr>
          <p:spPr bwMode="auto">
            <a:xfrm>
              <a:off x="3638" y="2738"/>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398" name="Rectangle 62"/>
            <p:cNvSpPr>
              <a:spLocks noChangeAspect="1" noChangeArrowheads="1"/>
            </p:cNvSpPr>
            <p:nvPr/>
          </p:nvSpPr>
          <p:spPr bwMode="auto">
            <a:xfrm>
              <a:off x="3513" y="2695"/>
              <a:ext cx="13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0.2</a:t>
              </a:r>
              <a:endParaRPr lang="en-GB" sz="1733" i="1">
                <a:solidFill>
                  <a:srgbClr val="000000"/>
                </a:solidFill>
              </a:endParaRPr>
            </a:p>
          </p:txBody>
        </p:sp>
        <p:sp>
          <p:nvSpPr>
            <p:cNvPr id="2190399" name="Line 63"/>
            <p:cNvSpPr>
              <a:spLocks noChangeAspect="1" noChangeShapeType="1"/>
            </p:cNvSpPr>
            <p:nvPr/>
          </p:nvSpPr>
          <p:spPr bwMode="auto">
            <a:xfrm>
              <a:off x="3638" y="2412"/>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400" name="Rectangle 64"/>
            <p:cNvSpPr>
              <a:spLocks noChangeAspect="1" noChangeArrowheads="1"/>
            </p:cNvSpPr>
            <p:nvPr/>
          </p:nvSpPr>
          <p:spPr bwMode="auto">
            <a:xfrm>
              <a:off x="3513" y="2369"/>
              <a:ext cx="13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0.4</a:t>
              </a:r>
              <a:endParaRPr lang="en-GB" sz="1733" i="1">
                <a:solidFill>
                  <a:srgbClr val="000000"/>
                </a:solidFill>
              </a:endParaRPr>
            </a:p>
          </p:txBody>
        </p:sp>
        <p:sp>
          <p:nvSpPr>
            <p:cNvPr id="2190401" name="Line 65"/>
            <p:cNvSpPr>
              <a:spLocks noChangeAspect="1" noChangeShapeType="1"/>
            </p:cNvSpPr>
            <p:nvPr/>
          </p:nvSpPr>
          <p:spPr bwMode="auto">
            <a:xfrm>
              <a:off x="3638" y="2082"/>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402" name="Rectangle 66"/>
            <p:cNvSpPr>
              <a:spLocks noChangeAspect="1" noChangeArrowheads="1"/>
            </p:cNvSpPr>
            <p:nvPr/>
          </p:nvSpPr>
          <p:spPr bwMode="auto">
            <a:xfrm>
              <a:off x="3513" y="2038"/>
              <a:ext cx="13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0.6</a:t>
              </a:r>
              <a:endParaRPr lang="en-GB" sz="1733" i="1">
                <a:solidFill>
                  <a:srgbClr val="000000"/>
                </a:solidFill>
              </a:endParaRPr>
            </a:p>
          </p:txBody>
        </p:sp>
        <p:sp>
          <p:nvSpPr>
            <p:cNvPr id="2190403" name="Line 67"/>
            <p:cNvSpPr>
              <a:spLocks noChangeAspect="1" noChangeShapeType="1"/>
            </p:cNvSpPr>
            <p:nvPr/>
          </p:nvSpPr>
          <p:spPr bwMode="auto">
            <a:xfrm>
              <a:off x="3638" y="1755"/>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404" name="Rectangle 68"/>
            <p:cNvSpPr>
              <a:spLocks noChangeAspect="1" noChangeArrowheads="1"/>
            </p:cNvSpPr>
            <p:nvPr/>
          </p:nvSpPr>
          <p:spPr bwMode="auto">
            <a:xfrm>
              <a:off x="3513" y="1712"/>
              <a:ext cx="134"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0.8</a:t>
              </a:r>
              <a:endParaRPr lang="en-GB" sz="1733" i="1">
                <a:solidFill>
                  <a:srgbClr val="000000"/>
                </a:solidFill>
              </a:endParaRPr>
            </a:p>
          </p:txBody>
        </p:sp>
        <p:sp>
          <p:nvSpPr>
            <p:cNvPr id="2190405" name="Line 69"/>
            <p:cNvSpPr>
              <a:spLocks noChangeAspect="1" noChangeShapeType="1"/>
            </p:cNvSpPr>
            <p:nvPr/>
          </p:nvSpPr>
          <p:spPr bwMode="auto">
            <a:xfrm>
              <a:off x="3638" y="1429"/>
              <a:ext cx="19" cy="0"/>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190406" name="Rectangle 70"/>
            <p:cNvSpPr>
              <a:spLocks noChangeAspect="1" noChangeArrowheads="1"/>
            </p:cNvSpPr>
            <p:nvPr/>
          </p:nvSpPr>
          <p:spPr bwMode="auto">
            <a:xfrm>
              <a:off x="3576" y="1386"/>
              <a:ext cx="53"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1</a:t>
              </a:r>
              <a:endParaRPr lang="en-GB" sz="1733" i="1">
                <a:solidFill>
                  <a:srgbClr val="000000"/>
                </a:solidFill>
              </a:endParaRPr>
            </a:p>
          </p:txBody>
        </p:sp>
        <p:sp>
          <p:nvSpPr>
            <p:cNvPr id="2190407" name="Freeform 71"/>
            <p:cNvSpPr>
              <a:spLocks noChangeAspect="1"/>
            </p:cNvSpPr>
            <p:nvPr/>
          </p:nvSpPr>
          <p:spPr bwMode="auto">
            <a:xfrm>
              <a:off x="3638" y="1592"/>
              <a:ext cx="600" cy="1309"/>
            </a:xfrm>
            <a:custGeom>
              <a:avLst/>
              <a:gdLst/>
              <a:ahLst/>
              <a:cxnLst>
                <a:cxn ang="0">
                  <a:pos x="12" y="822"/>
                </a:cxn>
                <a:cxn ang="0">
                  <a:pos x="30" y="822"/>
                </a:cxn>
                <a:cxn ang="0">
                  <a:pos x="48" y="1230"/>
                </a:cxn>
                <a:cxn ang="0">
                  <a:pos x="66" y="1230"/>
                </a:cxn>
                <a:cxn ang="0">
                  <a:pos x="84" y="1230"/>
                </a:cxn>
                <a:cxn ang="0">
                  <a:pos x="102" y="1230"/>
                </a:cxn>
                <a:cxn ang="0">
                  <a:pos x="120" y="1230"/>
                </a:cxn>
                <a:cxn ang="0">
                  <a:pos x="138" y="822"/>
                </a:cxn>
                <a:cxn ang="0">
                  <a:pos x="156" y="822"/>
                </a:cxn>
                <a:cxn ang="0">
                  <a:pos x="174" y="822"/>
                </a:cxn>
                <a:cxn ang="0">
                  <a:pos x="192" y="408"/>
                </a:cxn>
                <a:cxn ang="0">
                  <a:pos x="210" y="408"/>
                </a:cxn>
                <a:cxn ang="0">
                  <a:pos x="228" y="408"/>
                </a:cxn>
                <a:cxn ang="0">
                  <a:pos x="246" y="408"/>
                </a:cxn>
                <a:cxn ang="0">
                  <a:pos x="264" y="408"/>
                </a:cxn>
                <a:cxn ang="0">
                  <a:pos x="282" y="822"/>
                </a:cxn>
                <a:cxn ang="0">
                  <a:pos x="300" y="822"/>
                </a:cxn>
                <a:cxn ang="0">
                  <a:pos x="318" y="822"/>
                </a:cxn>
                <a:cxn ang="0">
                  <a:pos x="336" y="1638"/>
                </a:cxn>
                <a:cxn ang="0">
                  <a:pos x="354" y="1638"/>
                </a:cxn>
                <a:cxn ang="0">
                  <a:pos x="372" y="1638"/>
                </a:cxn>
                <a:cxn ang="0">
                  <a:pos x="390" y="1638"/>
                </a:cxn>
                <a:cxn ang="0">
                  <a:pos x="408" y="822"/>
                </a:cxn>
                <a:cxn ang="0">
                  <a:pos x="426" y="822"/>
                </a:cxn>
                <a:cxn ang="0">
                  <a:pos x="444" y="0"/>
                </a:cxn>
                <a:cxn ang="0">
                  <a:pos x="462" y="0"/>
                </a:cxn>
                <a:cxn ang="0">
                  <a:pos x="480" y="0"/>
                </a:cxn>
                <a:cxn ang="0">
                  <a:pos x="498" y="0"/>
                </a:cxn>
                <a:cxn ang="0">
                  <a:pos x="516" y="0"/>
                </a:cxn>
                <a:cxn ang="0">
                  <a:pos x="534" y="822"/>
                </a:cxn>
                <a:cxn ang="0">
                  <a:pos x="552" y="822"/>
                </a:cxn>
                <a:cxn ang="0">
                  <a:pos x="564" y="408"/>
                </a:cxn>
                <a:cxn ang="0">
                  <a:pos x="582" y="408"/>
                </a:cxn>
                <a:cxn ang="0">
                  <a:pos x="600" y="408"/>
                </a:cxn>
                <a:cxn ang="0">
                  <a:pos x="618" y="408"/>
                </a:cxn>
                <a:cxn ang="0">
                  <a:pos x="636" y="408"/>
                </a:cxn>
                <a:cxn ang="0">
                  <a:pos x="654" y="408"/>
                </a:cxn>
                <a:cxn ang="0">
                  <a:pos x="672" y="822"/>
                </a:cxn>
                <a:cxn ang="0">
                  <a:pos x="690" y="822"/>
                </a:cxn>
                <a:cxn ang="0">
                  <a:pos x="708" y="822"/>
                </a:cxn>
                <a:cxn ang="0">
                  <a:pos x="720" y="1638"/>
                </a:cxn>
                <a:cxn ang="0">
                  <a:pos x="738" y="1638"/>
                </a:cxn>
              </a:cxnLst>
              <a:rect l="0" t="0" r="r" b="b"/>
              <a:pathLst>
                <a:path w="750" h="1638">
                  <a:moveTo>
                    <a:pt x="0" y="822"/>
                  </a:moveTo>
                  <a:lnTo>
                    <a:pt x="6" y="822"/>
                  </a:lnTo>
                  <a:lnTo>
                    <a:pt x="12" y="822"/>
                  </a:lnTo>
                  <a:lnTo>
                    <a:pt x="18" y="822"/>
                  </a:lnTo>
                  <a:lnTo>
                    <a:pt x="24" y="822"/>
                  </a:lnTo>
                  <a:lnTo>
                    <a:pt x="30" y="822"/>
                  </a:lnTo>
                  <a:lnTo>
                    <a:pt x="36" y="1230"/>
                  </a:lnTo>
                  <a:lnTo>
                    <a:pt x="42" y="1230"/>
                  </a:lnTo>
                  <a:lnTo>
                    <a:pt x="48" y="1230"/>
                  </a:lnTo>
                  <a:lnTo>
                    <a:pt x="54" y="1230"/>
                  </a:lnTo>
                  <a:lnTo>
                    <a:pt x="60" y="1230"/>
                  </a:lnTo>
                  <a:lnTo>
                    <a:pt x="66" y="1230"/>
                  </a:lnTo>
                  <a:lnTo>
                    <a:pt x="72" y="1230"/>
                  </a:lnTo>
                  <a:lnTo>
                    <a:pt x="78" y="1230"/>
                  </a:lnTo>
                  <a:lnTo>
                    <a:pt x="84" y="1230"/>
                  </a:lnTo>
                  <a:lnTo>
                    <a:pt x="90" y="1230"/>
                  </a:lnTo>
                  <a:lnTo>
                    <a:pt x="96" y="1230"/>
                  </a:lnTo>
                  <a:lnTo>
                    <a:pt x="102" y="1230"/>
                  </a:lnTo>
                  <a:lnTo>
                    <a:pt x="108" y="1230"/>
                  </a:lnTo>
                  <a:lnTo>
                    <a:pt x="114" y="1230"/>
                  </a:lnTo>
                  <a:lnTo>
                    <a:pt x="120" y="1230"/>
                  </a:lnTo>
                  <a:lnTo>
                    <a:pt x="126" y="1230"/>
                  </a:lnTo>
                  <a:lnTo>
                    <a:pt x="132" y="1230"/>
                  </a:lnTo>
                  <a:lnTo>
                    <a:pt x="138" y="822"/>
                  </a:lnTo>
                  <a:lnTo>
                    <a:pt x="144" y="822"/>
                  </a:lnTo>
                  <a:lnTo>
                    <a:pt x="150" y="822"/>
                  </a:lnTo>
                  <a:lnTo>
                    <a:pt x="156" y="822"/>
                  </a:lnTo>
                  <a:lnTo>
                    <a:pt x="162" y="822"/>
                  </a:lnTo>
                  <a:lnTo>
                    <a:pt x="168" y="822"/>
                  </a:lnTo>
                  <a:lnTo>
                    <a:pt x="174" y="822"/>
                  </a:lnTo>
                  <a:lnTo>
                    <a:pt x="180" y="822"/>
                  </a:lnTo>
                  <a:lnTo>
                    <a:pt x="186" y="822"/>
                  </a:lnTo>
                  <a:lnTo>
                    <a:pt x="192" y="408"/>
                  </a:lnTo>
                  <a:lnTo>
                    <a:pt x="198" y="408"/>
                  </a:lnTo>
                  <a:lnTo>
                    <a:pt x="204" y="408"/>
                  </a:lnTo>
                  <a:lnTo>
                    <a:pt x="210" y="408"/>
                  </a:lnTo>
                  <a:lnTo>
                    <a:pt x="216" y="408"/>
                  </a:lnTo>
                  <a:lnTo>
                    <a:pt x="222" y="408"/>
                  </a:lnTo>
                  <a:lnTo>
                    <a:pt x="228" y="408"/>
                  </a:lnTo>
                  <a:lnTo>
                    <a:pt x="234" y="408"/>
                  </a:lnTo>
                  <a:lnTo>
                    <a:pt x="240" y="408"/>
                  </a:lnTo>
                  <a:lnTo>
                    <a:pt x="246" y="408"/>
                  </a:lnTo>
                  <a:lnTo>
                    <a:pt x="252" y="408"/>
                  </a:lnTo>
                  <a:lnTo>
                    <a:pt x="258" y="408"/>
                  </a:lnTo>
                  <a:lnTo>
                    <a:pt x="264" y="408"/>
                  </a:lnTo>
                  <a:lnTo>
                    <a:pt x="270" y="408"/>
                  </a:lnTo>
                  <a:lnTo>
                    <a:pt x="276" y="408"/>
                  </a:lnTo>
                  <a:lnTo>
                    <a:pt x="282" y="822"/>
                  </a:lnTo>
                  <a:lnTo>
                    <a:pt x="288" y="822"/>
                  </a:lnTo>
                  <a:lnTo>
                    <a:pt x="294" y="822"/>
                  </a:lnTo>
                  <a:lnTo>
                    <a:pt x="300" y="822"/>
                  </a:lnTo>
                  <a:lnTo>
                    <a:pt x="306" y="822"/>
                  </a:lnTo>
                  <a:lnTo>
                    <a:pt x="312" y="822"/>
                  </a:lnTo>
                  <a:lnTo>
                    <a:pt x="318" y="822"/>
                  </a:lnTo>
                  <a:lnTo>
                    <a:pt x="324" y="1638"/>
                  </a:lnTo>
                  <a:lnTo>
                    <a:pt x="330" y="1638"/>
                  </a:lnTo>
                  <a:lnTo>
                    <a:pt x="336" y="1638"/>
                  </a:lnTo>
                  <a:lnTo>
                    <a:pt x="342" y="1638"/>
                  </a:lnTo>
                  <a:lnTo>
                    <a:pt x="348" y="1638"/>
                  </a:lnTo>
                  <a:lnTo>
                    <a:pt x="354" y="1638"/>
                  </a:lnTo>
                  <a:lnTo>
                    <a:pt x="360" y="1638"/>
                  </a:lnTo>
                  <a:lnTo>
                    <a:pt x="366" y="1638"/>
                  </a:lnTo>
                  <a:lnTo>
                    <a:pt x="372" y="1638"/>
                  </a:lnTo>
                  <a:lnTo>
                    <a:pt x="378" y="1638"/>
                  </a:lnTo>
                  <a:lnTo>
                    <a:pt x="384" y="1638"/>
                  </a:lnTo>
                  <a:lnTo>
                    <a:pt x="390" y="1638"/>
                  </a:lnTo>
                  <a:lnTo>
                    <a:pt x="396" y="822"/>
                  </a:lnTo>
                  <a:lnTo>
                    <a:pt x="402" y="822"/>
                  </a:lnTo>
                  <a:lnTo>
                    <a:pt x="408" y="822"/>
                  </a:lnTo>
                  <a:lnTo>
                    <a:pt x="414" y="822"/>
                  </a:lnTo>
                  <a:lnTo>
                    <a:pt x="420" y="822"/>
                  </a:lnTo>
                  <a:lnTo>
                    <a:pt x="426" y="822"/>
                  </a:lnTo>
                  <a:lnTo>
                    <a:pt x="432" y="822"/>
                  </a:lnTo>
                  <a:lnTo>
                    <a:pt x="438" y="0"/>
                  </a:lnTo>
                  <a:lnTo>
                    <a:pt x="444" y="0"/>
                  </a:lnTo>
                  <a:lnTo>
                    <a:pt x="450" y="0"/>
                  </a:lnTo>
                  <a:lnTo>
                    <a:pt x="456" y="0"/>
                  </a:lnTo>
                  <a:lnTo>
                    <a:pt x="462" y="0"/>
                  </a:lnTo>
                  <a:lnTo>
                    <a:pt x="468" y="0"/>
                  </a:lnTo>
                  <a:lnTo>
                    <a:pt x="474" y="0"/>
                  </a:lnTo>
                  <a:lnTo>
                    <a:pt x="480" y="0"/>
                  </a:lnTo>
                  <a:lnTo>
                    <a:pt x="486" y="0"/>
                  </a:lnTo>
                  <a:lnTo>
                    <a:pt x="492" y="0"/>
                  </a:lnTo>
                  <a:lnTo>
                    <a:pt x="498" y="0"/>
                  </a:lnTo>
                  <a:lnTo>
                    <a:pt x="504" y="0"/>
                  </a:lnTo>
                  <a:lnTo>
                    <a:pt x="510" y="0"/>
                  </a:lnTo>
                  <a:lnTo>
                    <a:pt x="516" y="0"/>
                  </a:lnTo>
                  <a:lnTo>
                    <a:pt x="522" y="822"/>
                  </a:lnTo>
                  <a:lnTo>
                    <a:pt x="528" y="822"/>
                  </a:lnTo>
                  <a:lnTo>
                    <a:pt x="534" y="822"/>
                  </a:lnTo>
                  <a:lnTo>
                    <a:pt x="540" y="822"/>
                  </a:lnTo>
                  <a:lnTo>
                    <a:pt x="546" y="822"/>
                  </a:lnTo>
                  <a:lnTo>
                    <a:pt x="552" y="822"/>
                  </a:lnTo>
                  <a:lnTo>
                    <a:pt x="552" y="408"/>
                  </a:lnTo>
                  <a:lnTo>
                    <a:pt x="558" y="408"/>
                  </a:lnTo>
                  <a:lnTo>
                    <a:pt x="564" y="408"/>
                  </a:lnTo>
                  <a:lnTo>
                    <a:pt x="570" y="408"/>
                  </a:lnTo>
                  <a:lnTo>
                    <a:pt x="576" y="408"/>
                  </a:lnTo>
                  <a:lnTo>
                    <a:pt x="582" y="408"/>
                  </a:lnTo>
                  <a:lnTo>
                    <a:pt x="588" y="408"/>
                  </a:lnTo>
                  <a:lnTo>
                    <a:pt x="594" y="408"/>
                  </a:lnTo>
                  <a:lnTo>
                    <a:pt x="600" y="408"/>
                  </a:lnTo>
                  <a:lnTo>
                    <a:pt x="606" y="408"/>
                  </a:lnTo>
                  <a:lnTo>
                    <a:pt x="612" y="408"/>
                  </a:lnTo>
                  <a:lnTo>
                    <a:pt x="618" y="408"/>
                  </a:lnTo>
                  <a:lnTo>
                    <a:pt x="624" y="408"/>
                  </a:lnTo>
                  <a:lnTo>
                    <a:pt x="630" y="408"/>
                  </a:lnTo>
                  <a:lnTo>
                    <a:pt x="636" y="408"/>
                  </a:lnTo>
                  <a:lnTo>
                    <a:pt x="642" y="408"/>
                  </a:lnTo>
                  <a:lnTo>
                    <a:pt x="648" y="408"/>
                  </a:lnTo>
                  <a:lnTo>
                    <a:pt x="654" y="408"/>
                  </a:lnTo>
                  <a:lnTo>
                    <a:pt x="660" y="822"/>
                  </a:lnTo>
                  <a:lnTo>
                    <a:pt x="666" y="822"/>
                  </a:lnTo>
                  <a:lnTo>
                    <a:pt x="672" y="822"/>
                  </a:lnTo>
                  <a:lnTo>
                    <a:pt x="678" y="822"/>
                  </a:lnTo>
                  <a:lnTo>
                    <a:pt x="684" y="822"/>
                  </a:lnTo>
                  <a:lnTo>
                    <a:pt x="690" y="822"/>
                  </a:lnTo>
                  <a:lnTo>
                    <a:pt x="696" y="822"/>
                  </a:lnTo>
                  <a:lnTo>
                    <a:pt x="702" y="822"/>
                  </a:lnTo>
                  <a:lnTo>
                    <a:pt x="708" y="822"/>
                  </a:lnTo>
                  <a:lnTo>
                    <a:pt x="708" y="1638"/>
                  </a:lnTo>
                  <a:lnTo>
                    <a:pt x="714" y="1638"/>
                  </a:lnTo>
                  <a:lnTo>
                    <a:pt x="720" y="1638"/>
                  </a:lnTo>
                  <a:lnTo>
                    <a:pt x="726" y="1638"/>
                  </a:lnTo>
                  <a:lnTo>
                    <a:pt x="732" y="1638"/>
                  </a:lnTo>
                  <a:lnTo>
                    <a:pt x="738" y="1638"/>
                  </a:lnTo>
                  <a:lnTo>
                    <a:pt x="744" y="1638"/>
                  </a:lnTo>
                  <a:lnTo>
                    <a:pt x="750" y="1638"/>
                  </a:lnTo>
                </a:path>
              </a:pathLst>
            </a:custGeom>
            <a:noFill/>
            <a:ln w="19050" cap="flat">
              <a:solidFill>
                <a:srgbClr val="FF0000"/>
              </a:solidFill>
              <a:prstDash val="solid"/>
              <a:round/>
              <a:headEnd/>
              <a:tailEnd/>
            </a:ln>
          </p:spPr>
          <p:txBody>
            <a:bodyPr/>
            <a:lstStyle/>
            <a:p>
              <a:endParaRPr lang="en-US" sz="1733">
                <a:solidFill>
                  <a:srgbClr val="000000"/>
                </a:solidFill>
              </a:endParaRPr>
            </a:p>
          </p:txBody>
        </p:sp>
        <p:sp>
          <p:nvSpPr>
            <p:cNvPr id="2190408" name="Freeform 72"/>
            <p:cNvSpPr>
              <a:spLocks noChangeAspect="1"/>
            </p:cNvSpPr>
            <p:nvPr/>
          </p:nvSpPr>
          <p:spPr bwMode="auto">
            <a:xfrm>
              <a:off x="4238" y="1592"/>
              <a:ext cx="595" cy="1309"/>
            </a:xfrm>
            <a:custGeom>
              <a:avLst/>
              <a:gdLst/>
              <a:ahLst/>
              <a:cxnLst>
                <a:cxn ang="0">
                  <a:pos x="12" y="1638"/>
                </a:cxn>
                <a:cxn ang="0">
                  <a:pos x="30" y="1638"/>
                </a:cxn>
                <a:cxn ang="0">
                  <a:pos x="48" y="822"/>
                </a:cxn>
                <a:cxn ang="0">
                  <a:pos x="66" y="822"/>
                </a:cxn>
                <a:cxn ang="0">
                  <a:pos x="84" y="0"/>
                </a:cxn>
                <a:cxn ang="0">
                  <a:pos x="102" y="0"/>
                </a:cxn>
                <a:cxn ang="0">
                  <a:pos x="120" y="0"/>
                </a:cxn>
                <a:cxn ang="0">
                  <a:pos x="138" y="0"/>
                </a:cxn>
                <a:cxn ang="0">
                  <a:pos x="156" y="0"/>
                </a:cxn>
                <a:cxn ang="0">
                  <a:pos x="174" y="0"/>
                </a:cxn>
                <a:cxn ang="0">
                  <a:pos x="192" y="822"/>
                </a:cxn>
                <a:cxn ang="0">
                  <a:pos x="210" y="822"/>
                </a:cxn>
                <a:cxn ang="0">
                  <a:pos x="228" y="1230"/>
                </a:cxn>
                <a:cxn ang="0">
                  <a:pos x="246" y="1230"/>
                </a:cxn>
                <a:cxn ang="0">
                  <a:pos x="264" y="1230"/>
                </a:cxn>
                <a:cxn ang="0">
                  <a:pos x="282" y="1230"/>
                </a:cxn>
                <a:cxn ang="0">
                  <a:pos x="300" y="822"/>
                </a:cxn>
                <a:cxn ang="0">
                  <a:pos x="318" y="822"/>
                </a:cxn>
                <a:cxn ang="0">
                  <a:pos x="336" y="1638"/>
                </a:cxn>
                <a:cxn ang="0">
                  <a:pos x="354" y="1638"/>
                </a:cxn>
                <a:cxn ang="0">
                  <a:pos x="372" y="1638"/>
                </a:cxn>
                <a:cxn ang="0">
                  <a:pos x="390" y="1638"/>
                </a:cxn>
                <a:cxn ang="0">
                  <a:pos x="408" y="1638"/>
                </a:cxn>
                <a:cxn ang="0">
                  <a:pos x="426" y="822"/>
                </a:cxn>
                <a:cxn ang="0">
                  <a:pos x="444" y="822"/>
                </a:cxn>
                <a:cxn ang="0">
                  <a:pos x="462" y="822"/>
                </a:cxn>
                <a:cxn ang="0">
                  <a:pos x="474" y="408"/>
                </a:cxn>
                <a:cxn ang="0">
                  <a:pos x="492" y="408"/>
                </a:cxn>
                <a:cxn ang="0">
                  <a:pos x="510" y="408"/>
                </a:cxn>
                <a:cxn ang="0">
                  <a:pos x="528" y="408"/>
                </a:cxn>
                <a:cxn ang="0">
                  <a:pos x="546" y="822"/>
                </a:cxn>
                <a:cxn ang="0">
                  <a:pos x="564" y="822"/>
                </a:cxn>
                <a:cxn ang="0">
                  <a:pos x="582" y="822"/>
                </a:cxn>
                <a:cxn ang="0">
                  <a:pos x="600" y="1230"/>
                </a:cxn>
                <a:cxn ang="0">
                  <a:pos x="618" y="1230"/>
                </a:cxn>
                <a:cxn ang="0">
                  <a:pos x="636" y="1230"/>
                </a:cxn>
                <a:cxn ang="0">
                  <a:pos x="654" y="1230"/>
                </a:cxn>
                <a:cxn ang="0">
                  <a:pos x="666" y="822"/>
                </a:cxn>
                <a:cxn ang="0">
                  <a:pos x="684" y="822"/>
                </a:cxn>
                <a:cxn ang="0">
                  <a:pos x="702" y="822"/>
                </a:cxn>
                <a:cxn ang="0">
                  <a:pos x="714" y="0"/>
                </a:cxn>
                <a:cxn ang="0">
                  <a:pos x="732" y="0"/>
                </a:cxn>
              </a:cxnLst>
              <a:rect l="0" t="0" r="r" b="b"/>
              <a:pathLst>
                <a:path w="744" h="1638">
                  <a:moveTo>
                    <a:pt x="0" y="1638"/>
                  </a:moveTo>
                  <a:lnTo>
                    <a:pt x="6" y="1638"/>
                  </a:lnTo>
                  <a:lnTo>
                    <a:pt x="12" y="1638"/>
                  </a:lnTo>
                  <a:lnTo>
                    <a:pt x="18" y="1638"/>
                  </a:lnTo>
                  <a:lnTo>
                    <a:pt x="24" y="1638"/>
                  </a:lnTo>
                  <a:lnTo>
                    <a:pt x="30" y="1638"/>
                  </a:lnTo>
                  <a:lnTo>
                    <a:pt x="36" y="1638"/>
                  </a:lnTo>
                  <a:lnTo>
                    <a:pt x="42" y="822"/>
                  </a:lnTo>
                  <a:lnTo>
                    <a:pt x="48" y="822"/>
                  </a:lnTo>
                  <a:lnTo>
                    <a:pt x="54" y="822"/>
                  </a:lnTo>
                  <a:lnTo>
                    <a:pt x="60" y="822"/>
                  </a:lnTo>
                  <a:lnTo>
                    <a:pt x="66" y="822"/>
                  </a:lnTo>
                  <a:lnTo>
                    <a:pt x="72" y="822"/>
                  </a:lnTo>
                  <a:lnTo>
                    <a:pt x="78" y="822"/>
                  </a:lnTo>
                  <a:lnTo>
                    <a:pt x="84" y="0"/>
                  </a:lnTo>
                  <a:lnTo>
                    <a:pt x="90" y="0"/>
                  </a:lnTo>
                  <a:lnTo>
                    <a:pt x="96" y="0"/>
                  </a:lnTo>
                  <a:lnTo>
                    <a:pt x="102" y="0"/>
                  </a:lnTo>
                  <a:lnTo>
                    <a:pt x="108" y="0"/>
                  </a:lnTo>
                  <a:lnTo>
                    <a:pt x="114" y="0"/>
                  </a:lnTo>
                  <a:lnTo>
                    <a:pt x="120" y="0"/>
                  </a:lnTo>
                  <a:lnTo>
                    <a:pt x="126" y="0"/>
                  </a:lnTo>
                  <a:lnTo>
                    <a:pt x="132" y="0"/>
                  </a:lnTo>
                  <a:lnTo>
                    <a:pt x="138" y="0"/>
                  </a:lnTo>
                  <a:lnTo>
                    <a:pt x="144" y="0"/>
                  </a:lnTo>
                  <a:lnTo>
                    <a:pt x="150" y="0"/>
                  </a:lnTo>
                  <a:lnTo>
                    <a:pt x="156" y="0"/>
                  </a:lnTo>
                  <a:lnTo>
                    <a:pt x="162" y="0"/>
                  </a:lnTo>
                  <a:lnTo>
                    <a:pt x="168" y="0"/>
                  </a:lnTo>
                  <a:lnTo>
                    <a:pt x="174" y="0"/>
                  </a:lnTo>
                  <a:lnTo>
                    <a:pt x="180" y="822"/>
                  </a:lnTo>
                  <a:lnTo>
                    <a:pt x="186" y="822"/>
                  </a:lnTo>
                  <a:lnTo>
                    <a:pt x="192" y="822"/>
                  </a:lnTo>
                  <a:lnTo>
                    <a:pt x="198" y="822"/>
                  </a:lnTo>
                  <a:lnTo>
                    <a:pt x="204" y="822"/>
                  </a:lnTo>
                  <a:lnTo>
                    <a:pt x="210" y="822"/>
                  </a:lnTo>
                  <a:lnTo>
                    <a:pt x="216" y="822"/>
                  </a:lnTo>
                  <a:lnTo>
                    <a:pt x="222" y="1230"/>
                  </a:lnTo>
                  <a:lnTo>
                    <a:pt x="228" y="1230"/>
                  </a:lnTo>
                  <a:lnTo>
                    <a:pt x="234" y="1230"/>
                  </a:lnTo>
                  <a:lnTo>
                    <a:pt x="240" y="1230"/>
                  </a:lnTo>
                  <a:lnTo>
                    <a:pt x="246" y="1230"/>
                  </a:lnTo>
                  <a:lnTo>
                    <a:pt x="252" y="1230"/>
                  </a:lnTo>
                  <a:lnTo>
                    <a:pt x="258" y="1230"/>
                  </a:lnTo>
                  <a:lnTo>
                    <a:pt x="264" y="1230"/>
                  </a:lnTo>
                  <a:lnTo>
                    <a:pt x="270" y="1230"/>
                  </a:lnTo>
                  <a:lnTo>
                    <a:pt x="276" y="1230"/>
                  </a:lnTo>
                  <a:lnTo>
                    <a:pt x="282" y="1230"/>
                  </a:lnTo>
                  <a:lnTo>
                    <a:pt x="288" y="1230"/>
                  </a:lnTo>
                  <a:lnTo>
                    <a:pt x="294" y="822"/>
                  </a:lnTo>
                  <a:lnTo>
                    <a:pt x="300" y="822"/>
                  </a:lnTo>
                  <a:lnTo>
                    <a:pt x="306" y="822"/>
                  </a:lnTo>
                  <a:lnTo>
                    <a:pt x="312" y="822"/>
                  </a:lnTo>
                  <a:lnTo>
                    <a:pt x="318" y="822"/>
                  </a:lnTo>
                  <a:lnTo>
                    <a:pt x="324" y="1638"/>
                  </a:lnTo>
                  <a:lnTo>
                    <a:pt x="330" y="1638"/>
                  </a:lnTo>
                  <a:lnTo>
                    <a:pt x="336" y="1638"/>
                  </a:lnTo>
                  <a:lnTo>
                    <a:pt x="342" y="1638"/>
                  </a:lnTo>
                  <a:lnTo>
                    <a:pt x="348" y="1638"/>
                  </a:lnTo>
                  <a:lnTo>
                    <a:pt x="354" y="1638"/>
                  </a:lnTo>
                  <a:lnTo>
                    <a:pt x="360" y="1638"/>
                  </a:lnTo>
                  <a:lnTo>
                    <a:pt x="366" y="1638"/>
                  </a:lnTo>
                  <a:lnTo>
                    <a:pt x="372" y="1638"/>
                  </a:lnTo>
                  <a:lnTo>
                    <a:pt x="378" y="1638"/>
                  </a:lnTo>
                  <a:lnTo>
                    <a:pt x="384" y="1638"/>
                  </a:lnTo>
                  <a:lnTo>
                    <a:pt x="390" y="1638"/>
                  </a:lnTo>
                  <a:lnTo>
                    <a:pt x="396" y="1638"/>
                  </a:lnTo>
                  <a:lnTo>
                    <a:pt x="402" y="1638"/>
                  </a:lnTo>
                  <a:lnTo>
                    <a:pt x="408" y="1638"/>
                  </a:lnTo>
                  <a:lnTo>
                    <a:pt x="414" y="1638"/>
                  </a:lnTo>
                  <a:lnTo>
                    <a:pt x="420" y="822"/>
                  </a:lnTo>
                  <a:lnTo>
                    <a:pt x="426" y="822"/>
                  </a:lnTo>
                  <a:lnTo>
                    <a:pt x="432" y="822"/>
                  </a:lnTo>
                  <a:lnTo>
                    <a:pt x="438" y="822"/>
                  </a:lnTo>
                  <a:lnTo>
                    <a:pt x="444" y="822"/>
                  </a:lnTo>
                  <a:lnTo>
                    <a:pt x="450" y="822"/>
                  </a:lnTo>
                  <a:lnTo>
                    <a:pt x="456" y="822"/>
                  </a:lnTo>
                  <a:lnTo>
                    <a:pt x="462" y="822"/>
                  </a:lnTo>
                  <a:lnTo>
                    <a:pt x="468" y="822"/>
                  </a:lnTo>
                  <a:lnTo>
                    <a:pt x="468" y="408"/>
                  </a:lnTo>
                  <a:lnTo>
                    <a:pt x="474" y="408"/>
                  </a:lnTo>
                  <a:lnTo>
                    <a:pt x="480" y="408"/>
                  </a:lnTo>
                  <a:lnTo>
                    <a:pt x="486" y="408"/>
                  </a:lnTo>
                  <a:lnTo>
                    <a:pt x="492" y="408"/>
                  </a:lnTo>
                  <a:lnTo>
                    <a:pt x="498" y="408"/>
                  </a:lnTo>
                  <a:lnTo>
                    <a:pt x="504" y="408"/>
                  </a:lnTo>
                  <a:lnTo>
                    <a:pt x="510" y="408"/>
                  </a:lnTo>
                  <a:lnTo>
                    <a:pt x="516" y="408"/>
                  </a:lnTo>
                  <a:lnTo>
                    <a:pt x="522" y="408"/>
                  </a:lnTo>
                  <a:lnTo>
                    <a:pt x="528" y="408"/>
                  </a:lnTo>
                  <a:lnTo>
                    <a:pt x="534" y="408"/>
                  </a:lnTo>
                  <a:lnTo>
                    <a:pt x="540" y="408"/>
                  </a:lnTo>
                  <a:lnTo>
                    <a:pt x="546" y="822"/>
                  </a:lnTo>
                  <a:lnTo>
                    <a:pt x="552" y="822"/>
                  </a:lnTo>
                  <a:lnTo>
                    <a:pt x="558" y="822"/>
                  </a:lnTo>
                  <a:lnTo>
                    <a:pt x="564" y="822"/>
                  </a:lnTo>
                  <a:lnTo>
                    <a:pt x="570" y="822"/>
                  </a:lnTo>
                  <a:lnTo>
                    <a:pt x="576" y="822"/>
                  </a:lnTo>
                  <a:lnTo>
                    <a:pt x="582" y="822"/>
                  </a:lnTo>
                  <a:lnTo>
                    <a:pt x="588" y="1230"/>
                  </a:lnTo>
                  <a:lnTo>
                    <a:pt x="594" y="1230"/>
                  </a:lnTo>
                  <a:lnTo>
                    <a:pt x="600" y="1230"/>
                  </a:lnTo>
                  <a:lnTo>
                    <a:pt x="606" y="1230"/>
                  </a:lnTo>
                  <a:lnTo>
                    <a:pt x="612" y="1230"/>
                  </a:lnTo>
                  <a:lnTo>
                    <a:pt x="618" y="1230"/>
                  </a:lnTo>
                  <a:lnTo>
                    <a:pt x="624" y="1230"/>
                  </a:lnTo>
                  <a:lnTo>
                    <a:pt x="630" y="1230"/>
                  </a:lnTo>
                  <a:lnTo>
                    <a:pt x="636" y="1230"/>
                  </a:lnTo>
                  <a:lnTo>
                    <a:pt x="642" y="1230"/>
                  </a:lnTo>
                  <a:lnTo>
                    <a:pt x="648" y="1230"/>
                  </a:lnTo>
                  <a:lnTo>
                    <a:pt x="654" y="1230"/>
                  </a:lnTo>
                  <a:lnTo>
                    <a:pt x="660" y="1230"/>
                  </a:lnTo>
                  <a:lnTo>
                    <a:pt x="666" y="1230"/>
                  </a:lnTo>
                  <a:lnTo>
                    <a:pt x="666" y="822"/>
                  </a:lnTo>
                  <a:lnTo>
                    <a:pt x="672" y="822"/>
                  </a:lnTo>
                  <a:lnTo>
                    <a:pt x="678" y="822"/>
                  </a:lnTo>
                  <a:lnTo>
                    <a:pt x="684" y="822"/>
                  </a:lnTo>
                  <a:lnTo>
                    <a:pt x="690" y="822"/>
                  </a:lnTo>
                  <a:lnTo>
                    <a:pt x="696" y="822"/>
                  </a:lnTo>
                  <a:lnTo>
                    <a:pt x="702" y="822"/>
                  </a:lnTo>
                  <a:lnTo>
                    <a:pt x="708" y="822"/>
                  </a:lnTo>
                  <a:lnTo>
                    <a:pt x="708" y="0"/>
                  </a:lnTo>
                  <a:lnTo>
                    <a:pt x="714" y="0"/>
                  </a:lnTo>
                  <a:lnTo>
                    <a:pt x="720" y="0"/>
                  </a:lnTo>
                  <a:lnTo>
                    <a:pt x="726" y="0"/>
                  </a:lnTo>
                  <a:lnTo>
                    <a:pt x="732" y="0"/>
                  </a:lnTo>
                  <a:lnTo>
                    <a:pt x="738" y="0"/>
                  </a:lnTo>
                  <a:lnTo>
                    <a:pt x="744" y="0"/>
                  </a:lnTo>
                </a:path>
              </a:pathLst>
            </a:custGeom>
            <a:noFill/>
            <a:ln w="19050" cap="flat">
              <a:solidFill>
                <a:srgbClr val="FF0000"/>
              </a:solidFill>
              <a:prstDash val="solid"/>
              <a:round/>
              <a:headEnd/>
              <a:tailEnd/>
            </a:ln>
          </p:spPr>
          <p:txBody>
            <a:bodyPr/>
            <a:lstStyle/>
            <a:p>
              <a:endParaRPr lang="en-US" sz="1733">
                <a:solidFill>
                  <a:srgbClr val="000000"/>
                </a:solidFill>
              </a:endParaRPr>
            </a:p>
          </p:txBody>
        </p:sp>
        <p:sp>
          <p:nvSpPr>
            <p:cNvPr id="2190409" name="Freeform 73"/>
            <p:cNvSpPr>
              <a:spLocks noChangeAspect="1"/>
            </p:cNvSpPr>
            <p:nvPr/>
          </p:nvSpPr>
          <p:spPr bwMode="auto">
            <a:xfrm>
              <a:off x="4833" y="1592"/>
              <a:ext cx="599" cy="1309"/>
            </a:xfrm>
            <a:custGeom>
              <a:avLst/>
              <a:gdLst/>
              <a:ahLst/>
              <a:cxnLst>
                <a:cxn ang="0">
                  <a:pos x="12" y="0"/>
                </a:cxn>
                <a:cxn ang="0">
                  <a:pos x="30" y="0"/>
                </a:cxn>
                <a:cxn ang="0">
                  <a:pos x="48" y="0"/>
                </a:cxn>
                <a:cxn ang="0">
                  <a:pos x="66" y="0"/>
                </a:cxn>
                <a:cxn ang="0">
                  <a:pos x="84" y="822"/>
                </a:cxn>
                <a:cxn ang="0">
                  <a:pos x="102" y="1230"/>
                </a:cxn>
                <a:cxn ang="0">
                  <a:pos x="120" y="1230"/>
                </a:cxn>
                <a:cxn ang="0">
                  <a:pos x="138" y="1230"/>
                </a:cxn>
                <a:cxn ang="0">
                  <a:pos x="156" y="1230"/>
                </a:cxn>
                <a:cxn ang="0">
                  <a:pos x="174" y="1230"/>
                </a:cxn>
                <a:cxn ang="0">
                  <a:pos x="192" y="1230"/>
                </a:cxn>
                <a:cxn ang="0">
                  <a:pos x="210" y="822"/>
                </a:cxn>
                <a:cxn ang="0">
                  <a:pos x="228" y="822"/>
                </a:cxn>
                <a:cxn ang="0">
                  <a:pos x="246" y="0"/>
                </a:cxn>
                <a:cxn ang="0">
                  <a:pos x="264" y="0"/>
                </a:cxn>
                <a:cxn ang="0">
                  <a:pos x="282" y="0"/>
                </a:cxn>
                <a:cxn ang="0">
                  <a:pos x="300" y="0"/>
                </a:cxn>
                <a:cxn ang="0">
                  <a:pos x="318" y="0"/>
                </a:cxn>
                <a:cxn ang="0">
                  <a:pos x="330" y="822"/>
                </a:cxn>
                <a:cxn ang="0">
                  <a:pos x="348" y="822"/>
                </a:cxn>
                <a:cxn ang="0">
                  <a:pos x="360" y="408"/>
                </a:cxn>
                <a:cxn ang="0">
                  <a:pos x="378" y="408"/>
                </a:cxn>
                <a:cxn ang="0">
                  <a:pos x="396" y="408"/>
                </a:cxn>
                <a:cxn ang="0">
                  <a:pos x="414" y="408"/>
                </a:cxn>
                <a:cxn ang="0">
                  <a:pos x="432" y="408"/>
                </a:cxn>
                <a:cxn ang="0">
                  <a:pos x="450" y="822"/>
                </a:cxn>
                <a:cxn ang="0">
                  <a:pos x="468" y="822"/>
                </a:cxn>
                <a:cxn ang="0">
                  <a:pos x="486" y="1638"/>
                </a:cxn>
                <a:cxn ang="0">
                  <a:pos x="504" y="1638"/>
                </a:cxn>
                <a:cxn ang="0">
                  <a:pos x="522" y="1638"/>
                </a:cxn>
                <a:cxn ang="0">
                  <a:pos x="540" y="1638"/>
                </a:cxn>
                <a:cxn ang="0">
                  <a:pos x="558" y="1638"/>
                </a:cxn>
                <a:cxn ang="0">
                  <a:pos x="576" y="1638"/>
                </a:cxn>
                <a:cxn ang="0">
                  <a:pos x="594" y="822"/>
                </a:cxn>
                <a:cxn ang="0">
                  <a:pos x="612" y="822"/>
                </a:cxn>
                <a:cxn ang="0">
                  <a:pos x="630" y="0"/>
                </a:cxn>
                <a:cxn ang="0">
                  <a:pos x="648" y="0"/>
                </a:cxn>
                <a:cxn ang="0">
                  <a:pos x="666" y="0"/>
                </a:cxn>
                <a:cxn ang="0">
                  <a:pos x="684" y="0"/>
                </a:cxn>
                <a:cxn ang="0">
                  <a:pos x="702" y="0"/>
                </a:cxn>
                <a:cxn ang="0">
                  <a:pos x="720" y="0"/>
                </a:cxn>
                <a:cxn ang="0">
                  <a:pos x="738" y="822"/>
                </a:cxn>
              </a:cxnLst>
              <a:rect l="0" t="0" r="r" b="b"/>
              <a:pathLst>
                <a:path w="750" h="1638">
                  <a:moveTo>
                    <a:pt x="0" y="0"/>
                  </a:moveTo>
                  <a:lnTo>
                    <a:pt x="6" y="0"/>
                  </a:lnTo>
                  <a:lnTo>
                    <a:pt x="12" y="0"/>
                  </a:lnTo>
                  <a:lnTo>
                    <a:pt x="18" y="0"/>
                  </a:lnTo>
                  <a:lnTo>
                    <a:pt x="24" y="0"/>
                  </a:lnTo>
                  <a:lnTo>
                    <a:pt x="30" y="0"/>
                  </a:lnTo>
                  <a:lnTo>
                    <a:pt x="36" y="0"/>
                  </a:lnTo>
                  <a:lnTo>
                    <a:pt x="42" y="0"/>
                  </a:lnTo>
                  <a:lnTo>
                    <a:pt x="48" y="0"/>
                  </a:lnTo>
                  <a:lnTo>
                    <a:pt x="54" y="0"/>
                  </a:lnTo>
                  <a:lnTo>
                    <a:pt x="60" y="0"/>
                  </a:lnTo>
                  <a:lnTo>
                    <a:pt x="66" y="0"/>
                  </a:lnTo>
                  <a:lnTo>
                    <a:pt x="72" y="822"/>
                  </a:lnTo>
                  <a:lnTo>
                    <a:pt x="78" y="822"/>
                  </a:lnTo>
                  <a:lnTo>
                    <a:pt x="84" y="822"/>
                  </a:lnTo>
                  <a:lnTo>
                    <a:pt x="90" y="822"/>
                  </a:lnTo>
                  <a:lnTo>
                    <a:pt x="96" y="822"/>
                  </a:lnTo>
                  <a:lnTo>
                    <a:pt x="102" y="1230"/>
                  </a:lnTo>
                  <a:lnTo>
                    <a:pt x="108" y="1230"/>
                  </a:lnTo>
                  <a:lnTo>
                    <a:pt x="114" y="1230"/>
                  </a:lnTo>
                  <a:lnTo>
                    <a:pt x="120" y="1230"/>
                  </a:lnTo>
                  <a:lnTo>
                    <a:pt x="126" y="1230"/>
                  </a:lnTo>
                  <a:lnTo>
                    <a:pt x="132" y="1230"/>
                  </a:lnTo>
                  <a:lnTo>
                    <a:pt x="138" y="1230"/>
                  </a:lnTo>
                  <a:lnTo>
                    <a:pt x="144" y="1230"/>
                  </a:lnTo>
                  <a:lnTo>
                    <a:pt x="150" y="1230"/>
                  </a:lnTo>
                  <a:lnTo>
                    <a:pt x="156" y="1230"/>
                  </a:lnTo>
                  <a:lnTo>
                    <a:pt x="162" y="1230"/>
                  </a:lnTo>
                  <a:lnTo>
                    <a:pt x="168" y="1230"/>
                  </a:lnTo>
                  <a:lnTo>
                    <a:pt x="174" y="1230"/>
                  </a:lnTo>
                  <a:lnTo>
                    <a:pt x="180" y="1230"/>
                  </a:lnTo>
                  <a:lnTo>
                    <a:pt x="186" y="1230"/>
                  </a:lnTo>
                  <a:lnTo>
                    <a:pt x="192" y="1230"/>
                  </a:lnTo>
                  <a:lnTo>
                    <a:pt x="198" y="822"/>
                  </a:lnTo>
                  <a:lnTo>
                    <a:pt x="204" y="822"/>
                  </a:lnTo>
                  <a:lnTo>
                    <a:pt x="210" y="822"/>
                  </a:lnTo>
                  <a:lnTo>
                    <a:pt x="216" y="822"/>
                  </a:lnTo>
                  <a:lnTo>
                    <a:pt x="222" y="822"/>
                  </a:lnTo>
                  <a:lnTo>
                    <a:pt x="228" y="822"/>
                  </a:lnTo>
                  <a:lnTo>
                    <a:pt x="234" y="822"/>
                  </a:lnTo>
                  <a:lnTo>
                    <a:pt x="240" y="822"/>
                  </a:lnTo>
                  <a:lnTo>
                    <a:pt x="246" y="0"/>
                  </a:lnTo>
                  <a:lnTo>
                    <a:pt x="252" y="0"/>
                  </a:lnTo>
                  <a:lnTo>
                    <a:pt x="258" y="0"/>
                  </a:lnTo>
                  <a:lnTo>
                    <a:pt x="264" y="0"/>
                  </a:lnTo>
                  <a:lnTo>
                    <a:pt x="270" y="0"/>
                  </a:lnTo>
                  <a:lnTo>
                    <a:pt x="276" y="0"/>
                  </a:lnTo>
                  <a:lnTo>
                    <a:pt x="282" y="0"/>
                  </a:lnTo>
                  <a:lnTo>
                    <a:pt x="288" y="0"/>
                  </a:lnTo>
                  <a:lnTo>
                    <a:pt x="294" y="0"/>
                  </a:lnTo>
                  <a:lnTo>
                    <a:pt x="300" y="0"/>
                  </a:lnTo>
                  <a:lnTo>
                    <a:pt x="306" y="0"/>
                  </a:lnTo>
                  <a:lnTo>
                    <a:pt x="312" y="0"/>
                  </a:lnTo>
                  <a:lnTo>
                    <a:pt x="318" y="0"/>
                  </a:lnTo>
                  <a:lnTo>
                    <a:pt x="318" y="822"/>
                  </a:lnTo>
                  <a:lnTo>
                    <a:pt x="324" y="822"/>
                  </a:lnTo>
                  <a:lnTo>
                    <a:pt x="330" y="822"/>
                  </a:lnTo>
                  <a:lnTo>
                    <a:pt x="336" y="822"/>
                  </a:lnTo>
                  <a:lnTo>
                    <a:pt x="342" y="822"/>
                  </a:lnTo>
                  <a:lnTo>
                    <a:pt x="348" y="822"/>
                  </a:lnTo>
                  <a:lnTo>
                    <a:pt x="354" y="822"/>
                  </a:lnTo>
                  <a:lnTo>
                    <a:pt x="360" y="822"/>
                  </a:lnTo>
                  <a:lnTo>
                    <a:pt x="360" y="408"/>
                  </a:lnTo>
                  <a:lnTo>
                    <a:pt x="366" y="408"/>
                  </a:lnTo>
                  <a:lnTo>
                    <a:pt x="372" y="408"/>
                  </a:lnTo>
                  <a:lnTo>
                    <a:pt x="378" y="408"/>
                  </a:lnTo>
                  <a:lnTo>
                    <a:pt x="384" y="408"/>
                  </a:lnTo>
                  <a:lnTo>
                    <a:pt x="390" y="408"/>
                  </a:lnTo>
                  <a:lnTo>
                    <a:pt x="396" y="408"/>
                  </a:lnTo>
                  <a:lnTo>
                    <a:pt x="402" y="408"/>
                  </a:lnTo>
                  <a:lnTo>
                    <a:pt x="408" y="408"/>
                  </a:lnTo>
                  <a:lnTo>
                    <a:pt x="414" y="408"/>
                  </a:lnTo>
                  <a:lnTo>
                    <a:pt x="420" y="408"/>
                  </a:lnTo>
                  <a:lnTo>
                    <a:pt x="426" y="408"/>
                  </a:lnTo>
                  <a:lnTo>
                    <a:pt x="432" y="408"/>
                  </a:lnTo>
                  <a:lnTo>
                    <a:pt x="438" y="408"/>
                  </a:lnTo>
                  <a:lnTo>
                    <a:pt x="444" y="822"/>
                  </a:lnTo>
                  <a:lnTo>
                    <a:pt x="450" y="822"/>
                  </a:lnTo>
                  <a:lnTo>
                    <a:pt x="456" y="822"/>
                  </a:lnTo>
                  <a:lnTo>
                    <a:pt x="462" y="822"/>
                  </a:lnTo>
                  <a:lnTo>
                    <a:pt x="468" y="822"/>
                  </a:lnTo>
                  <a:lnTo>
                    <a:pt x="474" y="822"/>
                  </a:lnTo>
                  <a:lnTo>
                    <a:pt x="480" y="822"/>
                  </a:lnTo>
                  <a:lnTo>
                    <a:pt x="486" y="1638"/>
                  </a:lnTo>
                  <a:lnTo>
                    <a:pt x="492" y="1638"/>
                  </a:lnTo>
                  <a:lnTo>
                    <a:pt x="498" y="1638"/>
                  </a:lnTo>
                  <a:lnTo>
                    <a:pt x="504" y="1638"/>
                  </a:lnTo>
                  <a:lnTo>
                    <a:pt x="510" y="1638"/>
                  </a:lnTo>
                  <a:lnTo>
                    <a:pt x="516" y="1638"/>
                  </a:lnTo>
                  <a:lnTo>
                    <a:pt x="522" y="1638"/>
                  </a:lnTo>
                  <a:lnTo>
                    <a:pt x="528" y="1638"/>
                  </a:lnTo>
                  <a:lnTo>
                    <a:pt x="534" y="1638"/>
                  </a:lnTo>
                  <a:lnTo>
                    <a:pt x="540" y="1638"/>
                  </a:lnTo>
                  <a:lnTo>
                    <a:pt x="546" y="1638"/>
                  </a:lnTo>
                  <a:lnTo>
                    <a:pt x="552" y="1638"/>
                  </a:lnTo>
                  <a:lnTo>
                    <a:pt x="558" y="1638"/>
                  </a:lnTo>
                  <a:lnTo>
                    <a:pt x="564" y="1638"/>
                  </a:lnTo>
                  <a:lnTo>
                    <a:pt x="570" y="1638"/>
                  </a:lnTo>
                  <a:lnTo>
                    <a:pt x="576" y="1638"/>
                  </a:lnTo>
                  <a:lnTo>
                    <a:pt x="582" y="1638"/>
                  </a:lnTo>
                  <a:lnTo>
                    <a:pt x="588" y="1638"/>
                  </a:lnTo>
                  <a:lnTo>
                    <a:pt x="594" y="822"/>
                  </a:lnTo>
                  <a:lnTo>
                    <a:pt x="600" y="822"/>
                  </a:lnTo>
                  <a:lnTo>
                    <a:pt x="606" y="822"/>
                  </a:lnTo>
                  <a:lnTo>
                    <a:pt x="612" y="822"/>
                  </a:lnTo>
                  <a:lnTo>
                    <a:pt x="618" y="822"/>
                  </a:lnTo>
                  <a:lnTo>
                    <a:pt x="624" y="0"/>
                  </a:lnTo>
                  <a:lnTo>
                    <a:pt x="630" y="0"/>
                  </a:lnTo>
                  <a:lnTo>
                    <a:pt x="636" y="0"/>
                  </a:lnTo>
                  <a:lnTo>
                    <a:pt x="642" y="0"/>
                  </a:lnTo>
                  <a:lnTo>
                    <a:pt x="648" y="0"/>
                  </a:lnTo>
                  <a:lnTo>
                    <a:pt x="654" y="0"/>
                  </a:lnTo>
                  <a:lnTo>
                    <a:pt x="660" y="0"/>
                  </a:lnTo>
                  <a:lnTo>
                    <a:pt x="666" y="0"/>
                  </a:lnTo>
                  <a:lnTo>
                    <a:pt x="672" y="0"/>
                  </a:lnTo>
                  <a:lnTo>
                    <a:pt x="678" y="0"/>
                  </a:lnTo>
                  <a:lnTo>
                    <a:pt x="684" y="0"/>
                  </a:lnTo>
                  <a:lnTo>
                    <a:pt x="690" y="0"/>
                  </a:lnTo>
                  <a:lnTo>
                    <a:pt x="696" y="0"/>
                  </a:lnTo>
                  <a:lnTo>
                    <a:pt x="702" y="0"/>
                  </a:lnTo>
                  <a:lnTo>
                    <a:pt x="708" y="0"/>
                  </a:lnTo>
                  <a:lnTo>
                    <a:pt x="714" y="0"/>
                  </a:lnTo>
                  <a:lnTo>
                    <a:pt x="720" y="0"/>
                  </a:lnTo>
                  <a:lnTo>
                    <a:pt x="726" y="822"/>
                  </a:lnTo>
                  <a:lnTo>
                    <a:pt x="732" y="822"/>
                  </a:lnTo>
                  <a:lnTo>
                    <a:pt x="738" y="822"/>
                  </a:lnTo>
                  <a:lnTo>
                    <a:pt x="744" y="822"/>
                  </a:lnTo>
                  <a:lnTo>
                    <a:pt x="750" y="822"/>
                  </a:lnTo>
                </a:path>
              </a:pathLst>
            </a:custGeom>
            <a:noFill/>
            <a:ln w="19050" cap="flat">
              <a:solidFill>
                <a:srgbClr val="FF0000"/>
              </a:solidFill>
              <a:prstDash val="solid"/>
              <a:round/>
              <a:headEnd/>
              <a:tailEnd/>
            </a:ln>
          </p:spPr>
          <p:txBody>
            <a:bodyPr/>
            <a:lstStyle/>
            <a:p>
              <a:endParaRPr lang="en-US" sz="1733">
                <a:solidFill>
                  <a:srgbClr val="000000"/>
                </a:solidFill>
              </a:endParaRPr>
            </a:p>
          </p:txBody>
        </p:sp>
        <p:sp>
          <p:nvSpPr>
            <p:cNvPr id="2190410" name="Freeform 74"/>
            <p:cNvSpPr>
              <a:spLocks noChangeAspect="1"/>
            </p:cNvSpPr>
            <p:nvPr/>
          </p:nvSpPr>
          <p:spPr bwMode="auto">
            <a:xfrm>
              <a:off x="5432" y="1919"/>
              <a:ext cx="288" cy="982"/>
            </a:xfrm>
            <a:custGeom>
              <a:avLst/>
              <a:gdLst/>
              <a:ahLst/>
              <a:cxnLst>
                <a:cxn ang="0">
                  <a:pos x="0" y="414"/>
                </a:cxn>
                <a:cxn ang="0">
                  <a:pos x="6" y="414"/>
                </a:cxn>
                <a:cxn ang="0">
                  <a:pos x="12" y="414"/>
                </a:cxn>
                <a:cxn ang="0">
                  <a:pos x="18" y="414"/>
                </a:cxn>
                <a:cxn ang="0">
                  <a:pos x="24" y="414"/>
                </a:cxn>
                <a:cxn ang="0">
                  <a:pos x="30" y="1230"/>
                </a:cxn>
                <a:cxn ang="0">
                  <a:pos x="36" y="1230"/>
                </a:cxn>
                <a:cxn ang="0">
                  <a:pos x="42" y="1230"/>
                </a:cxn>
                <a:cxn ang="0">
                  <a:pos x="48" y="1230"/>
                </a:cxn>
                <a:cxn ang="0">
                  <a:pos x="54" y="1230"/>
                </a:cxn>
                <a:cxn ang="0">
                  <a:pos x="60" y="1230"/>
                </a:cxn>
                <a:cxn ang="0">
                  <a:pos x="66" y="1230"/>
                </a:cxn>
                <a:cxn ang="0">
                  <a:pos x="72" y="1230"/>
                </a:cxn>
                <a:cxn ang="0">
                  <a:pos x="78" y="1230"/>
                </a:cxn>
                <a:cxn ang="0">
                  <a:pos x="84" y="1230"/>
                </a:cxn>
                <a:cxn ang="0">
                  <a:pos x="90" y="1230"/>
                </a:cxn>
                <a:cxn ang="0">
                  <a:pos x="96" y="1230"/>
                </a:cxn>
                <a:cxn ang="0">
                  <a:pos x="102" y="1230"/>
                </a:cxn>
                <a:cxn ang="0">
                  <a:pos x="108" y="1230"/>
                </a:cxn>
                <a:cxn ang="0">
                  <a:pos x="114" y="414"/>
                </a:cxn>
                <a:cxn ang="0">
                  <a:pos x="120" y="414"/>
                </a:cxn>
                <a:cxn ang="0">
                  <a:pos x="126" y="414"/>
                </a:cxn>
                <a:cxn ang="0">
                  <a:pos x="132" y="414"/>
                </a:cxn>
                <a:cxn ang="0">
                  <a:pos x="138" y="414"/>
                </a:cxn>
                <a:cxn ang="0">
                  <a:pos x="144" y="414"/>
                </a:cxn>
                <a:cxn ang="0">
                  <a:pos x="150" y="414"/>
                </a:cxn>
                <a:cxn ang="0">
                  <a:pos x="156" y="822"/>
                </a:cxn>
                <a:cxn ang="0">
                  <a:pos x="162" y="822"/>
                </a:cxn>
                <a:cxn ang="0">
                  <a:pos x="168" y="822"/>
                </a:cxn>
                <a:cxn ang="0">
                  <a:pos x="174" y="822"/>
                </a:cxn>
                <a:cxn ang="0">
                  <a:pos x="180" y="822"/>
                </a:cxn>
                <a:cxn ang="0">
                  <a:pos x="186" y="822"/>
                </a:cxn>
                <a:cxn ang="0">
                  <a:pos x="192" y="822"/>
                </a:cxn>
                <a:cxn ang="0">
                  <a:pos x="198" y="822"/>
                </a:cxn>
                <a:cxn ang="0">
                  <a:pos x="204" y="822"/>
                </a:cxn>
                <a:cxn ang="0">
                  <a:pos x="210" y="822"/>
                </a:cxn>
                <a:cxn ang="0">
                  <a:pos x="216" y="822"/>
                </a:cxn>
                <a:cxn ang="0">
                  <a:pos x="222" y="822"/>
                </a:cxn>
                <a:cxn ang="0">
                  <a:pos x="228" y="822"/>
                </a:cxn>
                <a:cxn ang="0">
                  <a:pos x="234" y="822"/>
                </a:cxn>
                <a:cxn ang="0">
                  <a:pos x="240" y="822"/>
                </a:cxn>
                <a:cxn ang="0">
                  <a:pos x="246" y="414"/>
                </a:cxn>
                <a:cxn ang="0">
                  <a:pos x="252" y="414"/>
                </a:cxn>
                <a:cxn ang="0">
                  <a:pos x="258" y="414"/>
                </a:cxn>
                <a:cxn ang="0">
                  <a:pos x="264" y="414"/>
                </a:cxn>
                <a:cxn ang="0">
                  <a:pos x="270" y="414"/>
                </a:cxn>
                <a:cxn ang="0">
                  <a:pos x="276" y="414"/>
                </a:cxn>
                <a:cxn ang="0">
                  <a:pos x="282" y="414"/>
                </a:cxn>
                <a:cxn ang="0">
                  <a:pos x="288" y="0"/>
                </a:cxn>
                <a:cxn ang="0">
                  <a:pos x="294" y="0"/>
                </a:cxn>
                <a:cxn ang="0">
                  <a:pos x="300" y="0"/>
                </a:cxn>
                <a:cxn ang="0">
                  <a:pos x="306" y="0"/>
                </a:cxn>
                <a:cxn ang="0">
                  <a:pos x="312" y="0"/>
                </a:cxn>
                <a:cxn ang="0">
                  <a:pos x="318" y="0"/>
                </a:cxn>
                <a:cxn ang="0">
                  <a:pos x="324" y="0"/>
                </a:cxn>
                <a:cxn ang="0">
                  <a:pos x="330" y="0"/>
                </a:cxn>
                <a:cxn ang="0">
                  <a:pos x="336" y="0"/>
                </a:cxn>
                <a:cxn ang="0">
                  <a:pos x="342" y="0"/>
                </a:cxn>
                <a:cxn ang="0">
                  <a:pos x="348" y="0"/>
                </a:cxn>
                <a:cxn ang="0">
                  <a:pos x="354" y="0"/>
                </a:cxn>
                <a:cxn ang="0">
                  <a:pos x="360" y="0"/>
                </a:cxn>
              </a:cxnLst>
              <a:rect l="0" t="0" r="r" b="b"/>
              <a:pathLst>
                <a:path w="360" h="1230">
                  <a:moveTo>
                    <a:pt x="0" y="414"/>
                  </a:moveTo>
                  <a:lnTo>
                    <a:pt x="6" y="414"/>
                  </a:lnTo>
                  <a:lnTo>
                    <a:pt x="12" y="414"/>
                  </a:lnTo>
                  <a:lnTo>
                    <a:pt x="18" y="414"/>
                  </a:lnTo>
                  <a:lnTo>
                    <a:pt x="24" y="414"/>
                  </a:lnTo>
                  <a:lnTo>
                    <a:pt x="30" y="1230"/>
                  </a:lnTo>
                  <a:lnTo>
                    <a:pt x="36" y="1230"/>
                  </a:lnTo>
                  <a:lnTo>
                    <a:pt x="42" y="1230"/>
                  </a:lnTo>
                  <a:lnTo>
                    <a:pt x="48" y="1230"/>
                  </a:lnTo>
                  <a:lnTo>
                    <a:pt x="54" y="1230"/>
                  </a:lnTo>
                  <a:lnTo>
                    <a:pt x="60" y="1230"/>
                  </a:lnTo>
                  <a:lnTo>
                    <a:pt x="66" y="1230"/>
                  </a:lnTo>
                  <a:lnTo>
                    <a:pt x="72" y="1230"/>
                  </a:lnTo>
                  <a:lnTo>
                    <a:pt x="78" y="1230"/>
                  </a:lnTo>
                  <a:lnTo>
                    <a:pt x="84" y="1230"/>
                  </a:lnTo>
                  <a:lnTo>
                    <a:pt x="90" y="1230"/>
                  </a:lnTo>
                  <a:lnTo>
                    <a:pt x="96" y="1230"/>
                  </a:lnTo>
                  <a:lnTo>
                    <a:pt x="102" y="1230"/>
                  </a:lnTo>
                  <a:lnTo>
                    <a:pt x="108" y="1230"/>
                  </a:lnTo>
                  <a:lnTo>
                    <a:pt x="114" y="414"/>
                  </a:lnTo>
                  <a:lnTo>
                    <a:pt x="120" y="414"/>
                  </a:lnTo>
                  <a:lnTo>
                    <a:pt x="126" y="414"/>
                  </a:lnTo>
                  <a:lnTo>
                    <a:pt x="132" y="414"/>
                  </a:lnTo>
                  <a:lnTo>
                    <a:pt x="138" y="414"/>
                  </a:lnTo>
                  <a:lnTo>
                    <a:pt x="144" y="414"/>
                  </a:lnTo>
                  <a:lnTo>
                    <a:pt x="150" y="414"/>
                  </a:lnTo>
                  <a:lnTo>
                    <a:pt x="156" y="822"/>
                  </a:lnTo>
                  <a:lnTo>
                    <a:pt x="162" y="822"/>
                  </a:lnTo>
                  <a:lnTo>
                    <a:pt x="168" y="822"/>
                  </a:lnTo>
                  <a:lnTo>
                    <a:pt x="174" y="822"/>
                  </a:lnTo>
                  <a:lnTo>
                    <a:pt x="180" y="822"/>
                  </a:lnTo>
                  <a:lnTo>
                    <a:pt x="186" y="822"/>
                  </a:lnTo>
                  <a:lnTo>
                    <a:pt x="192" y="822"/>
                  </a:lnTo>
                  <a:lnTo>
                    <a:pt x="198" y="822"/>
                  </a:lnTo>
                  <a:lnTo>
                    <a:pt x="204" y="822"/>
                  </a:lnTo>
                  <a:lnTo>
                    <a:pt x="210" y="822"/>
                  </a:lnTo>
                  <a:lnTo>
                    <a:pt x="216" y="822"/>
                  </a:lnTo>
                  <a:lnTo>
                    <a:pt x="222" y="822"/>
                  </a:lnTo>
                  <a:lnTo>
                    <a:pt x="228" y="822"/>
                  </a:lnTo>
                  <a:lnTo>
                    <a:pt x="234" y="822"/>
                  </a:lnTo>
                  <a:lnTo>
                    <a:pt x="240" y="822"/>
                  </a:lnTo>
                  <a:lnTo>
                    <a:pt x="246" y="414"/>
                  </a:lnTo>
                  <a:lnTo>
                    <a:pt x="252" y="414"/>
                  </a:lnTo>
                  <a:lnTo>
                    <a:pt x="258" y="414"/>
                  </a:lnTo>
                  <a:lnTo>
                    <a:pt x="264" y="414"/>
                  </a:lnTo>
                  <a:lnTo>
                    <a:pt x="270" y="414"/>
                  </a:lnTo>
                  <a:lnTo>
                    <a:pt x="276" y="414"/>
                  </a:lnTo>
                  <a:lnTo>
                    <a:pt x="282" y="414"/>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path>
              </a:pathLst>
            </a:custGeom>
            <a:noFill/>
            <a:ln w="19050" cap="flat">
              <a:solidFill>
                <a:srgbClr val="FF0000"/>
              </a:solidFill>
              <a:prstDash val="solid"/>
              <a:round/>
              <a:headEnd/>
              <a:tailEnd/>
            </a:ln>
          </p:spPr>
          <p:txBody>
            <a:bodyPr/>
            <a:lstStyle/>
            <a:p>
              <a:endParaRPr lang="en-US" sz="1733">
                <a:solidFill>
                  <a:srgbClr val="000000"/>
                </a:solidFill>
              </a:endParaRPr>
            </a:p>
          </p:txBody>
        </p:sp>
        <p:sp>
          <p:nvSpPr>
            <p:cNvPr id="2190411" name="Freeform 75"/>
            <p:cNvSpPr>
              <a:spLocks noChangeAspect="1"/>
            </p:cNvSpPr>
            <p:nvPr/>
          </p:nvSpPr>
          <p:spPr bwMode="auto">
            <a:xfrm>
              <a:off x="3638" y="1592"/>
              <a:ext cx="600" cy="1309"/>
            </a:xfrm>
            <a:custGeom>
              <a:avLst/>
              <a:gdLst/>
              <a:ahLst/>
              <a:cxnLst>
                <a:cxn ang="0">
                  <a:pos x="12" y="822"/>
                </a:cxn>
                <a:cxn ang="0">
                  <a:pos x="30" y="822"/>
                </a:cxn>
                <a:cxn ang="0">
                  <a:pos x="48" y="408"/>
                </a:cxn>
                <a:cxn ang="0">
                  <a:pos x="66" y="408"/>
                </a:cxn>
                <a:cxn ang="0">
                  <a:pos x="84" y="408"/>
                </a:cxn>
                <a:cxn ang="0">
                  <a:pos x="102" y="408"/>
                </a:cxn>
                <a:cxn ang="0">
                  <a:pos x="120" y="408"/>
                </a:cxn>
                <a:cxn ang="0">
                  <a:pos x="138" y="822"/>
                </a:cxn>
                <a:cxn ang="0">
                  <a:pos x="156" y="822"/>
                </a:cxn>
                <a:cxn ang="0">
                  <a:pos x="174" y="822"/>
                </a:cxn>
                <a:cxn ang="0">
                  <a:pos x="192" y="1230"/>
                </a:cxn>
                <a:cxn ang="0">
                  <a:pos x="210" y="1230"/>
                </a:cxn>
                <a:cxn ang="0">
                  <a:pos x="228" y="1230"/>
                </a:cxn>
                <a:cxn ang="0">
                  <a:pos x="246" y="1230"/>
                </a:cxn>
                <a:cxn ang="0">
                  <a:pos x="264" y="1230"/>
                </a:cxn>
                <a:cxn ang="0">
                  <a:pos x="282" y="822"/>
                </a:cxn>
                <a:cxn ang="0">
                  <a:pos x="300" y="822"/>
                </a:cxn>
                <a:cxn ang="0">
                  <a:pos x="318" y="822"/>
                </a:cxn>
                <a:cxn ang="0">
                  <a:pos x="336" y="0"/>
                </a:cxn>
                <a:cxn ang="0">
                  <a:pos x="354" y="0"/>
                </a:cxn>
                <a:cxn ang="0">
                  <a:pos x="372" y="0"/>
                </a:cxn>
                <a:cxn ang="0">
                  <a:pos x="390" y="0"/>
                </a:cxn>
                <a:cxn ang="0">
                  <a:pos x="408" y="822"/>
                </a:cxn>
                <a:cxn ang="0">
                  <a:pos x="426" y="822"/>
                </a:cxn>
                <a:cxn ang="0">
                  <a:pos x="444" y="1638"/>
                </a:cxn>
                <a:cxn ang="0">
                  <a:pos x="462" y="1638"/>
                </a:cxn>
                <a:cxn ang="0">
                  <a:pos x="480" y="1638"/>
                </a:cxn>
                <a:cxn ang="0">
                  <a:pos x="498" y="1638"/>
                </a:cxn>
                <a:cxn ang="0">
                  <a:pos x="516" y="1638"/>
                </a:cxn>
                <a:cxn ang="0">
                  <a:pos x="534" y="822"/>
                </a:cxn>
                <a:cxn ang="0">
                  <a:pos x="552" y="822"/>
                </a:cxn>
                <a:cxn ang="0">
                  <a:pos x="564" y="1230"/>
                </a:cxn>
                <a:cxn ang="0">
                  <a:pos x="582" y="1230"/>
                </a:cxn>
                <a:cxn ang="0">
                  <a:pos x="600" y="1230"/>
                </a:cxn>
                <a:cxn ang="0">
                  <a:pos x="618" y="1230"/>
                </a:cxn>
                <a:cxn ang="0">
                  <a:pos x="636" y="1230"/>
                </a:cxn>
                <a:cxn ang="0">
                  <a:pos x="654" y="1230"/>
                </a:cxn>
                <a:cxn ang="0">
                  <a:pos x="672" y="822"/>
                </a:cxn>
                <a:cxn ang="0">
                  <a:pos x="690" y="822"/>
                </a:cxn>
                <a:cxn ang="0">
                  <a:pos x="708" y="822"/>
                </a:cxn>
                <a:cxn ang="0">
                  <a:pos x="720" y="0"/>
                </a:cxn>
                <a:cxn ang="0">
                  <a:pos x="738" y="0"/>
                </a:cxn>
              </a:cxnLst>
              <a:rect l="0" t="0" r="r" b="b"/>
              <a:pathLst>
                <a:path w="750" h="1638">
                  <a:moveTo>
                    <a:pt x="0" y="822"/>
                  </a:moveTo>
                  <a:lnTo>
                    <a:pt x="6" y="822"/>
                  </a:lnTo>
                  <a:lnTo>
                    <a:pt x="12" y="822"/>
                  </a:lnTo>
                  <a:lnTo>
                    <a:pt x="18" y="822"/>
                  </a:lnTo>
                  <a:lnTo>
                    <a:pt x="24" y="822"/>
                  </a:lnTo>
                  <a:lnTo>
                    <a:pt x="30" y="822"/>
                  </a:lnTo>
                  <a:lnTo>
                    <a:pt x="36" y="408"/>
                  </a:lnTo>
                  <a:lnTo>
                    <a:pt x="42" y="408"/>
                  </a:lnTo>
                  <a:lnTo>
                    <a:pt x="48" y="408"/>
                  </a:lnTo>
                  <a:lnTo>
                    <a:pt x="54" y="408"/>
                  </a:lnTo>
                  <a:lnTo>
                    <a:pt x="60" y="408"/>
                  </a:lnTo>
                  <a:lnTo>
                    <a:pt x="66" y="408"/>
                  </a:lnTo>
                  <a:lnTo>
                    <a:pt x="72" y="408"/>
                  </a:lnTo>
                  <a:lnTo>
                    <a:pt x="78" y="408"/>
                  </a:lnTo>
                  <a:lnTo>
                    <a:pt x="84" y="408"/>
                  </a:lnTo>
                  <a:lnTo>
                    <a:pt x="90" y="408"/>
                  </a:lnTo>
                  <a:lnTo>
                    <a:pt x="96" y="408"/>
                  </a:lnTo>
                  <a:lnTo>
                    <a:pt x="102" y="408"/>
                  </a:lnTo>
                  <a:lnTo>
                    <a:pt x="108" y="408"/>
                  </a:lnTo>
                  <a:lnTo>
                    <a:pt x="114" y="408"/>
                  </a:lnTo>
                  <a:lnTo>
                    <a:pt x="120" y="408"/>
                  </a:lnTo>
                  <a:lnTo>
                    <a:pt x="126" y="408"/>
                  </a:lnTo>
                  <a:lnTo>
                    <a:pt x="132" y="408"/>
                  </a:lnTo>
                  <a:lnTo>
                    <a:pt x="138" y="822"/>
                  </a:lnTo>
                  <a:lnTo>
                    <a:pt x="144" y="822"/>
                  </a:lnTo>
                  <a:lnTo>
                    <a:pt x="150" y="822"/>
                  </a:lnTo>
                  <a:lnTo>
                    <a:pt x="156" y="822"/>
                  </a:lnTo>
                  <a:lnTo>
                    <a:pt x="162" y="822"/>
                  </a:lnTo>
                  <a:lnTo>
                    <a:pt x="168" y="822"/>
                  </a:lnTo>
                  <a:lnTo>
                    <a:pt x="174" y="822"/>
                  </a:lnTo>
                  <a:lnTo>
                    <a:pt x="180" y="822"/>
                  </a:lnTo>
                  <a:lnTo>
                    <a:pt x="186" y="822"/>
                  </a:lnTo>
                  <a:lnTo>
                    <a:pt x="192" y="1230"/>
                  </a:lnTo>
                  <a:lnTo>
                    <a:pt x="198" y="1230"/>
                  </a:lnTo>
                  <a:lnTo>
                    <a:pt x="204" y="1230"/>
                  </a:lnTo>
                  <a:lnTo>
                    <a:pt x="210" y="1230"/>
                  </a:lnTo>
                  <a:lnTo>
                    <a:pt x="216" y="1230"/>
                  </a:lnTo>
                  <a:lnTo>
                    <a:pt x="222" y="1230"/>
                  </a:lnTo>
                  <a:lnTo>
                    <a:pt x="228" y="1230"/>
                  </a:lnTo>
                  <a:lnTo>
                    <a:pt x="234" y="1230"/>
                  </a:lnTo>
                  <a:lnTo>
                    <a:pt x="240" y="1230"/>
                  </a:lnTo>
                  <a:lnTo>
                    <a:pt x="246" y="1230"/>
                  </a:lnTo>
                  <a:lnTo>
                    <a:pt x="252" y="1230"/>
                  </a:lnTo>
                  <a:lnTo>
                    <a:pt x="258" y="1230"/>
                  </a:lnTo>
                  <a:lnTo>
                    <a:pt x="264" y="1230"/>
                  </a:lnTo>
                  <a:lnTo>
                    <a:pt x="270" y="1230"/>
                  </a:lnTo>
                  <a:lnTo>
                    <a:pt x="276" y="1230"/>
                  </a:lnTo>
                  <a:lnTo>
                    <a:pt x="282" y="822"/>
                  </a:lnTo>
                  <a:lnTo>
                    <a:pt x="288" y="822"/>
                  </a:lnTo>
                  <a:lnTo>
                    <a:pt x="294" y="822"/>
                  </a:lnTo>
                  <a:lnTo>
                    <a:pt x="300" y="822"/>
                  </a:lnTo>
                  <a:lnTo>
                    <a:pt x="306" y="822"/>
                  </a:lnTo>
                  <a:lnTo>
                    <a:pt x="312" y="822"/>
                  </a:lnTo>
                  <a:lnTo>
                    <a:pt x="318" y="822"/>
                  </a:lnTo>
                  <a:lnTo>
                    <a:pt x="324" y="0"/>
                  </a:lnTo>
                  <a:lnTo>
                    <a:pt x="330" y="0"/>
                  </a:lnTo>
                  <a:lnTo>
                    <a:pt x="336" y="0"/>
                  </a:lnTo>
                  <a:lnTo>
                    <a:pt x="342" y="0"/>
                  </a:lnTo>
                  <a:lnTo>
                    <a:pt x="348" y="0"/>
                  </a:lnTo>
                  <a:lnTo>
                    <a:pt x="354" y="0"/>
                  </a:lnTo>
                  <a:lnTo>
                    <a:pt x="360" y="0"/>
                  </a:lnTo>
                  <a:lnTo>
                    <a:pt x="366" y="0"/>
                  </a:lnTo>
                  <a:lnTo>
                    <a:pt x="372" y="0"/>
                  </a:lnTo>
                  <a:lnTo>
                    <a:pt x="378" y="0"/>
                  </a:lnTo>
                  <a:lnTo>
                    <a:pt x="384" y="0"/>
                  </a:lnTo>
                  <a:lnTo>
                    <a:pt x="390" y="0"/>
                  </a:lnTo>
                  <a:lnTo>
                    <a:pt x="396" y="822"/>
                  </a:lnTo>
                  <a:lnTo>
                    <a:pt x="402" y="822"/>
                  </a:lnTo>
                  <a:lnTo>
                    <a:pt x="408" y="822"/>
                  </a:lnTo>
                  <a:lnTo>
                    <a:pt x="414" y="822"/>
                  </a:lnTo>
                  <a:lnTo>
                    <a:pt x="420" y="822"/>
                  </a:lnTo>
                  <a:lnTo>
                    <a:pt x="426" y="822"/>
                  </a:lnTo>
                  <a:lnTo>
                    <a:pt x="432" y="822"/>
                  </a:lnTo>
                  <a:lnTo>
                    <a:pt x="438" y="1638"/>
                  </a:lnTo>
                  <a:lnTo>
                    <a:pt x="444" y="1638"/>
                  </a:lnTo>
                  <a:lnTo>
                    <a:pt x="450" y="1638"/>
                  </a:lnTo>
                  <a:lnTo>
                    <a:pt x="456" y="1638"/>
                  </a:lnTo>
                  <a:lnTo>
                    <a:pt x="462" y="1638"/>
                  </a:lnTo>
                  <a:lnTo>
                    <a:pt x="468" y="1638"/>
                  </a:lnTo>
                  <a:lnTo>
                    <a:pt x="474" y="1638"/>
                  </a:lnTo>
                  <a:lnTo>
                    <a:pt x="480" y="1638"/>
                  </a:lnTo>
                  <a:lnTo>
                    <a:pt x="486" y="1638"/>
                  </a:lnTo>
                  <a:lnTo>
                    <a:pt x="492" y="1638"/>
                  </a:lnTo>
                  <a:lnTo>
                    <a:pt x="498" y="1638"/>
                  </a:lnTo>
                  <a:lnTo>
                    <a:pt x="504" y="1638"/>
                  </a:lnTo>
                  <a:lnTo>
                    <a:pt x="510" y="1638"/>
                  </a:lnTo>
                  <a:lnTo>
                    <a:pt x="516" y="1638"/>
                  </a:lnTo>
                  <a:lnTo>
                    <a:pt x="522" y="822"/>
                  </a:lnTo>
                  <a:lnTo>
                    <a:pt x="528" y="822"/>
                  </a:lnTo>
                  <a:lnTo>
                    <a:pt x="534" y="822"/>
                  </a:lnTo>
                  <a:lnTo>
                    <a:pt x="540" y="822"/>
                  </a:lnTo>
                  <a:lnTo>
                    <a:pt x="546" y="822"/>
                  </a:lnTo>
                  <a:lnTo>
                    <a:pt x="552" y="822"/>
                  </a:lnTo>
                  <a:lnTo>
                    <a:pt x="552" y="1230"/>
                  </a:lnTo>
                  <a:lnTo>
                    <a:pt x="558" y="1230"/>
                  </a:lnTo>
                  <a:lnTo>
                    <a:pt x="564" y="1230"/>
                  </a:lnTo>
                  <a:lnTo>
                    <a:pt x="570" y="1230"/>
                  </a:lnTo>
                  <a:lnTo>
                    <a:pt x="576" y="1230"/>
                  </a:lnTo>
                  <a:lnTo>
                    <a:pt x="582" y="1230"/>
                  </a:lnTo>
                  <a:lnTo>
                    <a:pt x="588" y="1230"/>
                  </a:lnTo>
                  <a:lnTo>
                    <a:pt x="594" y="1230"/>
                  </a:lnTo>
                  <a:lnTo>
                    <a:pt x="600" y="1230"/>
                  </a:lnTo>
                  <a:lnTo>
                    <a:pt x="606" y="1230"/>
                  </a:lnTo>
                  <a:lnTo>
                    <a:pt x="612" y="1230"/>
                  </a:lnTo>
                  <a:lnTo>
                    <a:pt x="618" y="1230"/>
                  </a:lnTo>
                  <a:lnTo>
                    <a:pt x="624" y="1230"/>
                  </a:lnTo>
                  <a:lnTo>
                    <a:pt x="630" y="1230"/>
                  </a:lnTo>
                  <a:lnTo>
                    <a:pt x="636" y="1230"/>
                  </a:lnTo>
                  <a:lnTo>
                    <a:pt x="642" y="1230"/>
                  </a:lnTo>
                  <a:lnTo>
                    <a:pt x="648" y="1230"/>
                  </a:lnTo>
                  <a:lnTo>
                    <a:pt x="654" y="1230"/>
                  </a:lnTo>
                  <a:lnTo>
                    <a:pt x="660" y="822"/>
                  </a:lnTo>
                  <a:lnTo>
                    <a:pt x="666" y="822"/>
                  </a:lnTo>
                  <a:lnTo>
                    <a:pt x="672" y="822"/>
                  </a:lnTo>
                  <a:lnTo>
                    <a:pt x="678" y="822"/>
                  </a:lnTo>
                  <a:lnTo>
                    <a:pt x="684" y="822"/>
                  </a:lnTo>
                  <a:lnTo>
                    <a:pt x="690" y="822"/>
                  </a:lnTo>
                  <a:lnTo>
                    <a:pt x="696" y="822"/>
                  </a:lnTo>
                  <a:lnTo>
                    <a:pt x="702" y="822"/>
                  </a:lnTo>
                  <a:lnTo>
                    <a:pt x="708" y="822"/>
                  </a:lnTo>
                  <a:lnTo>
                    <a:pt x="708" y="0"/>
                  </a:lnTo>
                  <a:lnTo>
                    <a:pt x="714" y="0"/>
                  </a:lnTo>
                  <a:lnTo>
                    <a:pt x="720" y="0"/>
                  </a:lnTo>
                  <a:lnTo>
                    <a:pt x="726" y="0"/>
                  </a:lnTo>
                  <a:lnTo>
                    <a:pt x="732" y="0"/>
                  </a:lnTo>
                  <a:lnTo>
                    <a:pt x="738" y="0"/>
                  </a:lnTo>
                  <a:lnTo>
                    <a:pt x="744" y="0"/>
                  </a:lnTo>
                  <a:lnTo>
                    <a:pt x="750" y="0"/>
                  </a:lnTo>
                </a:path>
              </a:pathLst>
            </a:custGeom>
            <a:noFill/>
            <a:ln w="19050" cap="flat">
              <a:solidFill>
                <a:srgbClr val="0000FF"/>
              </a:solidFill>
              <a:prstDash val="solid"/>
              <a:round/>
              <a:headEnd/>
              <a:tailEnd/>
            </a:ln>
          </p:spPr>
          <p:txBody>
            <a:bodyPr/>
            <a:lstStyle/>
            <a:p>
              <a:endParaRPr lang="en-US" sz="1733">
                <a:solidFill>
                  <a:srgbClr val="000000"/>
                </a:solidFill>
              </a:endParaRPr>
            </a:p>
          </p:txBody>
        </p:sp>
        <p:sp>
          <p:nvSpPr>
            <p:cNvPr id="2190412" name="Freeform 76"/>
            <p:cNvSpPr>
              <a:spLocks noChangeAspect="1"/>
            </p:cNvSpPr>
            <p:nvPr/>
          </p:nvSpPr>
          <p:spPr bwMode="auto">
            <a:xfrm>
              <a:off x="4238" y="1592"/>
              <a:ext cx="595" cy="1309"/>
            </a:xfrm>
            <a:custGeom>
              <a:avLst/>
              <a:gdLst/>
              <a:ahLst/>
              <a:cxnLst>
                <a:cxn ang="0">
                  <a:pos x="12" y="0"/>
                </a:cxn>
                <a:cxn ang="0">
                  <a:pos x="30" y="0"/>
                </a:cxn>
                <a:cxn ang="0">
                  <a:pos x="48" y="822"/>
                </a:cxn>
                <a:cxn ang="0">
                  <a:pos x="66" y="822"/>
                </a:cxn>
                <a:cxn ang="0">
                  <a:pos x="84" y="1638"/>
                </a:cxn>
                <a:cxn ang="0">
                  <a:pos x="102" y="1638"/>
                </a:cxn>
                <a:cxn ang="0">
                  <a:pos x="120" y="1638"/>
                </a:cxn>
                <a:cxn ang="0">
                  <a:pos x="138" y="1638"/>
                </a:cxn>
                <a:cxn ang="0">
                  <a:pos x="156" y="1638"/>
                </a:cxn>
                <a:cxn ang="0">
                  <a:pos x="174" y="1638"/>
                </a:cxn>
                <a:cxn ang="0">
                  <a:pos x="192" y="822"/>
                </a:cxn>
                <a:cxn ang="0">
                  <a:pos x="210" y="822"/>
                </a:cxn>
                <a:cxn ang="0">
                  <a:pos x="228" y="408"/>
                </a:cxn>
                <a:cxn ang="0">
                  <a:pos x="246" y="408"/>
                </a:cxn>
                <a:cxn ang="0">
                  <a:pos x="264" y="408"/>
                </a:cxn>
                <a:cxn ang="0">
                  <a:pos x="282" y="408"/>
                </a:cxn>
                <a:cxn ang="0">
                  <a:pos x="300" y="822"/>
                </a:cxn>
                <a:cxn ang="0">
                  <a:pos x="318" y="822"/>
                </a:cxn>
                <a:cxn ang="0">
                  <a:pos x="336" y="0"/>
                </a:cxn>
                <a:cxn ang="0">
                  <a:pos x="354" y="0"/>
                </a:cxn>
                <a:cxn ang="0">
                  <a:pos x="372" y="0"/>
                </a:cxn>
                <a:cxn ang="0">
                  <a:pos x="390" y="0"/>
                </a:cxn>
                <a:cxn ang="0">
                  <a:pos x="408" y="0"/>
                </a:cxn>
                <a:cxn ang="0">
                  <a:pos x="426" y="822"/>
                </a:cxn>
                <a:cxn ang="0">
                  <a:pos x="444" y="822"/>
                </a:cxn>
                <a:cxn ang="0">
                  <a:pos x="462" y="822"/>
                </a:cxn>
                <a:cxn ang="0">
                  <a:pos x="474" y="1230"/>
                </a:cxn>
                <a:cxn ang="0">
                  <a:pos x="492" y="1230"/>
                </a:cxn>
                <a:cxn ang="0">
                  <a:pos x="510" y="1230"/>
                </a:cxn>
                <a:cxn ang="0">
                  <a:pos x="528" y="1230"/>
                </a:cxn>
                <a:cxn ang="0">
                  <a:pos x="546" y="822"/>
                </a:cxn>
                <a:cxn ang="0">
                  <a:pos x="564" y="822"/>
                </a:cxn>
                <a:cxn ang="0">
                  <a:pos x="582" y="822"/>
                </a:cxn>
                <a:cxn ang="0">
                  <a:pos x="600" y="408"/>
                </a:cxn>
                <a:cxn ang="0">
                  <a:pos x="618" y="408"/>
                </a:cxn>
                <a:cxn ang="0">
                  <a:pos x="636" y="408"/>
                </a:cxn>
                <a:cxn ang="0">
                  <a:pos x="654" y="408"/>
                </a:cxn>
                <a:cxn ang="0">
                  <a:pos x="666" y="822"/>
                </a:cxn>
                <a:cxn ang="0">
                  <a:pos x="684" y="822"/>
                </a:cxn>
                <a:cxn ang="0">
                  <a:pos x="702" y="822"/>
                </a:cxn>
                <a:cxn ang="0">
                  <a:pos x="714" y="1638"/>
                </a:cxn>
                <a:cxn ang="0">
                  <a:pos x="732" y="1638"/>
                </a:cxn>
              </a:cxnLst>
              <a:rect l="0" t="0" r="r" b="b"/>
              <a:pathLst>
                <a:path w="744" h="1638">
                  <a:moveTo>
                    <a:pt x="0" y="0"/>
                  </a:moveTo>
                  <a:lnTo>
                    <a:pt x="6" y="0"/>
                  </a:lnTo>
                  <a:lnTo>
                    <a:pt x="12" y="0"/>
                  </a:lnTo>
                  <a:lnTo>
                    <a:pt x="18" y="0"/>
                  </a:lnTo>
                  <a:lnTo>
                    <a:pt x="24" y="0"/>
                  </a:lnTo>
                  <a:lnTo>
                    <a:pt x="30" y="0"/>
                  </a:lnTo>
                  <a:lnTo>
                    <a:pt x="36" y="0"/>
                  </a:lnTo>
                  <a:lnTo>
                    <a:pt x="42" y="822"/>
                  </a:lnTo>
                  <a:lnTo>
                    <a:pt x="48" y="822"/>
                  </a:lnTo>
                  <a:lnTo>
                    <a:pt x="54" y="822"/>
                  </a:lnTo>
                  <a:lnTo>
                    <a:pt x="60" y="822"/>
                  </a:lnTo>
                  <a:lnTo>
                    <a:pt x="66" y="822"/>
                  </a:lnTo>
                  <a:lnTo>
                    <a:pt x="72" y="822"/>
                  </a:lnTo>
                  <a:lnTo>
                    <a:pt x="78" y="822"/>
                  </a:lnTo>
                  <a:lnTo>
                    <a:pt x="84" y="1638"/>
                  </a:lnTo>
                  <a:lnTo>
                    <a:pt x="90" y="1638"/>
                  </a:lnTo>
                  <a:lnTo>
                    <a:pt x="96" y="1638"/>
                  </a:lnTo>
                  <a:lnTo>
                    <a:pt x="102" y="1638"/>
                  </a:lnTo>
                  <a:lnTo>
                    <a:pt x="108" y="1638"/>
                  </a:lnTo>
                  <a:lnTo>
                    <a:pt x="114" y="1638"/>
                  </a:lnTo>
                  <a:lnTo>
                    <a:pt x="120" y="1638"/>
                  </a:lnTo>
                  <a:lnTo>
                    <a:pt x="126" y="1638"/>
                  </a:lnTo>
                  <a:lnTo>
                    <a:pt x="132" y="1638"/>
                  </a:lnTo>
                  <a:lnTo>
                    <a:pt x="138" y="1638"/>
                  </a:lnTo>
                  <a:lnTo>
                    <a:pt x="144" y="1638"/>
                  </a:lnTo>
                  <a:lnTo>
                    <a:pt x="150" y="1638"/>
                  </a:lnTo>
                  <a:lnTo>
                    <a:pt x="156" y="1638"/>
                  </a:lnTo>
                  <a:lnTo>
                    <a:pt x="162" y="1638"/>
                  </a:lnTo>
                  <a:lnTo>
                    <a:pt x="168" y="1638"/>
                  </a:lnTo>
                  <a:lnTo>
                    <a:pt x="174" y="1638"/>
                  </a:lnTo>
                  <a:lnTo>
                    <a:pt x="180" y="822"/>
                  </a:lnTo>
                  <a:lnTo>
                    <a:pt x="186" y="822"/>
                  </a:lnTo>
                  <a:lnTo>
                    <a:pt x="192" y="822"/>
                  </a:lnTo>
                  <a:lnTo>
                    <a:pt x="198" y="822"/>
                  </a:lnTo>
                  <a:lnTo>
                    <a:pt x="204" y="822"/>
                  </a:lnTo>
                  <a:lnTo>
                    <a:pt x="210" y="822"/>
                  </a:lnTo>
                  <a:lnTo>
                    <a:pt x="216" y="822"/>
                  </a:lnTo>
                  <a:lnTo>
                    <a:pt x="222" y="408"/>
                  </a:lnTo>
                  <a:lnTo>
                    <a:pt x="228" y="408"/>
                  </a:lnTo>
                  <a:lnTo>
                    <a:pt x="234" y="408"/>
                  </a:lnTo>
                  <a:lnTo>
                    <a:pt x="240" y="408"/>
                  </a:lnTo>
                  <a:lnTo>
                    <a:pt x="246" y="408"/>
                  </a:lnTo>
                  <a:lnTo>
                    <a:pt x="252" y="408"/>
                  </a:lnTo>
                  <a:lnTo>
                    <a:pt x="258" y="408"/>
                  </a:lnTo>
                  <a:lnTo>
                    <a:pt x="264" y="408"/>
                  </a:lnTo>
                  <a:lnTo>
                    <a:pt x="270" y="408"/>
                  </a:lnTo>
                  <a:lnTo>
                    <a:pt x="276" y="408"/>
                  </a:lnTo>
                  <a:lnTo>
                    <a:pt x="282" y="408"/>
                  </a:lnTo>
                  <a:lnTo>
                    <a:pt x="288" y="408"/>
                  </a:lnTo>
                  <a:lnTo>
                    <a:pt x="294" y="822"/>
                  </a:lnTo>
                  <a:lnTo>
                    <a:pt x="300" y="822"/>
                  </a:lnTo>
                  <a:lnTo>
                    <a:pt x="306" y="822"/>
                  </a:lnTo>
                  <a:lnTo>
                    <a:pt x="312" y="822"/>
                  </a:lnTo>
                  <a:lnTo>
                    <a:pt x="318" y="822"/>
                  </a:lnTo>
                  <a:lnTo>
                    <a:pt x="324" y="0"/>
                  </a:lnTo>
                  <a:lnTo>
                    <a:pt x="330" y="0"/>
                  </a:lnTo>
                  <a:lnTo>
                    <a:pt x="336" y="0"/>
                  </a:lnTo>
                  <a:lnTo>
                    <a:pt x="342" y="0"/>
                  </a:lnTo>
                  <a:lnTo>
                    <a:pt x="348" y="0"/>
                  </a:lnTo>
                  <a:lnTo>
                    <a:pt x="354" y="0"/>
                  </a:lnTo>
                  <a:lnTo>
                    <a:pt x="360" y="0"/>
                  </a:lnTo>
                  <a:lnTo>
                    <a:pt x="366" y="0"/>
                  </a:lnTo>
                  <a:lnTo>
                    <a:pt x="372" y="0"/>
                  </a:lnTo>
                  <a:lnTo>
                    <a:pt x="378" y="0"/>
                  </a:lnTo>
                  <a:lnTo>
                    <a:pt x="384" y="0"/>
                  </a:lnTo>
                  <a:lnTo>
                    <a:pt x="390" y="0"/>
                  </a:lnTo>
                  <a:lnTo>
                    <a:pt x="396" y="0"/>
                  </a:lnTo>
                  <a:lnTo>
                    <a:pt x="402" y="0"/>
                  </a:lnTo>
                  <a:lnTo>
                    <a:pt x="408" y="0"/>
                  </a:lnTo>
                  <a:lnTo>
                    <a:pt x="414" y="0"/>
                  </a:lnTo>
                  <a:lnTo>
                    <a:pt x="420" y="822"/>
                  </a:lnTo>
                  <a:lnTo>
                    <a:pt x="426" y="822"/>
                  </a:lnTo>
                  <a:lnTo>
                    <a:pt x="432" y="822"/>
                  </a:lnTo>
                  <a:lnTo>
                    <a:pt x="438" y="822"/>
                  </a:lnTo>
                  <a:lnTo>
                    <a:pt x="444" y="822"/>
                  </a:lnTo>
                  <a:lnTo>
                    <a:pt x="450" y="822"/>
                  </a:lnTo>
                  <a:lnTo>
                    <a:pt x="456" y="822"/>
                  </a:lnTo>
                  <a:lnTo>
                    <a:pt x="462" y="822"/>
                  </a:lnTo>
                  <a:lnTo>
                    <a:pt x="468" y="822"/>
                  </a:lnTo>
                  <a:lnTo>
                    <a:pt x="468" y="1230"/>
                  </a:lnTo>
                  <a:lnTo>
                    <a:pt x="474" y="1230"/>
                  </a:lnTo>
                  <a:lnTo>
                    <a:pt x="480" y="1230"/>
                  </a:lnTo>
                  <a:lnTo>
                    <a:pt x="486" y="1230"/>
                  </a:lnTo>
                  <a:lnTo>
                    <a:pt x="492" y="1230"/>
                  </a:lnTo>
                  <a:lnTo>
                    <a:pt x="498" y="1230"/>
                  </a:lnTo>
                  <a:lnTo>
                    <a:pt x="504" y="1230"/>
                  </a:lnTo>
                  <a:lnTo>
                    <a:pt x="510" y="1230"/>
                  </a:lnTo>
                  <a:lnTo>
                    <a:pt x="516" y="1230"/>
                  </a:lnTo>
                  <a:lnTo>
                    <a:pt x="522" y="1230"/>
                  </a:lnTo>
                  <a:lnTo>
                    <a:pt x="528" y="1230"/>
                  </a:lnTo>
                  <a:lnTo>
                    <a:pt x="534" y="1230"/>
                  </a:lnTo>
                  <a:lnTo>
                    <a:pt x="540" y="1230"/>
                  </a:lnTo>
                  <a:lnTo>
                    <a:pt x="546" y="822"/>
                  </a:lnTo>
                  <a:lnTo>
                    <a:pt x="552" y="822"/>
                  </a:lnTo>
                  <a:lnTo>
                    <a:pt x="558" y="822"/>
                  </a:lnTo>
                  <a:lnTo>
                    <a:pt x="564" y="822"/>
                  </a:lnTo>
                  <a:lnTo>
                    <a:pt x="570" y="822"/>
                  </a:lnTo>
                  <a:lnTo>
                    <a:pt x="576" y="822"/>
                  </a:lnTo>
                  <a:lnTo>
                    <a:pt x="582" y="822"/>
                  </a:lnTo>
                  <a:lnTo>
                    <a:pt x="588" y="408"/>
                  </a:lnTo>
                  <a:lnTo>
                    <a:pt x="594" y="408"/>
                  </a:lnTo>
                  <a:lnTo>
                    <a:pt x="600" y="408"/>
                  </a:lnTo>
                  <a:lnTo>
                    <a:pt x="606" y="408"/>
                  </a:lnTo>
                  <a:lnTo>
                    <a:pt x="612" y="408"/>
                  </a:lnTo>
                  <a:lnTo>
                    <a:pt x="618" y="408"/>
                  </a:lnTo>
                  <a:lnTo>
                    <a:pt x="624" y="408"/>
                  </a:lnTo>
                  <a:lnTo>
                    <a:pt x="630" y="408"/>
                  </a:lnTo>
                  <a:lnTo>
                    <a:pt x="636" y="408"/>
                  </a:lnTo>
                  <a:lnTo>
                    <a:pt x="642" y="408"/>
                  </a:lnTo>
                  <a:lnTo>
                    <a:pt x="648" y="408"/>
                  </a:lnTo>
                  <a:lnTo>
                    <a:pt x="654" y="408"/>
                  </a:lnTo>
                  <a:lnTo>
                    <a:pt x="660" y="408"/>
                  </a:lnTo>
                  <a:lnTo>
                    <a:pt x="666" y="408"/>
                  </a:lnTo>
                  <a:lnTo>
                    <a:pt x="666" y="822"/>
                  </a:lnTo>
                  <a:lnTo>
                    <a:pt x="672" y="822"/>
                  </a:lnTo>
                  <a:lnTo>
                    <a:pt x="678" y="822"/>
                  </a:lnTo>
                  <a:lnTo>
                    <a:pt x="684" y="822"/>
                  </a:lnTo>
                  <a:lnTo>
                    <a:pt x="690" y="822"/>
                  </a:lnTo>
                  <a:lnTo>
                    <a:pt x="696" y="822"/>
                  </a:lnTo>
                  <a:lnTo>
                    <a:pt x="702" y="822"/>
                  </a:lnTo>
                  <a:lnTo>
                    <a:pt x="708" y="822"/>
                  </a:lnTo>
                  <a:lnTo>
                    <a:pt x="708" y="1638"/>
                  </a:lnTo>
                  <a:lnTo>
                    <a:pt x="714" y="1638"/>
                  </a:lnTo>
                  <a:lnTo>
                    <a:pt x="720" y="1638"/>
                  </a:lnTo>
                  <a:lnTo>
                    <a:pt x="726" y="1638"/>
                  </a:lnTo>
                  <a:lnTo>
                    <a:pt x="732" y="1638"/>
                  </a:lnTo>
                  <a:lnTo>
                    <a:pt x="738" y="1638"/>
                  </a:lnTo>
                  <a:lnTo>
                    <a:pt x="744" y="1638"/>
                  </a:lnTo>
                </a:path>
              </a:pathLst>
            </a:custGeom>
            <a:noFill/>
            <a:ln w="19050" cap="flat">
              <a:solidFill>
                <a:srgbClr val="0000FF"/>
              </a:solidFill>
              <a:prstDash val="solid"/>
              <a:round/>
              <a:headEnd/>
              <a:tailEnd/>
            </a:ln>
          </p:spPr>
          <p:txBody>
            <a:bodyPr/>
            <a:lstStyle/>
            <a:p>
              <a:endParaRPr lang="en-US" sz="1733">
                <a:solidFill>
                  <a:srgbClr val="000000"/>
                </a:solidFill>
              </a:endParaRPr>
            </a:p>
          </p:txBody>
        </p:sp>
        <p:sp>
          <p:nvSpPr>
            <p:cNvPr id="2190413" name="Freeform 77"/>
            <p:cNvSpPr>
              <a:spLocks noChangeAspect="1"/>
            </p:cNvSpPr>
            <p:nvPr/>
          </p:nvSpPr>
          <p:spPr bwMode="auto">
            <a:xfrm>
              <a:off x="4833" y="1592"/>
              <a:ext cx="599" cy="1309"/>
            </a:xfrm>
            <a:custGeom>
              <a:avLst/>
              <a:gdLst/>
              <a:ahLst/>
              <a:cxnLst>
                <a:cxn ang="0">
                  <a:pos x="12" y="1638"/>
                </a:cxn>
                <a:cxn ang="0">
                  <a:pos x="30" y="1638"/>
                </a:cxn>
                <a:cxn ang="0">
                  <a:pos x="48" y="1638"/>
                </a:cxn>
                <a:cxn ang="0">
                  <a:pos x="66" y="1638"/>
                </a:cxn>
                <a:cxn ang="0">
                  <a:pos x="84" y="822"/>
                </a:cxn>
                <a:cxn ang="0">
                  <a:pos x="102" y="408"/>
                </a:cxn>
                <a:cxn ang="0">
                  <a:pos x="120" y="408"/>
                </a:cxn>
                <a:cxn ang="0">
                  <a:pos x="138" y="408"/>
                </a:cxn>
                <a:cxn ang="0">
                  <a:pos x="156" y="408"/>
                </a:cxn>
                <a:cxn ang="0">
                  <a:pos x="174" y="408"/>
                </a:cxn>
                <a:cxn ang="0">
                  <a:pos x="192" y="408"/>
                </a:cxn>
                <a:cxn ang="0">
                  <a:pos x="210" y="822"/>
                </a:cxn>
                <a:cxn ang="0">
                  <a:pos x="228" y="822"/>
                </a:cxn>
                <a:cxn ang="0">
                  <a:pos x="246" y="1638"/>
                </a:cxn>
                <a:cxn ang="0">
                  <a:pos x="264" y="1638"/>
                </a:cxn>
                <a:cxn ang="0">
                  <a:pos x="282" y="1638"/>
                </a:cxn>
                <a:cxn ang="0">
                  <a:pos x="300" y="1638"/>
                </a:cxn>
                <a:cxn ang="0">
                  <a:pos x="318" y="1638"/>
                </a:cxn>
                <a:cxn ang="0">
                  <a:pos x="330" y="822"/>
                </a:cxn>
                <a:cxn ang="0">
                  <a:pos x="348" y="822"/>
                </a:cxn>
                <a:cxn ang="0">
                  <a:pos x="360" y="1230"/>
                </a:cxn>
                <a:cxn ang="0">
                  <a:pos x="378" y="1230"/>
                </a:cxn>
                <a:cxn ang="0">
                  <a:pos x="396" y="1230"/>
                </a:cxn>
                <a:cxn ang="0">
                  <a:pos x="414" y="1230"/>
                </a:cxn>
                <a:cxn ang="0">
                  <a:pos x="432" y="1230"/>
                </a:cxn>
                <a:cxn ang="0">
                  <a:pos x="450" y="822"/>
                </a:cxn>
                <a:cxn ang="0">
                  <a:pos x="468" y="822"/>
                </a:cxn>
                <a:cxn ang="0">
                  <a:pos x="486" y="0"/>
                </a:cxn>
                <a:cxn ang="0">
                  <a:pos x="504" y="0"/>
                </a:cxn>
                <a:cxn ang="0">
                  <a:pos x="522" y="0"/>
                </a:cxn>
                <a:cxn ang="0">
                  <a:pos x="540" y="0"/>
                </a:cxn>
                <a:cxn ang="0">
                  <a:pos x="558" y="0"/>
                </a:cxn>
                <a:cxn ang="0">
                  <a:pos x="576" y="0"/>
                </a:cxn>
                <a:cxn ang="0">
                  <a:pos x="594" y="822"/>
                </a:cxn>
                <a:cxn ang="0">
                  <a:pos x="612" y="822"/>
                </a:cxn>
                <a:cxn ang="0">
                  <a:pos x="630" y="1638"/>
                </a:cxn>
                <a:cxn ang="0">
                  <a:pos x="648" y="1638"/>
                </a:cxn>
                <a:cxn ang="0">
                  <a:pos x="666" y="1638"/>
                </a:cxn>
                <a:cxn ang="0">
                  <a:pos x="684" y="1638"/>
                </a:cxn>
                <a:cxn ang="0">
                  <a:pos x="702" y="1638"/>
                </a:cxn>
                <a:cxn ang="0">
                  <a:pos x="720" y="1638"/>
                </a:cxn>
                <a:cxn ang="0">
                  <a:pos x="738" y="822"/>
                </a:cxn>
              </a:cxnLst>
              <a:rect l="0" t="0" r="r" b="b"/>
              <a:pathLst>
                <a:path w="750" h="1638">
                  <a:moveTo>
                    <a:pt x="0" y="1638"/>
                  </a:moveTo>
                  <a:lnTo>
                    <a:pt x="6" y="1638"/>
                  </a:lnTo>
                  <a:lnTo>
                    <a:pt x="12" y="1638"/>
                  </a:lnTo>
                  <a:lnTo>
                    <a:pt x="18" y="1638"/>
                  </a:lnTo>
                  <a:lnTo>
                    <a:pt x="24" y="1638"/>
                  </a:lnTo>
                  <a:lnTo>
                    <a:pt x="30" y="1638"/>
                  </a:lnTo>
                  <a:lnTo>
                    <a:pt x="36" y="1638"/>
                  </a:lnTo>
                  <a:lnTo>
                    <a:pt x="42" y="1638"/>
                  </a:lnTo>
                  <a:lnTo>
                    <a:pt x="48" y="1638"/>
                  </a:lnTo>
                  <a:lnTo>
                    <a:pt x="54" y="1638"/>
                  </a:lnTo>
                  <a:lnTo>
                    <a:pt x="60" y="1638"/>
                  </a:lnTo>
                  <a:lnTo>
                    <a:pt x="66" y="1638"/>
                  </a:lnTo>
                  <a:lnTo>
                    <a:pt x="72" y="822"/>
                  </a:lnTo>
                  <a:lnTo>
                    <a:pt x="78" y="822"/>
                  </a:lnTo>
                  <a:lnTo>
                    <a:pt x="84" y="822"/>
                  </a:lnTo>
                  <a:lnTo>
                    <a:pt x="90" y="822"/>
                  </a:lnTo>
                  <a:lnTo>
                    <a:pt x="96" y="822"/>
                  </a:lnTo>
                  <a:lnTo>
                    <a:pt x="102" y="408"/>
                  </a:lnTo>
                  <a:lnTo>
                    <a:pt x="108" y="408"/>
                  </a:lnTo>
                  <a:lnTo>
                    <a:pt x="114" y="408"/>
                  </a:lnTo>
                  <a:lnTo>
                    <a:pt x="120" y="408"/>
                  </a:lnTo>
                  <a:lnTo>
                    <a:pt x="126" y="408"/>
                  </a:lnTo>
                  <a:lnTo>
                    <a:pt x="132" y="408"/>
                  </a:lnTo>
                  <a:lnTo>
                    <a:pt x="138" y="408"/>
                  </a:lnTo>
                  <a:lnTo>
                    <a:pt x="144" y="408"/>
                  </a:lnTo>
                  <a:lnTo>
                    <a:pt x="150" y="408"/>
                  </a:lnTo>
                  <a:lnTo>
                    <a:pt x="156" y="408"/>
                  </a:lnTo>
                  <a:lnTo>
                    <a:pt x="162" y="408"/>
                  </a:lnTo>
                  <a:lnTo>
                    <a:pt x="168" y="408"/>
                  </a:lnTo>
                  <a:lnTo>
                    <a:pt x="174" y="408"/>
                  </a:lnTo>
                  <a:lnTo>
                    <a:pt x="180" y="408"/>
                  </a:lnTo>
                  <a:lnTo>
                    <a:pt x="186" y="408"/>
                  </a:lnTo>
                  <a:lnTo>
                    <a:pt x="192" y="408"/>
                  </a:lnTo>
                  <a:lnTo>
                    <a:pt x="198" y="822"/>
                  </a:lnTo>
                  <a:lnTo>
                    <a:pt x="204" y="822"/>
                  </a:lnTo>
                  <a:lnTo>
                    <a:pt x="210" y="822"/>
                  </a:lnTo>
                  <a:lnTo>
                    <a:pt x="216" y="822"/>
                  </a:lnTo>
                  <a:lnTo>
                    <a:pt x="222" y="822"/>
                  </a:lnTo>
                  <a:lnTo>
                    <a:pt x="228" y="822"/>
                  </a:lnTo>
                  <a:lnTo>
                    <a:pt x="234" y="822"/>
                  </a:lnTo>
                  <a:lnTo>
                    <a:pt x="240" y="822"/>
                  </a:lnTo>
                  <a:lnTo>
                    <a:pt x="246" y="1638"/>
                  </a:lnTo>
                  <a:lnTo>
                    <a:pt x="252" y="1638"/>
                  </a:lnTo>
                  <a:lnTo>
                    <a:pt x="258" y="1638"/>
                  </a:lnTo>
                  <a:lnTo>
                    <a:pt x="264" y="1638"/>
                  </a:lnTo>
                  <a:lnTo>
                    <a:pt x="270" y="1638"/>
                  </a:lnTo>
                  <a:lnTo>
                    <a:pt x="276" y="1638"/>
                  </a:lnTo>
                  <a:lnTo>
                    <a:pt x="282" y="1638"/>
                  </a:lnTo>
                  <a:lnTo>
                    <a:pt x="288" y="1638"/>
                  </a:lnTo>
                  <a:lnTo>
                    <a:pt x="294" y="1638"/>
                  </a:lnTo>
                  <a:lnTo>
                    <a:pt x="300" y="1638"/>
                  </a:lnTo>
                  <a:lnTo>
                    <a:pt x="306" y="1638"/>
                  </a:lnTo>
                  <a:lnTo>
                    <a:pt x="312" y="1638"/>
                  </a:lnTo>
                  <a:lnTo>
                    <a:pt x="318" y="1638"/>
                  </a:lnTo>
                  <a:lnTo>
                    <a:pt x="318" y="822"/>
                  </a:lnTo>
                  <a:lnTo>
                    <a:pt x="324" y="822"/>
                  </a:lnTo>
                  <a:lnTo>
                    <a:pt x="330" y="822"/>
                  </a:lnTo>
                  <a:lnTo>
                    <a:pt x="336" y="822"/>
                  </a:lnTo>
                  <a:lnTo>
                    <a:pt x="342" y="822"/>
                  </a:lnTo>
                  <a:lnTo>
                    <a:pt x="348" y="822"/>
                  </a:lnTo>
                  <a:lnTo>
                    <a:pt x="354" y="822"/>
                  </a:lnTo>
                  <a:lnTo>
                    <a:pt x="360" y="822"/>
                  </a:lnTo>
                  <a:lnTo>
                    <a:pt x="360" y="1230"/>
                  </a:lnTo>
                  <a:lnTo>
                    <a:pt x="366" y="1230"/>
                  </a:lnTo>
                  <a:lnTo>
                    <a:pt x="372" y="1230"/>
                  </a:lnTo>
                  <a:lnTo>
                    <a:pt x="378" y="1230"/>
                  </a:lnTo>
                  <a:lnTo>
                    <a:pt x="384" y="1230"/>
                  </a:lnTo>
                  <a:lnTo>
                    <a:pt x="390" y="1230"/>
                  </a:lnTo>
                  <a:lnTo>
                    <a:pt x="396" y="1230"/>
                  </a:lnTo>
                  <a:lnTo>
                    <a:pt x="402" y="1230"/>
                  </a:lnTo>
                  <a:lnTo>
                    <a:pt x="408" y="1230"/>
                  </a:lnTo>
                  <a:lnTo>
                    <a:pt x="414" y="1230"/>
                  </a:lnTo>
                  <a:lnTo>
                    <a:pt x="420" y="1230"/>
                  </a:lnTo>
                  <a:lnTo>
                    <a:pt x="426" y="1230"/>
                  </a:lnTo>
                  <a:lnTo>
                    <a:pt x="432" y="1230"/>
                  </a:lnTo>
                  <a:lnTo>
                    <a:pt x="438" y="1230"/>
                  </a:lnTo>
                  <a:lnTo>
                    <a:pt x="444" y="822"/>
                  </a:lnTo>
                  <a:lnTo>
                    <a:pt x="450" y="822"/>
                  </a:lnTo>
                  <a:lnTo>
                    <a:pt x="456" y="822"/>
                  </a:lnTo>
                  <a:lnTo>
                    <a:pt x="462" y="822"/>
                  </a:lnTo>
                  <a:lnTo>
                    <a:pt x="468" y="822"/>
                  </a:lnTo>
                  <a:lnTo>
                    <a:pt x="474" y="822"/>
                  </a:lnTo>
                  <a:lnTo>
                    <a:pt x="480" y="822"/>
                  </a:lnTo>
                  <a:lnTo>
                    <a:pt x="486" y="0"/>
                  </a:lnTo>
                  <a:lnTo>
                    <a:pt x="492" y="0"/>
                  </a:lnTo>
                  <a:lnTo>
                    <a:pt x="498" y="0"/>
                  </a:lnTo>
                  <a:lnTo>
                    <a:pt x="504" y="0"/>
                  </a:lnTo>
                  <a:lnTo>
                    <a:pt x="510" y="0"/>
                  </a:lnTo>
                  <a:lnTo>
                    <a:pt x="516" y="0"/>
                  </a:lnTo>
                  <a:lnTo>
                    <a:pt x="522" y="0"/>
                  </a:lnTo>
                  <a:lnTo>
                    <a:pt x="528" y="0"/>
                  </a:lnTo>
                  <a:lnTo>
                    <a:pt x="534" y="0"/>
                  </a:lnTo>
                  <a:lnTo>
                    <a:pt x="540" y="0"/>
                  </a:lnTo>
                  <a:lnTo>
                    <a:pt x="546" y="0"/>
                  </a:lnTo>
                  <a:lnTo>
                    <a:pt x="552" y="0"/>
                  </a:lnTo>
                  <a:lnTo>
                    <a:pt x="558" y="0"/>
                  </a:lnTo>
                  <a:lnTo>
                    <a:pt x="564" y="0"/>
                  </a:lnTo>
                  <a:lnTo>
                    <a:pt x="570" y="0"/>
                  </a:lnTo>
                  <a:lnTo>
                    <a:pt x="576" y="0"/>
                  </a:lnTo>
                  <a:lnTo>
                    <a:pt x="582" y="0"/>
                  </a:lnTo>
                  <a:lnTo>
                    <a:pt x="588" y="0"/>
                  </a:lnTo>
                  <a:lnTo>
                    <a:pt x="594" y="822"/>
                  </a:lnTo>
                  <a:lnTo>
                    <a:pt x="600" y="822"/>
                  </a:lnTo>
                  <a:lnTo>
                    <a:pt x="606" y="822"/>
                  </a:lnTo>
                  <a:lnTo>
                    <a:pt x="612" y="822"/>
                  </a:lnTo>
                  <a:lnTo>
                    <a:pt x="618" y="822"/>
                  </a:lnTo>
                  <a:lnTo>
                    <a:pt x="624" y="1638"/>
                  </a:lnTo>
                  <a:lnTo>
                    <a:pt x="630" y="1638"/>
                  </a:lnTo>
                  <a:lnTo>
                    <a:pt x="636" y="1638"/>
                  </a:lnTo>
                  <a:lnTo>
                    <a:pt x="642" y="1638"/>
                  </a:lnTo>
                  <a:lnTo>
                    <a:pt x="648" y="1638"/>
                  </a:lnTo>
                  <a:lnTo>
                    <a:pt x="654" y="1638"/>
                  </a:lnTo>
                  <a:lnTo>
                    <a:pt x="660" y="1638"/>
                  </a:lnTo>
                  <a:lnTo>
                    <a:pt x="666" y="1638"/>
                  </a:lnTo>
                  <a:lnTo>
                    <a:pt x="672" y="1638"/>
                  </a:lnTo>
                  <a:lnTo>
                    <a:pt x="678" y="1638"/>
                  </a:lnTo>
                  <a:lnTo>
                    <a:pt x="684" y="1638"/>
                  </a:lnTo>
                  <a:lnTo>
                    <a:pt x="690" y="1638"/>
                  </a:lnTo>
                  <a:lnTo>
                    <a:pt x="696" y="1638"/>
                  </a:lnTo>
                  <a:lnTo>
                    <a:pt x="702" y="1638"/>
                  </a:lnTo>
                  <a:lnTo>
                    <a:pt x="708" y="1638"/>
                  </a:lnTo>
                  <a:lnTo>
                    <a:pt x="714" y="1638"/>
                  </a:lnTo>
                  <a:lnTo>
                    <a:pt x="720" y="1638"/>
                  </a:lnTo>
                  <a:lnTo>
                    <a:pt x="726" y="822"/>
                  </a:lnTo>
                  <a:lnTo>
                    <a:pt x="732" y="822"/>
                  </a:lnTo>
                  <a:lnTo>
                    <a:pt x="738" y="822"/>
                  </a:lnTo>
                  <a:lnTo>
                    <a:pt x="744" y="822"/>
                  </a:lnTo>
                  <a:lnTo>
                    <a:pt x="750" y="822"/>
                  </a:lnTo>
                </a:path>
              </a:pathLst>
            </a:custGeom>
            <a:noFill/>
            <a:ln w="19050" cap="flat">
              <a:solidFill>
                <a:srgbClr val="0000FF"/>
              </a:solidFill>
              <a:prstDash val="solid"/>
              <a:round/>
              <a:headEnd/>
              <a:tailEnd/>
            </a:ln>
          </p:spPr>
          <p:txBody>
            <a:bodyPr/>
            <a:lstStyle/>
            <a:p>
              <a:endParaRPr lang="en-US" sz="1733">
                <a:solidFill>
                  <a:srgbClr val="000000"/>
                </a:solidFill>
              </a:endParaRPr>
            </a:p>
          </p:txBody>
        </p:sp>
        <p:sp>
          <p:nvSpPr>
            <p:cNvPr id="2190414" name="Freeform 78"/>
            <p:cNvSpPr>
              <a:spLocks noChangeAspect="1"/>
            </p:cNvSpPr>
            <p:nvPr/>
          </p:nvSpPr>
          <p:spPr bwMode="auto">
            <a:xfrm>
              <a:off x="5432" y="1592"/>
              <a:ext cx="288" cy="983"/>
            </a:xfrm>
            <a:custGeom>
              <a:avLst/>
              <a:gdLst/>
              <a:ahLst/>
              <a:cxnLst>
                <a:cxn ang="0">
                  <a:pos x="0" y="822"/>
                </a:cxn>
                <a:cxn ang="0">
                  <a:pos x="6" y="822"/>
                </a:cxn>
                <a:cxn ang="0">
                  <a:pos x="12" y="822"/>
                </a:cxn>
                <a:cxn ang="0">
                  <a:pos x="18" y="822"/>
                </a:cxn>
                <a:cxn ang="0">
                  <a:pos x="24" y="822"/>
                </a:cxn>
                <a:cxn ang="0">
                  <a:pos x="30" y="0"/>
                </a:cxn>
                <a:cxn ang="0">
                  <a:pos x="36" y="0"/>
                </a:cxn>
                <a:cxn ang="0">
                  <a:pos x="42" y="0"/>
                </a:cxn>
                <a:cxn ang="0">
                  <a:pos x="48" y="0"/>
                </a:cxn>
                <a:cxn ang="0">
                  <a:pos x="54" y="0"/>
                </a:cxn>
                <a:cxn ang="0">
                  <a:pos x="60" y="0"/>
                </a:cxn>
                <a:cxn ang="0">
                  <a:pos x="66" y="0"/>
                </a:cxn>
                <a:cxn ang="0">
                  <a:pos x="72" y="0"/>
                </a:cxn>
                <a:cxn ang="0">
                  <a:pos x="78" y="0"/>
                </a:cxn>
                <a:cxn ang="0">
                  <a:pos x="84" y="0"/>
                </a:cxn>
                <a:cxn ang="0">
                  <a:pos x="90" y="0"/>
                </a:cxn>
                <a:cxn ang="0">
                  <a:pos x="96" y="0"/>
                </a:cxn>
                <a:cxn ang="0">
                  <a:pos x="102" y="0"/>
                </a:cxn>
                <a:cxn ang="0">
                  <a:pos x="108" y="0"/>
                </a:cxn>
                <a:cxn ang="0">
                  <a:pos x="114" y="822"/>
                </a:cxn>
                <a:cxn ang="0">
                  <a:pos x="120" y="822"/>
                </a:cxn>
                <a:cxn ang="0">
                  <a:pos x="126" y="822"/>
                </a:cxn>
                <a:cxn ang="0">
                  <a:pos x="132" y="822"/>
                </a:cxn>
                <a:cxn ang="0">
                  <a:pos x="138" y="822"/>
                </a:cxn>
                <a:cxn ang="0">
                  <a:pos x="144" y="822"/>
                </a:cxn>
                <a:cxn ang="0">
                  <a:pos x="150" y="822"/>
                </a:cxn>
                <a:cxn ang="0">
                  <a:pos x="156" y="408"/>
                </a:cxn>
                <a:cxn ang="0">
                  <a:pos x="162" y="408"/>
                </a:cxn>
                <a:cxn ang="0">
                  <a:pos x="168" y="408"/>
                </a:cxn>
                <a:cxn ang="0">
                  <a:pos x="174" y="408"/>
                </a:cxn>
                <a:cxn ang="0">
                  <a:pos x="180" y="408"/>
                </a:cxn>
                <a:cxn ang="0">
                  <a:pos x="186" y="408"/>
                </a:cxn>
                <a:cxn ang="0">
                  <a:pos x="192" y="408"/>
                </a:cxn>
                <a:cxn ang="0">
                  <a:pos x="198" y="408"/>
                </a:cxn>
                <a:cxn ang="0">
                  <a:pos x="204" y="408"/>
                </a:cxn>
                <a:cxn ang="0">
                  <a:pos x="210" y="408"/>
                </a:cxn>
                <a:cxn ang="0">
                  <a:pos x="216" y="408"/>
                </a:cxn>
                <a:cxn ang="0">
                  <a:pos x="222" y="408"/>
                </a:cxn>
                <a:cxn ang="0">
                  <a:pos x="228" y="408"/>
                </a:cxn>
                <a:cxn ang="0">
                  <a:pos x="234" y="408"/>
                </a:cxn>
                <a:cxn ang="0">
                  <a:pos x="240" y="408"/>
                </a:cxn>
                <a:cxn ang="0">
                  <a:pos x="246" y="822"/>
                </a:cxn>
                <a:cxn ang="0">
                  <a:pos x="252" y="822"/>
                </a:cxn>
                <a:cxn ang="0">
                  <a:pos x="258" y="822"/>
                </a:cxn>
                <a:cxn ang="0">
                  <a:pos x="264" y="822"/>
                </a:cxn>
                <a:cxn ang="0">
                  <a:pos x="270" y="822"/>
                </a:cxn>
                <a:cxn ang="0">
                  <a:pos x="276" y="822"/>
                </a:cxn>
                <a:cxn ang="0">
                  <a:pos x="282" y="822"/>
                </a:cxn>
                <a:cxn ang="0">
                  <a:pos x="288" y="1230"/>
                </a:cxn>
                <a:cxn ang="0">
                  <a:pos x="294" y="1230"/>
                </a:cxn>
                <a:cxn ang="0">
                  <a:pos x="300" y="1230"/>
                </a:cxn>
                <a:cxn ang="0">
                  <a:pos x="306" y="1230"/>
                </a:cxn>
                <a:cxn ang="0">
                  <a:pos x="312" y="1230"/>
                </a:cxn>
                <a:cxn ang="0">
                  <a:pos x="318" y="1230"/>
                </a:cxn>
                <a:cxn ang="0">
                  <a:pos x="324" y="1230"/>
                </a:cxn>
                <a:cxn ang="0">
                  <a:pos x="330" y="1230"/>
                </a:cxn>
                <a:cxn ang="0">
                  <a:pos x="336" y="1230"/>
                </a:cxn>
                <a:cxn ang="0">
                  <a:pos x="342" y="1230"/>
                </a:cxn>
                <a:cxn ang="0">
                  <a:pos x="348" y="1230"/>
                </a:cxn>
                <a:cxn ang="0">
                  <a:pos x="354" y="1230"/>
                </a:cxn>
                <a:cxn ang="0">
                  <a:pos x="360" y="1230"/>
                </a:cxn>
              </a:cxnLst>
              <a:rect l="0" t="0" r="r" b="b"/>
              <a:pathLst>
                <a:path w="360" h="1230">
                  <a:moveTo>
                    <a:pt x="0" y="822"/>
                  </a:moveTo>
                  <a:lnTo>
                    <a:pt x="6" y="822"/>
                  </a:lnTo>
                  <a:lnTo>
                    <a:pt x="12" y="822"/>
                  </a:lnTo>
                  <a:lnTo>
                    <a:pt x="18" y="822"/>
                  </a:lnTo>
                  <a:lnTo>
                    <a:pt x="24" y="822"/>
                  </a:lnTo>
                  <a:lnTo>
                    <a:pt x="30" y="0"/>
                  </a:lnTo>
                  <a:lnTo>
                    <a:pt x="36" y="0"/>
                  </a:lnTo>
                  <a:lnTo>
                    <a:pt x="42" y="0"/>
                  </a:lnTo>
                  <a:lnTo>
                    <a:pt x="48" y="0"/>
                  </a:lnTo>
                  <a:lnTo>
                    <a:pt x="54" y="0"/>
                  </a:lnTo>
                  <a:lnTo>
                    <a:pt x="60" y="0"/>
                  </a:lnTo>
                  <a:lnTo>
                    <a:pt x="66" y="0"/>
                  </a:lnTo>
                  <a:lnTo>
                    <a:pt x="72" y="0"/>
                  </a:lnTo>
                  <a:lnTo>
                    <a:pt x="78" y="0"/>
                  </a:lnTo>
                  <a:lnTo>
                    <a:pt x="84" y="0"/>
                  </a:lnTo>
                  <a:lnTo>
                    <a:pt x="90" y="0"/>
                  </a:lnTo>
                  <a:lnTo>
                    <a:pt x="96" y="0"/>
                  </a:lnTo>
                  <a:lnTo>
                    <a:pt x="102" y="0"/>
                  </a:lnTo>
                  <a:lnTo>
                    <a:pt x="108" y="0"/>
                  </a:lnTo>
                  <a:lnTo>
                    <a:pt x="114" y="822"/>
                  </a:lnTo>
                  <a:lnTo>
                    <a:pt x="120" y="822"/>
                  </a:lnTo>
                  <a:lnTo>
                    <a:pt x="126" y="822"/>
                  </a:lnTo>
                  <a:lnTo>
                    <a:pt x="132" y="822"/>
                  </a:lnTo>
                  <a:lnTo>
                    <a:pt x="138" y="822"/>
                  </a:lnTo>
                  <a:lnTo>
                    <a:pt x="144" y="822"/>
                  </a:lnTo>
                  <a:lnTo>
                    <a:pt x="150" y="822"/>
                  </a:lnTo>
                  <a:lnTo>
                    <a:pt x="156" y="408"/>
                  </a:lnTo>
                  <a:lnTo>
                    <a:pt x="162" y="408"/>
                  </a:lnTo>
                  <a:lnTo>
                    <a:pt x="168" y="408"/>
                  </a:lnTo>
                  <a:lnTo>
                    <a:pt x="174" y="408"/>
                  </a:lnTo>
                  <a:lnTo>
                    <a:pt x="180" y="408"/>
                  </a:lnTo>
                  <a:lnTo>
                    <a:pt x="186" y="408"/>
                  </a:lnTo>
                  <a:lnTo>
                    <a:pt x="192" y="408"/>
                  </a:lnTo>
                  <a:lnTo>
                    <a:pt x="198" y="408"/>
                  </a:lnTo>
                  <a:lnTo>
                    <a:pt x="204" y="408"/>
                  </a:lnTo>
                  <a:lnTo>
                    <a:pt x="210" y="408"/>
                  </a:lnTo>
                  <a:lnTo>
                    <a:pt x="216" y="408"/>
                  </a:lnTo>
                  <a:lnTo>
                    <a:pt x="222" y="408"/>
                  </a:lnTo>
                  <a:lnTo>
                    <a:pt x="228" y="408"/>
                  </a:lnTo>
                  <a:lnTo>
                    <a:pt x="234" y="408"/>
                  </a:lnTo>
                  <a:lnTo>
                    <a:pt x="240" y="408"/>
                  </a:lnTo>
                  <a:lnTo>
                    <a:pt x="246" y="822"/>
                  </a:lnTo>
                  <a:lnTo>
                    <a:pt x="252" y="822"/>
                  </a:lnTo>
                  <a:lnTo>
                    <a:pt x="258" y="822"/>
                  </a:lnTo>
                  <a:lnTo>
                    <a:pt x="264" y="822"/>
                  </a:lnTo>
                  <a:lnTo>
                    <a:pt x="270" y="822"/>
                  </a:lnTo>
                  <a:lnTo>
                    <a:pt x="276" y="822"/>
                  </a:lnTo>
                  <a:lnTo>
                    <a:pt x="282" y="822"/>
                  </a:lnTo>
                  <a:lnTo>
                    <a:pt x="288" y="1230"/>
                  </a:lnTo>
                  <a:lnTo>
                    <a:pt x="294" y="1230"/>
                  </a:lnTo>
                  <a:lnTo>
                    <a:pt x="300" y="1230"/>
                  </a:lnTo>
                  <a:lnTo>
                    <a:pt x="306" y="1230"/>
                  </a:lnTo>
                  <a:lnTo>
                    <a:pt x="312" y="1230"/>
                  </a:lnTo>
                  <a:lnTo>
                    <a:pt x="318" y="1230"/>
                  </a:lnTo>
                  <a:lnTo>
                    <a:pt x="324" y="1230"/>
                  </a:lnTo>
                  <a:lnTo>
                    <a:pt x="330" y="1230"/>
                  </a:lnTo>
                  <a:lnTo>
                    <a:pt x="336" y="1230"/>
                  </a:lnTo>
                  <a:lnTo>
                    <a:pt x="342" y="1230"/>
                  </a:lnTo>
                  <a:lnTo>
                    <a:pt x="348" y="1230"/>
                  </a:lnTo>
                  <a:lnTo>
                    <a:pt x="354" y="1230"/>
                  </a:lnTo>
                  <a:lnTo>
                    <a:pt x="360" y="1230"/>
                  </a:lnTo>
                </a:path>
              </a:pathLst>
            </a:custGeom>
            <a:noFill/>
            <a:ln w="19050" cap="flat">
              <a:solidFill>
                <a:srgbClr val="0000FF"/>
              </a:solidFill>
              <a:prstDash val="solid"/>
              <a:round/>
              <a:headEnd/>
              <a:tailEnd/>
            </a:ln>
          </p:spPr>
          <p:txBody>
            <a:bodyPr/>
            <a:lstStyle/>
            <a:p>
              <a:endParaRPr lang="en-US" sz="1733">
                <a:solidFill>
                  <a:srgbClr val="000000"/>
                </a:solidFill>
              </a:endParaRPr>
            </a:p>
          </p:txBody>
        </p:sp>
      </p:grpSp>
      <p:sp>
        <p:nvSpPr>
          <p:cNvPr id="2190415" name="Rectangle 79"/>
          <p:cNvSpPr>
            <a:spLocks noChangeAspect="1" noChangeArrowheads="1"/>
          </p:cNvSpPr>
          <p:nvPr/>
        </p:nvSpPr>
        <p:spPr bwMode="auto">
          <a:xfrm rot="16200000">
            <a:off x="5039790" y="3425095"/>
            <a:ext cx="649217" cy="237116"/>
          </a:xfrm>
          <a:prstGeom prst="rect">
            <a:avLst/>
          </a:prstGeom>
          <a:noFill/>
          <a:ln w="9525">
            <a:noFill/>
            <a:miter lim="800000"/>
            <a:headEnd/>
            <a:tailEnd/>
          </a:ln>
        </p:spPr>
        <p:txBody>
          <a:bodyPr wrap="none" lIns="0" tIns="0" rIns="0" bIns="0">
            <a:spAutoFit/>
          </a:bodyPr>
          <a:lstStyle/>
          <a:p>
            <a:r>
              <a:rPr lang="en-GB" sz="1541">
                <a:solidFill>
                  <a:srgbClr val="000000"/>
                </a:solidFill>
                <a:latin typeface="Helvetica" pitchFamily="34" charset="0"/>
              </a:rPr>
              <a:t>p(face)</a:t>
            </a:r>
            <a:endParaRPr lang="en-GB" sz="1926" i="1" baseline="-25000">
              <a:solidFill>
                <a:srgbClr val="000000"/>
              </a:solidFill>
            </a:endParaRPr>
          </a:p>
        </p:txBody>
      </p:sp>
      <p:sp>
        <p:nvSpPr>
          <p:cNvPr id="2190416" name="Rectangle 80"/>
          <p:cNvSpPr>
            <a:spLocks noChangeAspect="1" noChangeArrowheads="1"/>
          </p:cNvSpPr>
          <p:nvPr/>
        </p:nvSpPr>
        <p:spPr bwMode="auto">
          <a:xfrm>
            <a:off x="7193493" y="5026496"/>
            <a:ext cx="362279" cy="237116"/>
          </a:xfrm>
          <a:prstGeom prst="rect">
            <a:avLst/>
          </a:prstGeom>
          <a:noFill/>
          <a:ln w="9525">
            <a:noFill/>
            <a:miter lim="800000"/>
            <a:headEnd/>
            <a:tailEnd/>
          </a:ln>
        </p:spPr>
        <p:txBody>
          <a:bodyPr wrap="none" lIns="0" tIns="0" rIns="0" bIns="0">
            <a:spAutoFit/>
          </a:bodyPr>
          <a:lstStyle/>
          <a:p>
            <a:r>
              <a:rPr lang="en-GB" sz="1541">
                <a:solidFill>
                  <a:srgbClr val="000000"/>
                </a:solidFill>
                <a:latin typeface="Helvetica" pitchFamily="34" charset="0"/>
              </a:rPr>
              <a:t>trial</a:t>
            </a:r>
            <a:endParaRPr lang="en-GB" sz="1926" i="1">
              <a:solidFill>
                <a:srgbClr val="000000"/>
              </a:solidFill>
            </a:endParaRPr>
          </a:p>
        </p:txBody>
      </p:sp>
      <p:grpSp>
        <p:nvGrpSpPr>
          <p:cNvPr id="6" name="Group 81"/>
          <p:cNvGrpSpPr>
            <a:grpSpLocks/>
          </p:cNvGrpSpPr>
          <p:nvPr/>
        </p:nvGrpSpPr>
        <p:grpSpPr bwMode="auto">
          <a:xfrm>
            <a:off x="8835320" y="2309989"/>
            <a:ext cx="782696" cy="554920"/>
            <a:chOff x="2238" y="2490"/>
            <a:chExt cx="512" cy="363"/>
          </a:xfrm>
        </p:grpSpPr>
        <p:sp>
          <p:nvSpPr>
            <p:cNvPr id="2190418" name="Rectangle 82"/>
            <p:cNvSpPr>
              <a:spLocks noChangeArrowheads="1"/>
            </p:cNvSpPr>
            <p:nvPr/>
          </p:nvSpPr>
          <p:spPr bwMode="auto">
            <a:xfrm>
              <a:off x="2238" y="2490"/>
              <a:ext cx="512" cy="363"/>
            </a:xfrm>
            <a:prstGeom prst="rect">
              <a:avLst/>
            </a:prstGeom>
            <a:solidFill>
              <a:srgbClr val="FFFFFF"/>
            </a:solidFill>
            <a:ln w="9525">
              <a:noFill/>
              <a:miter lim="800000"/>
              <a:headEnd/>
              <a:tailEnd/>
            </a:ln>
          </p:spPr>
          <p:txBody>
            <a:bodyPr/>
            <a:lstStyle/>
            <a:p>
              <a:endParaRPr lang="en-US" sz="1733">
                <a:solidFill>
                  <a:srgbClr val="000000"/>
                </a:solidFill>
              </a:endParaRPr>
            </a:p>
          </p:txBody>
        </p:sp>
        <p:sp>
          <p:nvSpPr>
            <p:cNvPr id="2190419" name="Rectangle 83"/>
            <p:cNvSpPr>
              <a:spLocks noChangeArrowheads="1"/>
            </p:cNvSpPr>
            <p:nvPr/>
          </p:nvSpPr>
          <p:spPr bwMode="auto">
            <a:xfrm>
              <a:off x="2238" y="2490"/>
              <a:ext cx="512" cy="363"/>
            </a:xfrm>
            <a:prstGeom prst="rect">
              <a:avLst/>
            </a:prstGeom>
            <a:noFill/>
            <a:ln w="0">
              <a:solidFill>
                <a:srgbClr val="FFFFFF"/>
              </a:solidFill>
              <a:miter lim="800000"/>
              <a:headEnd/>
              <a:tailEnd/>
            </a:ln>
          </p:spPr>
          <p:txBody>
            <a:bodyPr/>
            <a:lstStyle/>
            <a:p>
              <a:endParaRPr lang="en-US" sz="1733">
                <a:solidFill>
                  <a:srgbClr val="000000"/>
                </a:solidFill>
              </a:endParaRPr>
            </a:p>
          </p:txBody>
        </p:sp>
        <p:sp>
          <p:nvSpPr>
            <p:cNvPr id="2190420" name="Line 84"/>
            <p:cNvSpPr>
              <a:spLocks noChangeShapeType="1"/>
            </p:cNvSpPr>
            <p:nvPr/>
          </p:nvSpPr>
          <p:spPr bwMode="auto">
            <a:xfrm>
              <a:off x="2238" y="2490"/>
              <a:ext cx="512" cy="0"/>
            </a:xfrm>
            <a:prstGeom prst="line">
              <a:avLst/>
            </a:prstGeom>
            <a:noFill/>
            <a:ln w="0">
              <a:solidFill>
                <a:srgbClr val="FFFFFF"/>
              </a:solidFill>
              <a:round/>
              <a:headEnd/>
              <a:tailEnd/>
            </a:ln>
          </p:spPr>
          <p:txBody>
            <a:bodyPr/>
            <a:lstStyle/>
            <a:p>
              <a:endParaRPr lang="en-US" sz="1733">
                <a:solidFill>
                  <a:srgbClr val="000000"/>
                </a:solidFill>
              </a:endParaRPr>
            </a:p>
          </p:txBody>
        </p:sp>
        <p:sp>
          <p:nvSpPr>
            <p:cNvPr id="2190421" name="Freeform 85"/>
            <p:cNvSpPr>
              <a:spLocks/>
            </p:cNvSpPr>
            <p:nvPr/>
          </p:nvSpPr>
          <p:spPr bwMode="auto">
            <a:xfrm>
              <a:off x="2238" y="2490"/>
              <a:ext cx="512" cy="363"/>
            </a:xfrm>
            <a:custGeom>
              <a:avLst/>
              <a:gdLst/>
              <a:ahLst/>
              <a:cxnLst>
                <a:cxn ang="0">
                  <a:pos x="0" y="62"/>
                </a:cxn>
                <a:cxn ang="0">
                  <a:pos x="88" y="62"/>
                </a:cxn>
                <a:cxn ang="0">
                  <a:pos x="88" y="0"/>
                </a:cxn>
              </a:cxnLst>
              <a:rect l="0" t="0" r="r" b="b"/>
              <a:pathLst>
                <a:path w="88" h="62">
                  <a:moveTo>
                    <a:pt x="0" y="62"/>
                  </a:moveTo>
                  <a:lnTo>
                    <a:pt x="88" y="62"/>
                  </a:lnTo>
                  <a:lnTo>
                    <a:pt x="88" y="0"/>
                  </a:lnTo>
                </a:path>
              </a:pathLst>
            </a:custGeom>
            <a:noFill/>
            <a:ln w="0">
              <a:solidFill>
                <a:srgbClr val="FFFFFF"/>
              </a:solidFill>
              <a:prstDash val="solid"/>
              <a:round/>
              <a:headEnd/>
              <a:tailEnd/>
            </a:ln>
          </p:spPr>
          <p:txBody>
            <a:bodyPr/>
            <a:lstStyle/>
            <a:p>
              <a:endParaRPr lang="en-US" sz="1733">
                <a:solidFill>
                  <a:srgbClr val="000000"/>
                </a:solidFill>
              </a:endParaRPr>
            </a:p>
          </p:txBody>
        </p:sp>
        <p:sp>
          <p:nvSpPr>
            <p:cNvPr id="2190422" name="Line 86"/>
            <p:cNvSpPr>
              <a:spLocks noChangeShapeType="1"/>
            </p:cNvSpPr>
            <p:nvPr/>
          </p:nvSpPr>
          <p:spPr bwMode="auto">
            <a:xfrm flipV="1">
              <a:off x="2238" y="2490"/>
              <a:ext cx="0" cy="363"/>
            </a:xfrm>
            <a:prstGeom prst="line">
              <a:avLst/>
            </a:prstGeom>
            <a:noFill/>
            <a:ln w="0">
              <a:solidFill>
                <a:srgbClr val="FFFFFF"/>
              </a:solidFill>
              <a:round/>
              <a:headEnd/>
              <a:tailEnd/>
            </a:ln>
          </p:spPr>
          <p:txBody>
            <a:bodyPr/>
            <a:lstStyle/>
            <a:p>
              <a:endParaRPr lang="en-US" sz="1733">
                <a:solidFill>
                  <a:srgbClr val="000000"/>
                </a:solidFill>
              </a:endParaRPr>
            </a:p>
          </p:txBody>
        </p:sp>
        <p:sp>
          <p:nvSpPr>
            <p:cNvPr id="2190423" name="Line 87"/>
            <p:cNvSpPr>
              <a:spLocks noChangeShapeType="1"/>
            </p:cNvSpPr>
            <p:nvPr/>
          </p:nvSpPr>
          <p:spPr bwMode="auto">
            <a:xfrm>
              <a:off x="2238" y="2853"/>
              <a:ext cx="512" cy="0"/>
            </a:xfrm>
            <a:prstGeom prst="line">
              <a:avLst/>
            </a:prstGeom>
            <a:noFill/>
            <a:ln w="0">
              <a:solidFill>
                <a:srgbClr val="FFFFFF"/>
              </a:solidFill>
              <a:round/>
              <a:headEnd/>
              <a:tailEnd/>
            </a:ln>
          </p:spPr>
          <p:txBody>
            <a:bodyPr/>
            <a:lstStyle/>
            <a:p>
              <a:endParaRPr lang="en-US" sz="1733">
                <a:solidFill>
                  <a:srgbClr val="000000"/>
                </a:solidFill>
              </a:endParaRPr>
            </a:p>
          </p:txBody>
        </p:sp>
        <p:sp>
          <p:nvSpPr>
            <p:cNvPr id="2190424" name="Freeform 88"/>
            <p:cNvSpPr>
              <a:spLocks/>
            </p:cNvSpPr>
            <p:nvPr/>
          </p:nvSpPr>
          <p:spPr bwMode="auto">
            <a:xfrm>
              <a:off x="2238" y="2490"/>
              <a:ext cx="512" cy="363"/>
            </a:xfrm>
            <a:custGeom>
              <a:avLst/>
              <a:gdLst/>
              <a:ahLst/>
              <a:cxnLst>
                <a:cxn ang="0">
                  <a:pos x="0" y="62"/>
                </a:cxn>
                <a:cxn ang="0">
                  <a:pos x="0" y="0"/>
                </a:cxn>
                <a:cxn ang="0">
                  <a:pos x="88" y="0"/>
                </a:cxn>
              </a:cxnLst>
              <a:rect l="0" t="0" r="r" b="b"/>
              <a:pathLst>
                <a:path w="88" h="62">
                  <a:moveTo>
                    <a:pt x="0" y="62"/>
                  </a:moveTo>
                  <a:lnTo>
                    <a:pt x="0" y="0"/>
                  </a:lnTo>
                  <a:lnTo>
                    <a:pt x="88" y="0"/>
                  </a:lnTo>
                </a:path>
              </a:pathLst>
            </a:custGeom>
            <a:noFill/>
            <a:ln w="0">
              <a:solidFill>
                <a:srgbClr val="FFFFFF"/>
              </a:solidFill>
              <a:prstDash val="solid"/>
              <a:round/>
              <a:headEnd/>
              <a:tailEnd/>
            </a:ln>
          </p:spPr>
          <p:txBody>
            <a:bodyPr/>
            <a:lstStyle/>
            <a:p>
              <a:endParaRPr lang="en-US" sz="1733">
                <a:solidFill>
                  <a:srgbClr val="000000"/>
                </a:solidFill>
              </a:endParaRPr>
            </a:p>
          </p:txBody>
        </p:sp>
        <p:sp>
          <p:nvSpPr>
            <p:cNvPr id="2190425" name="Freeform 89"/>
            <p:cNvSpPr>
              <a:spLocks/>
            </p:cNvSpPr>
            <p:nvPr/>
          </p:nvSpPr>
          <p:spPr bwMode="auto">
            <a:xfrm>
              <a:off x="2238" y="2490"/>
              <a:ext cx="512" cy="363"/>
            </a:xfrm>
            <a:custGeom>
              <a:avLst/>
              <a:gdLst/>
              <a:ahLst/>
              <a:cxnLst>
                <a:cxn ang="0">
                  <a:pos x="0" y="62"/>
                </a:cxn>
                <a:cxn ang="0">
                  <a:pos x="88" y="62"/>
                </a:cxn>
                <a:cxn ang="0">
                  <a:pos x="88" y="0"/>
                </a:cxn>
              </a:cxnLst>
              <a:rect l="0" t="0" r="r" b="b"/>
              <a:pathLst>
                <a:path w="88" h="62">
                  <a:moveTo>
                    <a:pt x="0" y="62"/>
                  </a:moveTo>
                  <a:lnTo>
                    <a:pt x="88" y="62"/>
                  </a:lnTo>
                  <a:lnTo>
                    <a:pt x="88" y="0"/>
                  </a:lnTo>
                </a:path>
              </a:pathLst>
            </a:custGeom>
            <a:noFill/>
            <a:ln w="0">
              <a:solidFill>
                <a:srgbClr val="FFFFFF"/>
              </a:solidFill>
              <a:prstDash val="solid"/>
              <a:round/>
              <a:headEnd/>
              <a:tailEnd/>
            </a:ln>
          </p:spPr>
          <p:txBody>
            <a:bodyPr/>
            <a:lstStyle/>
            <a:p>
              <a:endParaRPr lang="en-US" sz="1733">
                <a:solidFill>
                  <a:srgbClr val="000000"/>
                </a:solidFill>
              </a:endParaRPr>
            </a:p>
          </p:txBody>
        </p:sp>
        <p:sp>
          <p:nvSpPr>
            <p:cNvPr id="2190426" name="Line 90"/>
            <p:cNvSpPr>
              <a:spLocks noChangeShapeType="1"/>
            </p:cNvSpPr>
            <p:nvPr/>
          </p:nvSpPr>
          <p:spPr bwMode="auto">
            <a:xfrm flipV="1">
              <a:off x="2238" y="2490"/>
              <a:ext cx="0" cy="363"/>
            </a:xfrm>
            <a:prstGeom prst="line">
              <a:avLst/>
            </a:prstGeom>
            <a:noFill/>
            <a:ln w="0">
              <a:solidFill>
                <a:srgbClr val="FFFFFF"/>
              </a:solidFill>
              <a:round/>
              <a:headEnd/>
              <a:tailEnd/>
            </a:ln>
          </p:spPr>
          <p:txBody>
            <a:bodyPr/>
            <a:lstStyle/>
            <a:p>
              <a:endParaRPr lang="en-US" sz="1733">
                <a:solidFill>
                  <a:srgbClr val="000000"/>
                </a:solidFill>
              </a:endParaRPr>
            </a:p>
          </p:txBody>
        </p:sp>
        <p:sp>
          <p:nvSpPr>
            <p:cNvPr id="2190427" name="Rectangle 91"/>
            <p:cNvSpPr>
              <a:spLocks noChangeArrowheads="1"/>
            </p:cNvSpPr>
            <p:nvPr/>
          </p:nvSpPr>
          <p:spPr bwMode="auto">
            <a:xfrm>
              <a:off x="2547" y="2514"/>
              <a:ext cx="135"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CS</a:t>
              </a:r>
              <a:endParaRPr lang="en-GB" sz="1733" i="1">
                <a:solidFill>
                  <a:srgbClr val="000000"/>
                </a:solidFill>
              </a:endParaRPr>
            </a:p>
          </p:txBody>
        </p:sp>
        <p:sp>
          <p:nvSpPr>
            <p:cNvPr id="2190428" name="Rectangle 92"/>
            <p:cNvSpPr>
              <a:spLocks noChangeArrowheads="1"/>
            </p:cNvSpPr>
            <p:nvPr/>
          </p:nvSpPr>
          <p:spPr bwMode="auto">
            <a:xfrm>
              <a:off x="2680" y="2578"/>
              <a:ext cx="41" cy="87"/>
            </a:xfrm>
            <a:prstGeom prst="rect">
              <a:avLst/>
            </a:prstGeom>
            <a:noFill/>
            <a:ln w="9525">
              <a:noFill/>
              <a:miter lim="800000"/>
              <a:headEnd/>
              <a:tailEnd/>
            </a:ln>
          </p:spPr>
          <p:txBody>
            <a:bodyPr wrap="none" lIns="0" tIns="0" rIns="0" bIns="0">
              <a:spAutoFit/>
            </a:bodyPr>
            <a:lstStyle/>
            <a:p>
              <a:r>
                <a:rPr lang="en-GB" sz="867">
                  <a:solidFill>
                    <a:srgbClr val="000000"/>
                  </a:solidFill>
                  <a:latin typeface="Helvetica" pitchFamily="34" charset="0"/>
                </a:rPr>
                <a:t>1</a:t>
              </a:r>
              <a:endParaRPr lang="en-GB" sz="1733" i="1">
                <a:solidFill>
                  <a:srgbClr val="000000"/>
                </a:solidFill>
              </a:endParaRPr>
            </a:p>
          </p:txBody>
        </p:sp>
        <p:sp>
          <p:nvSpPr>
            <p:cNvPr id="2190429" name="Line 93"/>
            <p:cNvSpPr>
              <a:spLocks noChangeShapeType="1"/>
            </p:cNvSpPr>
            <p:nvPr/>
          </p:nvSpPr>
          <p:spPr bwMode="auto">
            <a:xfrm>
              <a:off x="2285" y="2584"/>
              <a:ext cx="232" cy="0"/>
            </a:xfrm>
            <a:prstGeom prst="line">
              <a:avLst/>
            </a:prstGeom>
            <a:noFill/>
            <a:ln w="19050">
              <a:solidFill>
                <a:srgbClr val="FF0000"/>
              </a:solidFill>
              <a:round/>
              <a:headEnd/>
              <a:tailEnd/>
            </a:ln>
          </p:spPr>
          <p:txBody>
            <a:bodyPr/>
            <a:lstStyle/>
            <a:p>
              <a:endParaRPr lang="en-US" sz="1733">
                <a:solidFill>
                  <a:srgbClr val="000000"/>
                </a:solidFill>
              </a:endParaRPr>
            </a:p>
          </p:txBody>
        </p:sp>
        <p:sp>
          <p:nvSpPr>
            <p:cNvPr id="2190430" name="Rectangle 94"/>
            <p:cNvSpPr>
              <a:spLocks noChangeArrowheads="1"/>
            </p:cNvSpPr>
            <p:nvPr/>
          </p:nvSpPr>
          <p:spPr bwMode="auto">
            <a:xfrm>
              <a:off x="2547" y="2684"/>
              <a:ext cx="135" cy="116"/>
            </a:xfrm>
            <a:prstGeom prst="rect">
              <a:avLst/>
            </a:prstGeom>
            <a:noFill/>
            <a:ln w="9525">
              <a:noFill/>
              <a:miter lim="800000"/>
              <a:headEnd/>
              <a:tailEnd/>
            </a:ln>
          </p:spPr>
          <p:txBody>
            <a:bodyPr wrap="none" lIns="0" tIns="0" rIns="0" bIns="0">
              <a:spAutoFit/>
            </a:bodyPr>
            <a:lstStyle/>
            <a:p>
              <a:r>
                <a:rPr lang="en-GB" sz="1156">
                  <a:solidFill>
                    <a:srgbClr val="000000"/>
                  </a:solidFill>
                  <a:latin typeface="Helvetica" pitchFamily="34" charset="0"/>
                </a:rPr>
                <a:t>CS</a:t>
              </a:r>
              <a:endParaRPr lang="en-GB" sz="1733" i="1">
                <a:solidFill>
                  <a:srgbClr val="000000"/>
                </a:solidFill>
              </a:endParaRPr>
            </a:p>
          </p:txBody>
        </p:sp>
        <p:sp>
          <p:nvSpPr>
            <p:cNvPr id="2190431" name="Rectangle 95"/>
            <p:cNvSpPr>
              <a:spLocks noChangeArrowheads="1"/>
            </p:cNvSpPr>
            <p:nvPr/>
          </p:nvSpPr>
          <p:spPr bwMode="auto">
            <a:xfrm>
              <a:off x="2680" y="2748"/>
              <a:ext cx="41" cy="87"/>
            </a:xfrm>
            <a:prstGeom prst="rect">
              <a:avLst/>
            </a:prstGeom>
            <a:noFill/>
            <a:ln w="9525">
              <a:noFill/>
              <a:miter lim="800000"/>
              <a:headEnd/>
              <a:tailEnd/>
            </a:ln>
          </p:spPr>
          <p:txBody>
            <a:bodyPr wrap="none" lIns="0" tIns="0" rIns="0" bIns="0">
              <a:spAutoFit/>
            </a:bodyPr>
            <a:lstStyle/>
            <a:p>
              <a:r>
                <a:rPr lang="en-GB" sz="867">
                  <a:solidFill>
                    <a:srgbClr val="000000"/>
                  </a:solidFill>
                  <a:latin typeface="Helvetica" pitchFamily="34" charset="0"/>
                </a:rPr>
                <a:t>2</a:t>
              </a:r>
              <a:endParaRPr lang="en-GB" sz="1733" i="1">
                <a:solidFill>
                  <a:srgbClr val="000000"/>
                </a:solidFill>
              </a:endParaRPr>
            </a:p>
          </p:txBody>
        </p:sp>
        <p:sp>
          <p:nvSpPr>
            <p:cNvPr id="2190432" name="Line 96"/>
            <p:cNvSpPr>
              <a:spLocks noChangeShapeType="1"/>
            </p:cNvSpPr>
            <p:nvPr/>
          </p:nvSpPr>
          <p:spPr bwMode="auto">
            <a:xfrm>
              <a:off x="2285" y="2754"/>
              <a:ext cx="232" cy="0"/>
            </a:xfrm>
            <a:prstGeom prst="line">
              <a:avLst/>
            </a:prstGeom>
            <a:noFill/>
            <a:ln w="19050">
              <a:solidFill>
                <a:srgbClr val="0000FF"/>
              </a:solidFill>
              <a:round/>
              <a:headEnd/>
              <a:tailEnd/>
            </a:ln>
          </p:spPr>
          <p:txBody>
            <a:bodyPr/>
            <a:lstStyle/>
            <a:p>
              <a:endParaRPr lang="en-US" sz="1733">
                <a:solidFill>
                  <a:srgbClr val="000000"/>
                </a:solidFill>
              </a:endParaRPr>
            </a:p>
          </p:txBody>
        </p:sp>
      </p:grpSp>
      <p:sp>
        <p:nvSpPr>
          <p:cNvPr id="2190433" name="Text Box 97"/>
          <p:cNvSpPr txBox="1">
            <a:spLocks noChangeArrowheads="1"/>
          </p:cNvSpPr>
          <p:nvPr/>
        </p:nvSpPr>
        <p:spPr bwMode="auto">
          <a:xfrm>
            <a:off x="467709" y="6141825"/>
            <a:ext cx="3782013" cy="359009"/>
          </a:xfrm>
          <a:prstGeom prst="rect">
            <a:avLst/>
          </a:prstGeom>
          <a:noFill/>
          <a:ln w="9525">
            <a:noFill/>
            <a:miter lim="800000"/>
            <a:headEnd/>
            <a:tailEnd/>
          </a:ln>
          <a:effectLst/>
        </p:spPr>
        <p:txBody>
          <a:bodyPr>
            <a:spAutoFit/>
          </a:bodyPr>
          <a:lstStyle/>
          <a:p>
            <a:pPr>
              <a:spcBef>
                <a:spcPct val="50000"/>
              </a:spcBef>
            </a:pPr>
            <a:r>
              <a:rPr lang="en-US" sz="1733" dirty="0">
                <a:solidFill>
                  <a:srgbClr val="000000"/>
                </a:solidFill>
                <a:latin typeface="Times New Roman" pitchFamily="18" charset="0"/>
              </a:rPr>
              <a:t>den </a:t>
            </a:r>
            <a:r>
              <a:rPr lang="en-US" sz="1733" dirty="0" err="1">
                <a:solidFill>
                  <a:srgbClr val="000000"/>
                </a:solidFill>
                <a:latin typeface="Times New Roman" pitchFamily="18" charset="0"/>
              </a:rPr>
              <a:t>Ouden</a:t>
            </a:r>
            <a:r>
              <a:rPr lang="en-US" sz="1733" dirty="0">
                <a:solidFill>
                  <a:srgbClr val="000000"/>
                </a:solidFill>
                <a:latin typeface="Times New Roman" pitchFamily="18" charset="0"/>
              </a:rPr>
              <a:t> et al. 2010, </a:t>
            </a:r>
            <a:r>
              <a:rPr lang="en-US" sz="1733" i="1" dirty="0">
                <a:solidFill>
                  <a:srgbClr val="000000"/>
                </a:solidFill>
                <a:latin typeface="Times New Roman" pitchFamily="18" charset="0"/>
              </a:rPr>
              <a:t>J. </a:t>
            </a:r>
            <a:r>
              <a:rPr lang="en-US" sz="1733" i="1" dirty="0" err="1">
                <a:solidFill>
                  <a:srgbClr val="000000"/>
                </a:solidFill>
                <a:latin typeface="Times New Roman" pitchFamily="18" charset="0"/>
              </a:rPr>
              <a:t>Neurosci</a:t>
            </a:r>
            <a:r>
              <a:rPr lang="en-US" sz="1733" i="1" dirty="0">
                <a:solidFill>
                  <a:srgbClr val="000000"/>
                </a:solidFill>
                <a:latin typeface="Times New Roman" pitchFamily="18" charset="0"/>
              </a:rPr>
              <a:t>.</a:t>
            </a:r>
            <a:endParaRPr lang="de-DE" sz="1733" i="1" dirty="0">
              <a:solidFill>
                <a:srgbClr val="000000"/>
              </a:solidFill>
              <a:latin typeface="Times New Roman" pitchFamily="18" charset="0"/>
            </a:endParaRPr>
          </a:p>
        </p:txBody>
      </p:sp>
    </p:spTree>
    <p:extLst>
      <p:ext uri="{BB962C8B-B14F-4D97-AF65-F5344CB8AC3E}">
        <p14:creationId xmlns:p14="http://schemas.microsoft.com/office/powerpoint/2010/main" val="504864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62" name="Rectangle 2"/>
          <p:cNvSpPr>
            <a:spLocks noGrp="1" noChangeArrowheads="1"/>
          </p:cNvSpPr>
          <p:nvPr>
            <p:ph type="title"/>
          </p:nvPr>
        </p:nvSpPr>
        <p:spPr>
          <a:xfrm>
            <a:off x="472882" y="0"/>
            <a:ext cx="8915400" cy="1100667"/>
          </a:xfrm>
        </p:spPr>
        <p:txBody>
          <a:bodyPr>
            <a:normAutofit/>
          </a:bodyPr>
          <a:lstStyle/>
          <a:p>
            <a:pPr algn="l"/>
            <a:r>
              <a:rPr lang="de-CH" sz="2400" dirty="0">
                <a:latin typeface="+mn-lt"/>
              </a:rPr>
              <a:t>Hierarchical Bayesian learning model</a:t>
            </a:r>
            <a:endParaRPr lang="en-US" sz="2400" dirty="0">
              <a:latin typeface="+mn-lt"/>
            </a:endParaRPr>
          </a:p>
        </p:txBody>
      </p:sp>
      <p:sp>
        <p:nvSpPr>
          <p:cNvPr id="2191363" name="Rectangle 3"/>
          <p:cNvSpPr>
            <a:spLocks noChangeArrowheads="1"/>
          </p:cNvSpPr>
          <p:nvPr/>
        </p:nvSpPr>
        <p:spPr bwMode="auto">
          <a:xfrm>
            <a:off x="695850" y="4088882"/>
            <a:ext cx="3010017" cy="388696"/>
          </a:xfrm>
          <a:prstGeom prst="rect">
            <a:avLst/>
          </a:prstGeom>
          <a:noFill/>
          <a:ln w="9525">
            <a:noFill/>
            <a:miter lim="800000"/>
            <a:headEnd/>
            <a:tailEnd/>
          </a:ln>
          <a:effectLst/>
        </p:spPr>
        <p:txBody>
          <a:bodyPr>
            <a:spAutoFit/>
          </a:bodyPr>
          <a:lstStyle/>
          <a:p>
            <a:pPr>
              <a:spcBef>
                <a:spcPct val="30000"/>
              </a:spcBef>
            </a:pPr>
            <a:r>
              <a:rPr lang="en-GB" sz="1926">
                <a:solidFill>
                  <a:srgbClr val="000000"/>
                </a:solidFill>
              </a:rPr>
              <a:t>observed events</a:t>
            </a:r>
          </a:p>
        </p:txBody>
      </p:sp>
      <p:sp>
        <p:nvSpPr>
          <p:cNvPr id="2191364" name="Rectangle 4"/>
          <p:cNvSpPr>
            <a:spLocks noChangeArrowheads="1"/>
          </p:cNvSpPr>
          <p:nvPr/>
        </p:nvSpPr>
        <p:spPr bwMode="auto">
          <a:xfrm>
            <a:off x="682090" y="3324531"/>
            <a:ext cx="2762368" cy="685059"/>
          </a:xfrm>
          <a:prstGeom prst="rect">
            <a:avLst/>
          </a:prstGeom>
          <a:noFill/>
          <a:ln w="9525">
            <a:noFill/>
            <a:miter lim="800000"/>
            <a:headEnd/>
            <a:tailEnd/>
          </a:ln>
          <a:effectLst/>
        </p:spPr>
        <p:txBody>
          <a:bodyPr>
            <a:spAutoFit/>
          </a:bodyPr>
          <a:lstStyle/>
          <a:p>
            <a:pPr>
              <a:spcBef>
                <a:spcPct val="30000"/>
              </a:spcBef>
            </a:pPr>
            <a:r>
              <a:rPr lang="en-GB" sz="1926">
                <a:solidFill>
                  <a:srgbClr val="000000"/>
                </a:solidFill>
              </a:rPr>
              <a:t>probabilistic association</a:t>
            </a:r>
          </a:p>
        </p:txBody>
      </p:sp>
      <p:sp>
        <p:nvSpPr>
          <p:cNvPr id="2191365" name="Rectangle 5"/>
          <p:cNvSpPr>
            <a:spLocks noChangeArrowheads="1"/>
          </p:cNvSpPr>
          <p:nvPr/>
        </p:nvSpPr>
        <p:spPr bwMode="auto">
          <a:xfrm>
            <a:off x="695850" y="2687060"/>
            <a:ext cx="1406407" cy="388696"/>
          </a:xfrm>
          <a:prstGeom prst="rect">
            <a:avLst/>
          </a:prstGeom>
          <a:noFill/>
          <a:ln w="9525">
            <a:noFill/>
            <a:miter lim="800000"/>
            <a:headEnd/>
            <a:tailEnd/>
          </a:ln>
          <a:effectLst/>
        </p:spPr>
        <p:txBody>
          <a:bodyPr>
            <a:spAutoFit/>
          </a:bodyPr>
          <a:lstStyle/>
          <a:p>
            <a:pPr>
              <a:spcBef>
                <a:spcPct val="30000"/>
              </a:spcBef>
            </a:pPr>
            <a:r>
              <a:rPr lang="en-GB" sz="1926">
                <a:solidFill>
                  <a:srgbClr val="000000"/>
                </a:solidFill>
              </a:rPr>
              <a:t>volatility</a:t>
            </a:r>
            <a:endParaRPr lang="en-US" sz="1926">
              <a:solidFill>
                <a:srgbClr val="000000"/>
              </a:solidFill>
            </a:endParaRPr>
          </a:p>
        </p:txBody>
      </p:sp>
      <p:grpSp>
        <p:nvGrpSpPr>
          <p:cNvPr id="2" name="Group 6"/>
          <p:cNvGrpSpPr>
            <a:grpSpLocks/>
          </p:cNvGrpSpPr>
          <p:nvPr/>
        </p:nvGrpSpPr>
        <p:grpSpPr bwMode="auto">
          <a:xfrm>
            <a:off x="3188995" y="1900520"/>
            <a:ext cx="2490258" cy="2566694"/>
            <a:chOff x="586" y="1463"/>
            <a:chExt cx="1628" cy="1679"/>
          </a:xfrm>
        </p:grpSpPr>
        <p:sp>
          <p:nvSpPr>
            <p:cNvPr id="2191367" name="AutoShape 7"/>
            <p:cNvSpPr>
              <a:spLocks noChangeAspect="1" noChangeArrowheads="1" noTextEdit="1"/>
            </p:cNvSpPr>
            <p:nvPr/>
          </p:nvSpPr>
          <p:spPr bwMode="auto">
            <a:xfrm>
              <a:off x="586" y="1463"/>
              <a:ext cx="1628" cy="1679"/>
            </a:xfrm>
            <a:prstGeom prst="rect">
              <a:avLst/>
            </a:prstGeom>
            <a:noFill/>
            <a:ln w="9525">
              <a:noFill/>
              <a:miter lim="800000"/>
              <a:headEnd/>
              <a:tailEnd/>
            </a:ln>
          </p:spPr>
          <p:txBody>
            <a:bodyPr/>
            <a:lstStyle/>
            <a:p>
              <a:endParaRPr lang="en-US" sz="1733">
                <a:solidFill>
                  <a:srgbClr val="000000"/>
                </a:solidFill>
              </a:endParaRPr>
            </a:p>
          </p:txBody>
        </p:sp>
        <p:sp>
          <p:nvSpPr>
            <p:cNvPr id="2191368" name="Oval 8"/>
            <p:cNvSpPr>
              <a:spLocks noChangeArrowheads="1"/>
            </p:cNvSpPr>
            <p:nvPr/>
          </p:nvSpPr>
          <p:spPr bwMode="auto">
            <a:xfrm>
              <a:off x="1064" y="1470"/>
              <a:ext cx="353" cy="353"/>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69" name="Rectangle 9"/>
            <p:cNvSpPr>
              <a:spLocks noChangeArrowheads="1"/>
            </p:cNvSpPr>
            <p:nvPr/>
          </p:nvSpPr>
          <p:spPr bwMode="auto">
            <a:xfrm>
              <a:off x="1210" y="1559"/>
              <a:ext cx="81" cy="174"/>
            </a:xfrm>
            <a:prstGeom prst="rect">
              <a:avLst/>
            </a:prstGeom>
            <a:noFill/>
            <a:ln w="9525">
              <a:noFill/>
              <a:miter lim="800000"/>
              <a:headEnd/>
              <a:tailEnd/>
            </a:ln>
          </p:spPr>
          <p:txBody>
            <a:bodyPr wrap="none" lIns="0" tIns="0" rIns="0" bIns="0">
              <a:spAutoFit/>
            </a:bodyPr>
            <a:lstStyle/>
            <a:p>
              <a:r>
                <a:rPr lang="en-US" sz="1733">
                  <a:solidFill>
                    <a:srgbClr val="000000"/>
                  </a:solidFill>
                </a:rPr>
                <a:t>k</a:t>
              </a:r>
            </a:p>
          </p:txBody>
        </p:sp>
        <p:sp>
          <p:nvSpPr>
            <p:cNvPr id="2191370" name="Oval 10"/>
            <p:cNvSpPr>
              <a:spLocks noChangeArrowheads="1"/>
            </p:cNvSpPr>
            <p:nvPr/>
          </p:nvSpPr>
          <p:spPr bwMode="auto">
            <a:xfrm>
              <a:off x="1084" y="2300"/>
              <a:ext cx="353" cy="353"/>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71" name="Oval 11"/>
            <p:cNvSpPr>
              <a:spLocks noChangeArrowheads="1"/>
            </p:cNvSpPr>
            <p:nvPr/>
          </p:nvSpPr>
          <p:spPr bwMode="auto">
            <a:xfrm>
              <a:off x="1639" y="2300"/>
              <a:ext cx="353" cy="353"/>
            </a:xfrm>
            <a:prstGeom prst="ellipse">
              <a:avLst/>
            </a:prstGeom>
            <a:noFill/>
            <a:ln w="22225" cap="rnd">
              <a:solidFill>
                <a:srgbClr val="000000"/>
              </a:solidFill>
              <a:round/>
              <a:headEnd/>
              <a:tailEnd/>
            </a:ln>
          </p:spPr>
          <p:txBody>
            <a:bodyPr/>
            <a:lstStyle/>
            <a:p>
              <a:endParaRPr lang="en-US" sz="1733">
                <a:solidFill>
                  <a:srgbClr val="000000"/>
                </a:solidFill>
              </a:endParaRPr>
            </a:p>
          </p:txBody>
        </p:sp>
        <p:grpSp>
          <p:nvGrpSpPr>
            <p:cNvPr id="3" name="Group 12"/>
            <p:cNvGrpSpPr>
              <a:grpSpLocks/>
            </p:cNvGrpSpPr>
            <p:nvPr/>
          </p:nvGrpSpPr>
          <p:grpSpPr bwMode="auto">
            <a:xfrm>
              <a:off x="1031" y="1771"/>
              <a:ext cx="414" cy="123"/>
              <a:chOff x="1288" y="2068"/>
              <a:chExt cx="414" cy="123"/>
            </a:xfrm>
          </p:grpSpPr>
          <p:sp>
            <p:nvSpPr>
              <p:cNvPr id="2191373" name="Freeform 13"/>
              <p:cNvSpPr>
                <a:spLocks noEditPoints="1"/>
              </p:cNvSpPr>
              <p:nvPr/>
            </p:nvSpPr>
            <p:spPr bwMode="auto">
              <a:xfrm>
                <a:off x="1288" y="2068"/>
                <a:ext cx="97" cy="123"/>
              </a:xfrm>
              <a:custGeom>
                <a:avLst/>
                <a:gdLst/>
                <a:ahLst/>
                <a:cxnLst>
                  <a:cxn ang="0">
                    <a:pos x="97" y="12"/>
                  </a:cxn>
                  <a:cxn ang="0">
                    <a:pos x="36" y="92"/>
                  </a:cxn>
                  <a:cxn ang="0">
                    <a:pos x="21" y="80"/>
                  </a:cxn>
                  <a:cxn ang="0">
                    <a:pos x="82" y="0"/>
                  </a:cxn>
                  <a:cxn ang="0">
                    <a:pos x="97" y="12"/>
                  </a:cxn>
                  <a:cxn ang="0">
                    <a:pos x="57" y="95"/>
                  </a:cxn>
                  <a:cxn ang="0">
                    <a:pos x="0" y="123"/>
                  </a:cxn>
                  <a:cxn ang="0">
                    <a:pos x="12" y="61"/>
                  </a:cxn>
                  <a:cxn ang="0">
                    <a:pos x="57" y="95"/>
                  </a:cxn>
                </a:cxnLst>
                <a:rect l="0" t="0" r="r" b="b"/>
                <a:pathLst>
                  <a:path w="97" h="123">
                    <a:moveTo>
                      <a:pt x="97" y="12"/>
                    </a:moveTo>
                    <a:lnTo>
                      <a:pt x="36" y="92"/>
                    </a:lnTo>
                    <a:lnTo>
                      <a:pt x="21" y="80"/>
                    </a:lnTo>
                    <a:lnTo>
                      <a:pt x="82" y="0"/>
                    </a:lnTo>
                    <a:lnTo>
                      <a:pt x="97" y="12"/>
                    </a:lnTo>
                    <a:close/>
                    <a:moveTo>
                      <a:pt x="57" y="95"/>
                    </a:moveTo>
                    <a:lnTo>
                      <a:pt x="0" y="123"/>
                    </a:lnTo>
                    <a:lnTo>
                      <a:pt x="12" y="61"/>
                    </a:lnTo>
                    <a:lnTo>
                      <a:pt x="57" y="95"/>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4" name="Freeform 14"/>
              <p:cNvSpPr>
                <a:spLocks noEditPoints="1"/>
              </p:cNvSpPr>
              <p:nvPr/>
            </p:nvSpPr>
            <p:spPr bwMode="auto">
              <a:xfrm>
                <a:off x="1607" y="2069"/>
                <a:ext cx="95" cy="122"/>
              </a:xfrm>
              <a:custGeom>
                <a:avLst/>
                <a:gdLst/>
                <a:ahLst/>
                <a:cxnLst>
                  <a:cxn ang="0">
                    <a:pos x="15" y="0"/>
                  </a:cxn>
                  <a:cxn ang="0">
                    <a:pos x="75" y="79"/>
                  </a:cxn>
                  <a:cxn ang="0">
                    <a:pos x="60" y="91"/>
                  </a:cxn>
                  <a:cxn ang="0">
                    <a:pos x="0" y="11"/>
                  </a:cxn>
                  <a:cxn ang="0">
                    <a:pos x="15" y="0"/>
                  </a:cxn>
                  <a:cxn ang="0">
                    <a:pos x="84" y="60"/>
                  </a:cxn>
                  <a:cxn ang="0">
                    <a:pos x="95" y="122"/>
                  </a:cxn>
                  <a:cxn ang="0">
                    <a:pos x="39" y="94"/>
                  </a:cxn>
                  <a:cxn ang="0">
                    <a:pos x="84" y="60"/>
                  </a:cxn>
                </a:cxnLst>
                <a:rect l="0" t="0" r="r" b="b"/>
                <a:pathLst>
                  <a:path w="95" h="122">
                    <a:moveTo>
                      <a:pt x="15" y="0"/>
                    </a:moveTo>
                    <a:lnTo>
                      <a:pt x="75" y="79"/>
                    </a:lnTo>
                    <a:lnTo>
                      <a:pt x="60" y="91"/>
                    </a:lnTo>
                    <a:lnTo>
                      <a:pt x="0" y="11"/>
                    </a:lnTo>
                    <a:lnTo>
                      <a:pt x="15" y="0"/>
                    </a:lnTo>
                    <a:close/>
                    <a:moveTo>
                      <a:pt x="84" y="60"/>
                    </a:moveTo>
                    <a:lnTo>
                      <a:pt x="95" y="122"/>
                    </a:lnTo>
                    <a:lnTo>
                      <a:pt x="39" y="94"/>
                    </a:lnTo>
                    <a:lnTo>
                      <a:pt x="84" y="6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grpSp>
        <p:sp>
          <p:nvSpPr>
            <p:cNvPr id="2191375" name="Freeform 15"/>
            <p:cNvSpPr>
              <a:spLocks noEditPoints="1"/>
            </p:cNvSpPr>
            <p:nvPr/>
          </p:nvSpPr>
          <p:spPr bwMode="auto">
            <a:xfrm>
              <a:off x="1148" y="2006"/>
              <a:ext cx="201" cy="57"/>
            </a:xfrm>
            <a:custGeom>
              <a:avLst/>
              <a:gdLst/>
              <a:ahLst/>
              <a:cxnLst>
                <a:cxn ang="0">
                  <a:pos x="0" y="19"/>
                </a:cxn>
                <a:cxn ang="0">
                  <a:pos x="155" y="19"/>
                </a:cxn>
                <a:cxn ang="0">
                  <a:pos x="155" y="38"/>
                </a:cxn>
                <a:cxn ang="0">
                  <a:pos x="0" y="38"/>
                </a:cxn>
                <a:cxn ang="0">
                  <a:pos x="0" y="19"/>
                </a:cxn>
                <a:cxn ang="0">
                  <a:pos x="145" y="0"/>
                </a:cxn>
                <a:cxn ang="0">
                  <a:pos x="201" y="29"/>
                </a:cxn>
                <a:cxn ang="0">
                  <a:pos x="145" y="57"/>
                </a:cxn>
                <a:cxn ang="0">
                  <a:pos x="145" y="0"/>
                </a:cxn>
              </a:cxnLst>
              <a:rect l="0" t="0" r="r" b="b"/>
              <a:pathLst>
                <a:path w="201" h="57">
                  <a:moveTo>
                    <a:pt x="0" y="19"/>
                  </a:moveTo>
                  <a:lnTo>
                    <a:pt x="155" y="19"/>
                  </a:lnTo>
                  <a:lnTo>
                    <a:pt x="155" y="38"/>
                  </a:lnTo>
                  <a:lnTo>
                    <a:pt x="0" y="38"/>
                  </a:lnTo>
                  <a:lnTo>
                    <a:pt x="0" y="19"/>
                  </a:lnTo>
                  <a:close/>
                  <a:moveTo>
                    <a:pt x="145" y="0"/>
                  </a:moveTo>
                  <a:lnTo>
                    <a:pt x="201" y="29"/>
                  </a:lnTo>
                  <a:lnTo>
                    <a:pt x="145" y="57"/>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6" name="Freeform 16"/>
            <p:cNvSpPr>
              <a:spLocks noEditPoints="1"/>
            </p:cNvSpPr>
            <p:nvPr/>
          </p:nvSpPr>
          <p:spPr bwMode="auto">
            <a:xfrm>
              <a:off x="1703" y="2005"/>
              <a:ext cx="201" cy="56"/>
            </a:xfrm>
            <a:custGeom>
              <a:avLst/>
              <a:gdLst/>
              <a:ahLst/>
              <a:cxnLst>
                <a:cxn ang="0">
                  <a:pos x="0" y="19"/>
                </a:cxn>
                <a:cxn ang="0">
                  <a:pos x="154" y="19"/>
                </a:cxn>
                <a:cxn ang="0">
                  <a:pos x="154" y="37"/>
                </a:cxn>
                <a:cxn ang="0">
                  <a:pos x="0" y="37"/>
                </a:cxn>
                <a:cxn ang="0">
                  <a:pos x="0" y="19"/>
                </a:cxn>
                <a:cxn ang="0">
                  <a:pos x="145" y="0"/>
                </a:cxn>
                <a:cxn ang="0">
                  <a:pos x="201" y="28"/>
                </a:cxn>
                <a:cxn ang="0">
                  <a:pos x="145" y="56"/>
                </a:cxn>
                <a:cxn ang="0">
                  <a:pos x="145" y="0"/>
                </a:cxn>
              </a:cxnLst>
              <a:rect l="0" t="0" r="r" b="b"/>
              <a:pathLst>
                <a:path w="201" h="56">
                  <a:moveTo>
                    <a:pt x="0" y="19"/>
                  </a:moveTo>
                  <a:lnTo>
                    <a:pt x="154" y="19"/>
                  </a:lnTo>
                  <a:lnTo>
                    <a:pt x="154" y="37"/>
                  </a:lnTo>
                  <a:lnTo>
                    <a:pt x="0" y="37"/>
                  </a:lnTo>
                  <a:lnTo>
                    <a:pt x="0" y="19"/>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7" name="Freeform 17"/>
            <p:cNvSpPr>
              <a:spLocks noEditPoints="1"/>
            </p:cNvSpPr>
            <p:nvPr/>
          </p:nvSpPr>
          <p:spPr bwMode="auto">
            <a:xfrm>
              <a:off x="595" y="2005"/>
              <a:ext cx="201" cy="56"/>
            </a:xfrm>
            <a:custGeom>
              <a:avLst/>
              <a:gdLst/>
              <a:ahLst/>
              <a:cxnLst>
                <a:cxn ang="0">
                  <a:pos x="0" y="19"/>
                </a:cxn>
                <a:cxn ang="0">
                  <a:pos x="154" y="19"/>
                </a:cxn>
                <a:cxn ang="0">
                  <a:pos x="154" y="37"/>
                </a:cxn>
                <a:cxn ang="0">
                  <a:pos x="0" y="37"/>
                </a:cxn>
                <a:cxn ang="0">
                  <a:pos x="0" y="19"/>
                </a:cxn>
                <a:cxn ang="0">
                  <a:pos x="145" y="0"/>
                </a:cxn>
                <a:cxn ang="0">
                  <a:pos x="201" y="28"/>
                </a:cxn>
                <a:cxn ang="0">
                  <a:pos x="145" y="56"/>
                </a:cxn>
                <a:cxn ang="0">
                  <a:pos x="145" y="0"/>
                </a:cxn>
              </a:cxnLst>
              <a:rect l="0" t="0" r="r" b="b"/>
              <a:pathLst>
                <a:path w="201" h="56">
                  <a:moveTo>
                    <a:pt x="0" y="19"/>
                  </a:moveTo>
                  <a:lnTo>
                    <a:pt x="154" y="19"/>
                  </a:lnTo>
                  <a:lnTo>
                    <a:pt x="154" y="37"/>
                  </a:lnTo>
                  <a:lnTo>
                    <a:pt x="0" y="37"/>
                  </a:lnTo>
                  <a:lnTo>
                    <a:pt x="0" y="19"/>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8" name="Freeform 18"/>
            <p:cNvSpPr>
              <a:spLocks noEditPoints="1"/>
            </p:cNvSpPr>
            <p:nvPr/>
          </p:nvSpPr>
          <p:spPr bwMode="auto">
            <a:xfrm>
              <a:off x="1441" y="2445"/>
              <a:ext cx="201" cy="56"/>
            </a:xfrm>
            <a:custGeom>
              <a:avLst/>
              <a:gdLst/>
              <a:ahLst/>
              <a:cxnLst>
                <a:cxn ang="0">
                  <a:pos x="0" y="18"/>
                </a:cxn>
                <a:cxn ang="0">
                  <a:pos x="155" y="18"/>
                </a:cxn>
                <a:cxn ang="0">
                  <a:pos x="155" y="37"/>
                </a:cxn>
                <a:cxn ang="0">
                  <a:pos x="0" y="37"/>
                </a:cxn>
                <a:cxn ang="0">
                  <a:pos x="0" y="18"/>
                </a:cxn>
                <a:cxn ang="0">
                  <a:pos x="145" y="0"/>
                </a:cxn>
                <a:cxn ang="0">
                  <a:pos x="201" y="28"/>
                </a:cxn>
                <a:cxn ang="0">
                  <a:pos x="145" y="56"/>
                </a:cxn>
                <a:cxn ang="0">
                  <a:pos x="145" y="0"/>
                </a:cxn>
              </a:cxnLst>
              <a:rect l="0" t="0" r="r" b="b"/>
              <a:pathLst>
                <a:path w="201" h="56">
                  <a:moveTo>
                    <a:pt x="0" y="18"/>
                  </a:moveTo>
                  <a:lnTo>
                    <a:pt x="155" y="18"/>
                  </a:lnTo>
                  <a:lnTo>
                    <a:pt x="155" y="37"/>
                  </a:lnTo>
                  <a:lnTo>
                    <a:pt x="0" y="37"/>
                  </a:lnTo>
                  <a:lnTo>
                    <a:pt x="0" y="18"/>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79" name="Freeform 19"/>
            <p:cNvSpPr>
              <a:spLocks noEditPoints="1"/>
            </p:cNvSpPr>
            <p:nvPr/>
          </p:nvSpPr>
          <p:spPr bwMode="auto">
            <a:xfrm>
              <a:off x="1996" y="2443"/>
              <a:ext cx="201" cy="56"/>
            </a:xfrm>
            <a:custGeom>
              <a:avLst/>
              <a:gdLst/>
              <a:ahLst/>
              <a:cxnLst>
                <a:cxn ang="0">
                  <a:pos x="0" y="19"/>
                </a:cxn>
                <a:cxn ang="0">
                  <a:pos x="155" y="19"/>
                </a:cxn>
                <a:cxn ang="0">
                  <a:pos x="155" y="37"/>
                </a:cxn>
                <a:cxn ang="0">
                  <a:pos x="0" y="37"/>
                </a:cxn>
                <a:cxn ang="0">
                  <a:pos x="0" y="19"/>
                </a:cxn>
                <a:cxn ang="0">
                  <a:pos x="145" y="0"/>
                </a:cxn>
                <a:cxn ang="0">
                  <a:pos x="201" y="28"/>
                </a:cxn>
                <a:cxn ang="0">
                  <a:pos x="145" y="56"/>
                </a:cxn>
                <a:cxn ang="0">
                  <a:pos x="145" y="0"/>
                </a:cxn>
              </a:cxnLst>
              <a:rect l="0" t="0" r="r" b="b"/>
              <a:pathLst>
                <a:path w="201" h="56">
                  <a:moveTo>
                    <a:pt x="0" y="19"/>
                  </a:moveTo>
                  <a:lnTo>
                    <a:pt x="155" y="19"/>
                  </a:lnTo>
                  <a:lnTo>
                    <a:pt x="155" y="37"/>
                  </a:lnTo>
                  <a:lnTo>
                    <a:pt x="0" y="37"/>
                  </a:lnTo>
                  <a:lnTo>
                    <a:pt x="0" y="19"/>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0" name="Freeform 20"/>
            <p:cNvSpPr>
              <a:spLocks noEditPoints="1"/>
            </p:cNvSpPr>
            <p:nvPr/>
          </p:nvSpPr>
          <p:spPr bwMode="auto">
            <a:xfrm>
              <a:off x="888" y="2443"/>
              <a:ext cx="201" cy="56"/>
            </a:xfrm>
            <a:custGeom>
              <a:avLst/>
              <a:gdLst/>
              <a:ahLst/>
              <a:cxnLst>
                <a:cxn ang="0">
                  <a:pos x="0" y="19"/>
                </a:cxn>
                <a:cxn ang="0">
                  <a:pos x="154" y="19"/>
                </a:cxn>
                <a:cxn ang="0">
                  <a:pos x="154" y="37"/>
                </a:cxn>
                <a:cxn ang="0">
                  <a:pos x="0" y="37"/>
                </a:cxn>
                <a:cxn ang="0">
                  <a:pos x="0" y="19"/>
                </a:cxn>
                <a:cxn ang="0">
                  <a:pos x="145" y="0"/>
                </a:cxn>
                <a:cxn ang="0">
                  <a:pos x="201" y="28"/>
                </a:cxn>
                <a:cxn ang="0">
                  <a:pos x="145" y="56"/>
                </a:cxn>
                <a:cxn ang="0">
                  <a:pos x="145" y="0"/>
                </a:cxn>
              </a:cxnLst>
              <a:rect l="0" t="0" r="r" b="b"/>
              <a:pathLst>
                <a:path w="201" h="56">
                  <a:moveTo>
                    <a:pt x="0" y="19"/>
                  </a:moveTo>
                  <a:lnTo>
                    <a:pt x="154" y="19"/>
                  </a:lnTo>
                  <a:lnTo>
                    <a:pt x="154" y="37"/>
                  </a:lnTo>
                  <a:lnTo>
                    <a:pt x="0" y="37"/>
                  </a:lnTo>
                  <a:lnTo>
                    <a:pt x="0" y="19"/>
                  </a:lnTo>
                  <a:close/>
                  <a:moveTo>
                    <a:pt x="145" y="0"/>
                  </a:moveTo>
                  <a:lnTo>
                    <a:pt x="201" y="28"/>
                  </a:lnTo>
                  <a:lnTo>
                    <a:pt x="145" y="56"/>
                  </a:lnTo>
                  <a:lnTo>
                    <a:pt x="145" y="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1" name="Oval 21"/>
            <p:cNvSpPr>
              <a:spLocks noChangeArrowheads="1"/>
            </p:cNvSpPr>
            <p:nvPr/>
          </p:nvSpPr>
          <p:spPr bwMode="auto">
            <a:xfrm>
              <a:off x="1088" y="27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2" name="Oval 22"/>
            <p:cNvSpPr>
              <a:spLocks noChangeArrowheads="1"/>
            </p:cNvSpPr>
            <p:nvPr/>
          </p:nvSpPr>
          <p:spPr bwMode="auto">
            <a:xfrm>
              <a:off x="1642" y="27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3" name="Freeform 23"/>
            <p:cNvSpPr>
              <a:spLocks noEditPoints="1"/>
            </p:cNvSpPr>
            <p:nvPr/>
          </p:nvSpPr>
          <p:spPr bwMode="auto">
            <a:xfrm>
              <a:off x="1228" y="2661"/>
              <a:ext cx="56" cy="108"/>
            </a:xfrm>
            <a:custGeom>
              <a:avLst/>
              <a:gdLst/>
              <a:ahLst/>
              <a:cxnLst>
                <a:cxn ang="0">
                  <a:pos x="37" y="0"/>
                </a:cxn>
                <a:cxn ang="0">
                  <a:pos x="37" y="61"/>
                </a:cxn>
                <a:cxn ang="0">
                  <a:pos x="19" y="61"/>
                </a:cxn>
                <a:cxn ang="0">
                  <a:pos x="19" y="0"/>
                </a:cxn>
                <a:cxn ang="0">
                  <a:pos x="37" y="0"/>
                </a:cxn>
                <a:cxn ang="0">
                  <a:pos x="56" y="52"/>
                </a:cxn>
                <a:cxn ang="0">
                  <a:pos x="28" y="108"/>
                </a:cxn>
                <a:cxn ang="0">
                  <a:pos x="0" y="52"/>
                </a:cxn>
                <a:cxn ang="0">
                  <a:pos x="56" y="52"/>
                </a:cxn>
              </a:cxnLst>
              <a:rect l="0" t="0" r="r" b="b"/>
              <a:pathLst>
                <a:path w="56" h="108">
                  <a:moveTo>
                    <a:pt x="37" y="0"/>
                  </a:moveTo>
                  <a:lnTo>
                    <a:pt x="37" y="61"/>
                  </a:lnTo>
                  <a:lnTo>
                    <a:pt x="19" y="61"/>
                  </a:lnTo>
                  <a:lnTo>
                    <a:pt x="19" y="0"/>
                  </a:lnTo>
                  <a:lnTo>
                    <a:pt x="37" y="0"/>
                  </a:lnTo>
                  <a:close/>
                  <a:moveTo>
                    <a:pt x="56" y="52"/>
                  </a:moveTo>
                  <a:lnTo>
                    <a:pt x="28" y="108"/>
                  </a:lnTo>
                  <a:lnTo>
                    <a:pt x="0" y="52"/>
                  </a:lnTo>
                  <a:lnTo>
                    <a:pt x="56" y="52"/>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4" name="Freeform 24"/>
            <p:cNvSpPr>
              <a:spLocks noEditPoints="1"/>
            </p:cNvSpPr>
            <p:nvPr/>
          </p:nvSpPr>
          <p:spPr bwMode="auto">
            <a:xfrm>
              <a:off x="1801" y="2660"/>
              <a:ext cx="56" cy="108"/>
            </a:xfrm>
            <a:custGeom>
              <a:avLst/>
              <a:gdLst/>
              <a:ahLst/>
              <a:cxnLst>
                <a:cxn ang="0">
                  <a:pos x="38" y="0"/>
                </a:cxn>
                <a:cxn ang="0">
                  <a:pos x="38" y="61"/>
                </a:cxn>
                <a:cxn ang="0">
                  <a:pos x="19" y="61"/>
                </a:cxn>
                <a:cxn ang="0">
                  <a:pos x="19" y="0"/>
                </a:cxn>
                <a:cxn ang="0">
                  <a:pos x="38" y="0"/>
                </a:cxn>
                <a:cxn ang="0">
                  <a:pos x="56" y="51"/>
                </a:cxn>
                <a:cxn ang="0">
                  <a:pos x="28" y="108"/>
                </a:cxn>
                <a:cxn ang="0">
                  <a:pos x="0" y="51"/>
                </a:cxn>
                <a:cxn ang="0">
                  <a:pos x="56" y="51"/>
                </a:cxn>
              </a:cxnLst>
              <a:rect l="0" t="0" r="r" b="b"/>
              <a:pathLst>
                <a:path w="56" h="108">
                  <a:moveTo>
                    <a:pt x="38" y="0"/>
                  </a:moveTo>
                  <a:lnTo>
                    <a:pt x="38" y="61"/>
                  </a:lnTo>
                  <a:lnTo>
                    <a:pt x="19" y="61"/>
                  </a:lnTo>
                  <a:lnTo>
                    <a:pt x="19" y="0"/>
                  </a:lnTo>
                  <a:lnTo>
                    <a:pt x="38" y="0"/>
                  </a:lnTo>
                  <a:close/>
                  <a:moveTo>
                    <a:pt x="56" y="51"/>
                  </a:moveTo>
                  <a:lnTo>
                    <a:pt x="28" y="108"/>
                  </a:lnTo>
                  <a:lnTo>
                    <a:pt x="0" y="51"/>
                  </a:lnTo>
                  <a:lnTo>
                    <a:pt x="56" y="51"/>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5" name="Oval 25"/>
            <p:cNvSpPr>
              <a:spLocks noChangeArrowheads="1"/>
            </p:cNvSpPr>
            <p:nvPr/>
          </p:nvSpPr>
          <p:spPr bwMode="auto">
            <a:xfrm>
              <a:off x="791" y="18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6" name="Oval 26"/>
            <p:cNvSpPr>
              <a:spLocks noChangeArrowheads="1"/>
            </p:cNvSpPr>
            <p:nvPr/>
          </p:nvSpPr>
          <p:spPr bwMode="auto">
            <a:xfrm>
              <a:off x="791" y="18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7" name="Oval 27"/>
            <p:cNvSpPr>
              <a:spLocks noChangeArrowheads="1"/>
            </p:cNvSpPr>
            <p:nvPr/>
          </p:nvSpPr>
          <p:spPr bwMode="auto">
            <a:xfrm>
              <a:off x="1356" y="1875"/>
              <a:ext cx="353" cy="354"/>
            </a:xfrm>
            <a:prstGeom prst="ellipse">
              <a:avLst/>
            </a:prstGeom>
            <a:noFill/>
            <a:ln w="22225" cap="rnd">
              <a:solidFill>
                <a:srgbClr val="000000"/>
              </a:solidFill>
              <a:round/>
              <a:headEnd/>
              <a:tailEnd/>
            </a:ln>
          </p:spPr>
          <p:txBody>
            <a:bodyPr/>
            <a:lstStyle/>
            <a:p>
              <a:endParaRPr lang="en-US" sz="1733">
                <a:solidFill>
                  <a:srgbClr val="000000"/>
                </a:solidFill>
              </a:endParaRPr>
            </a:p>
          </p:txBody>
        </p:sp>
        <p:sp>
          <p:nvSpPr>
            <p:cNvPr id="2191388" name="Freeform 28"/>
            <p:cNvSpPr>
              <a:spLocks noEditPoints="1"/>
            </p:cNvSpPr>
            <p:nvPr/>
          </p:nvSpPr>
          <p:spPr bwMode="auto">
            <a:xfrm>
              <a:off x="1031" y="1771"/>
              <a:ext cx="97" cy="123"/>
            </a:xfrm>
            <a:custGeom>
              <a:avLst/>
              <a:gdLst/>
              <a:ahLst/>
              <a:cxnLst>
                <a:cxn ang="0">
                  <a:pos x="97" y="12"/>
                </a:cxn>
                <a:cxn ang="0">
                  <a:pos x="36" y="92"/>
                </a:cxn>
                <a:cxn ang="0">
                  <a:pos x="21" y="80"/>
                </a:cxn>
                <a:cxn ang="0">
                  <a:pos x="82" y="0"/>
                </a:cxn>
                <a:cxn ang="0">
                  <a:pos x="97" y="12"/>
                </a:cxn>
                <a:cxn ang="0">
                  <a:pos x="57" y="95"/>
                </a:cxn>
                <a:cxn ang="0">
                  <a:pos x="0" y="123"/>
                </a:cxn>
                <a:cxn ang="0">
                  <a:pos x="12" y="61"/>
                </a:cxn>
                <a:cxn ang="0">
                  <a:pos x="57" y="95"/>
                </a:cxn>
              </a:cxnLst>
              <a:rect l="0" t="0" r="r" b="b"/>
              <a:pathLst>
                <a:path w="97" h="123">
                  <a:moveTo>
                    <a:pt x="97" y="12"/>
                  </a:moveTo>
                  <a:lnTo>
                    <a:pt x="36" y="92"/>
                  </a:lnTo>
                  <a:lnTo>
                    <a:pt x="21" y="80"/>
                  </a:lnTo>
                  <a:lnTo>
                    <a:pt x="82" y="0"/>
                  </a:lnTo>
                  <a:lnTo>
                    <a:pt x="97" y="12"/>
                  </a:lnTo>
                  <a:close/>
                  <a:moveTo>
                    <a:pt x="57" y="95"/>
                  </a:moveTo>
                  <a:lnTo>
                    <a:pt x="0" y="123"/>
                  </a:lnTo>
                  <a:lnTo>
                    <a:pt x="12" y="61"/>
                  </a:lnTo>
                  <a:lnTo>
                    <a:pt x="57" y="95"/>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89" name="Freeform 29"/>
            <p:cNvSpPr>
              <a:spLocks noEditPoints="1"/>
            </p:cNvSpPr>
            <p:nvPr/>
          </p:nvSpPr>
          <p:spPr bwMode="auto">
            <a:xfrm>
              <a:off x="1350" y="1772"/>
              <a:ext cx="95" cy="122"/>
            </a:xfrm>
            <a:custGeom>
              <a:avLst/>
              <a:gdLst/>
              <a:ahLst/>
              <a:cxnLst>
                <a:cxn ang="0">
                  <a:pos x="15" y="0"/>
                </a:cxn>
                <a:cxn ang="0">
                  <a:pos x="75" y="79"/>
                </a:cxn>
                <a:cxn ang="0">
                  <a:pos x="60" y="91"/>
                </a:cxn>
                <a:cxn ang="0">
                  <a:pos x="0" y="11"/>
                </a:cxn>
                <a:cxn ang="0">
                  <a:pos x="15" y="0"/>
                </a:cxn>
                <a:cxn ang="0">
                  <a:pos x="84" y="60"/>
                </a:cxn>
                <a:cxn ang="0">
                  <a:pos x="95" y="122"/>
                </a:cxn>
                <a:cxn ang="0">
                  <a:pos x="39" y="94"/>
                </a:cxn>
                <a:cxn ang="0">
                  <a:pos x="84" y="60"/>
                </a:cxn>
              </a:cxnLst>
              <a:rect l="0" t="0" r="r" b="b"/>
              <a:pathLst>
                <a:path w="95" h="122">
                  <a:moveTo>
                    <a:pt x="15" y="0"/>
                  </a:moveTo>
                  <a:lnTo>
                    <a:pt x="75" y="79"/>
                  </a:lnTo>
                  <a:lnTo>
                    <a:pt x="60" y="91"/>
                  </a:lnTo>
                  <a:lnTo>
                    <a:pt x="0" y="11"/>
                  </a:lnTo>
                  <a:lnTo>
                    <a:pt x="15" y="0"/>
                  </a:lnTo>
                  <a:close/>
                  <a:moveTo>
                    <a:pt x="84" y="60"/>
                  </a:moveTo>
                  <a:lnTo>
                    <a:pt x="95" y="122"/>
                  </a:lnTo>
                  <a:lnTo>
                    <a:pt x="39" y="94"/>
                  </a:lnTo>
                  <a:lnTo>
                    <a:pt x="84" y="60"/>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90" name="Freeform 30"/>
            <p:cNvSpPr>
              <a:spLocks noEditPoints="1"/>
            </p:cNvSpPr>
            <p:nvPr/>
          </p:nvSpPr>
          <p:spPr bwMode="auto">
            <a:xfrm>
              <a:off x="1643" y="2186"/>
              <a:ext cx="95" cy="123"/>
            </a:xfrm>
            <a:custGeom>
              <a:avLst/>
              <a:gdLst/>
              <a:ahLst/>
              <a:cxnLst>
                <a:cxn ang="0">
                  <a:pos x="15" y="0"/>
                </a:cxn>
                <a:cxn ang="0">
                  <a:pos x="75" y="80"/>
                </a:cxn>
                <a:cxn ang="0">
                  <a:pos x="60" y="91"/>
                </a:cxn>
                <a:cxn ang="0">
                  <a:pos x="0" y="12"/>
                </a:cxn>
                <a:cxn ang="0">
                  <a:pos x="15" y="0"/>
                </a:cxn>
                <a:cxn ang="0">
                  <a:pos x="84" y="61"/>
                </a:cxn>
                <a:cxn ang="0">
                  <a:pos x="95" y="123"/>
                </a:cxn>
                <a:cxn ang="0">
                  <a:pos x="39" y="95"/>
                </a:cxn>
                <a:cxn ang="0">
                  <a:pos x="84" y="61"/>
                </a:cxn>
              </a:cxnLst>
              <a:rect l="0" t="0" r="r" b="b"/>
              <a:pathLst>
                <a:path w="95" h="123">
                  <a:moveTo>
                    <a:pt x="15" y="0"/>
                  </a:moveTo>
                  <a:lnTo>
                    <a:pt x="75" y="80"/>
                  </a:lnTo>
                  <a:lnTo>
                    <a:pt x="60" y="91"/>
                  </a:lnTo>
                  <a:lnTo>
                    <a:pt x="0" y="12"/>
                  </a:lnTo>
                  <a:lnTo>
                    <a:pt x="15" y="0"/>
                  </a:lnTo>
                  <a:close/>
                  <a:moveTo>
                    <a:pt x="84" y="61"/>
                  </a:moveTo>
                  <a:lnTo>
                    <a:pt x="95" y="123"/>
                  </a:lnTo>
                  <a:lnTo>
                    <a:pt x="39" y="95"/>
                  </a:lnTo>
                  <a:lnTo>
                    <a:pt x="84" y="61"/>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91" name="Freeform 31"/>
            <p:cNvSpPr>
              <a:spLocks noEditPoints="1"/>
            </p:cNvSpPr>
            <p:nvPr/>
          </p:nvSpPr>
          <p:spPr bwMode="auto">
            <a:xfrm>
              <a:off x="1086" y="2187"/>
              <a:ext cx="95" cy="123"/>
            </a:xfrm>
            <a:custGeom>
              <a:avLst/>
              <a:gdLst/>
              <a:ahLst/>
              <a:cxnLst>
                <a:cxn ang="0">
                  <a:pos x="15" y="0"/>
                </a:cxn>
                <a:cxn ang="0">
                  <a:pos x="75" y="80"/>
                </a:cxn>
                <a:cxn ang="0">
                  <a:pos x="60" y="91"/>
                </a:cxn>
                <a:cxn ang="0">
                  <a:pos x="0" y="12"/>
                </a:cxn>
                <a:cxn ang="0">
                  <a:pos x="15" y="0"/>
                </a:cxn>
                <a:cxn ang="0">
                  <a:pos x="84" y="61"/>
                </a:cxn>
                <a:cxn ang="0">
                  <a:pos x="95" y="123"/>
                </a:cxn>
                <a:cxn ang="0">
                  <a:pos x="39" y="95"/>
                </a:cxn>
                <a:cxn ang="0">
                  <a:pos x="84" y="61"/>
                </a:cxn>
              </a:cxnLst>
              <a:rect l="0" t="0" r="r" b="b"/>
              <a:pathLst>
                <a:path w="95" h="123">
                  <a:moveTo>
                    <a:pt x="15" y="0"/>
                  </a:moveTo>
                  <a:lnTo>
                    <a:pt x="75" y="80"/>
                  </a:lnTo>
                  <a:lnTo>
                    <a:pt x="60" y="91"/>
                  </a:lnTo>
                  <a:lnTo>
                    <a:pt x="0" y="12"/>
                  </a:lnTo>
                  <a:lnTo>
                    <a:pt x="15" y="0"/>
                  </a:lnTo>
                  <a:close/>
                  <a:moveTo>
                    <a:pt x="84" y="61"/>
                  </a:moveTo>
                  <a:lnTo>
                    <a:pt x="95" y="123"/>
                  </a:lnTo>
                  <a:lnTo>
                    <a:pt x="39" y="95"/>
                  </a:lnTo>
                  <a:lnTo>
                    <a:pt x="84" y="61"/>
                  </a:lnTo>
                  <a:close/>
                </a:path>
              </a:pathLst>
            </a:custGeom>
            <a:solidFill>
              <a:srgbClr val="000000"/>
            </a:solidFill>
            <a:ln w="1588" cap="flat">
              <a:solidFill>
                <a:srgbClr val="000000"/>
              </a:solidFill>
              <a:prstDash val="solid"/>
              <a:bevel/>
              <a:headEnd/>
              <a:tailEnd/>
            </a:ln>
          </p:spPr>
          <p:txBody>
            <a:bodyPr/>
            <a:lstStyle/>
            <a:p>
              <a:endParaRPr lang="en-US" sz="1733">
                <a:solidFill>
                  <a:srgbClr val="000000"/>
                </a:solidFill>
              </a:endParaRPr>
            </a:p>
          </p:txBody>
        </p:sp>
        <p:sp>
          <p:nvSpPr>
            <p:cNvPr id="2191392" name="Rectangle 32"/>
            <p:cNvSpPr>
              <a:spLocks noChangeArrowheads="1"/>
            </p:cNvSpPr>
            <p:nvPr/>
          </p:nvSpPr>
          <p:spPr bwMode="auto">
            <a:xfrm>
              <a:off x="871" y="1960"/>
              <a:ext cx="199" cy="174"/>
            </a:xfrm>
            <a:prstGeom prst="rect">
              <a:avLst/>
            </a:prstGeom>
            <a:noFill/>
            <a:ln w="9525">
              <a:noFill/>
              <a:miter lim="800000"/>
              <a:headEnd/>
              <a:tailEnd/>
            </a:ln>
          </p:spPr>
          <p:txBody>
            <a:bodyPr wrap="none" lIns="0" tIns="0" rIns="0" bIns="0">
              <a:spAutoFit/>
            </a:bodyPr>
            <a:lstStyle/>
            <a:p>
              <a:r>
                <a:rPr lang="de-CH" sz="1733">
                  <a:solidFill>
                    <a:srgbClr val="000000"/>
                  </a:solidFill>
                </a:rPr>
                <a:t>v</a:t>
              </a:r>
              <a:r>
                <a:rPr lang="de-CH" sz="1733" baseline="-25000">
                  <a:solidFill>
                    <a:srgbClr val="000000"/>
                  </a:solidFill>
                </a:rPr>
                <a:t>t-1</a:t>
              </a:r>
              <a:endParaRPr lang="en-US" sz="1733" baseline="-25000">
                <a:solidFill>
                  <a:srgbClr val="000000"/>
                </a:solidFill>
              </a:endParaRPr>
            </a:p>
          </p:txBody>
        </p:sp>
        <p:sp>
          <p:nvSpPr>
            <p:cNvPr id="2191393" name="Rectangle 33"/>
            <p:cNvSpPr>
              <a:spLocks noChangeArrowheads="1"/>
            </p:cNvSpPr>
            <p:nvPr/>
          </p:nvSpPr>
          <p:spPr bwMode="auto">
            <a:xfrm>
              <a:off x="1463" y="1961"/>
              <a:ext cx="113" cy="174"/>
            </a:xfrm>
            <a:prstGeom prst="rect">
              <a:avLst/>
            </a:prstGeom>
            <a:noFill/>
            <a:ln w="9525">
              <a:noFill/>
              <a:miter lim="800000"/>
              <a:headEnd/>
              <a:tailEnd/>
            </a:ln>
          </p:spPr>
          <p:txBody>
            <a:bodyPr wrap="none" lIns="0" tIns="0" rIns="0" bIns="0">
              <a:spAutoFit/>
            </a:bodyPr>
            <a:lstStyle/>
            <a:p>
              <a:r>
                <a:rPr lang="de-CH" sz="1733">
                  <a:solidFill>
                    <a:srgbClr val="000000"/>
                  </a:solidFill>
                </a:rPr>
                <a:t>v</a:t>
              </a:r>
              <a:r>
                <a:rPr lang="de-CH" sz="1733" baseline="-25000">
                  <a:solidFill>
                    <a:srgbClr val="000000"/>
                  </a:solidFill>
                </a:rPr>
                <a:t>t</a:t>
              </a:r>
              <a:endParaRPr lang="en-US" sz="1733" baseline="-25000">
                <a:solidFill>
                  <a:srgbClr val="000000"/>
                </a:solidFill>
              </a:endParaRPr>
            </a:p>
          </p:txBody>
        </p:sp>
        <p:sp>
          <p:nvSpPr>
            <p:cNvPr id="2191394" name="Rectangle 34"/>
            <p:cNvSpPr>
              <a:spLocks noChangeArrowheads="1"/>
            </p:cNvSpPr>
            <p:nvPr/>
          </p:nvSpPr>
          <p:spPr bwMode="auto">
            <a:xfrm>
              <a:off x="1197" y="2380"/>
              <a:ext cx="89" cy="174"/>
            </a:xfrm>
            <a:prstGeom prst="rect">
              <a:avLst/>
            </a:prstGeom>
            <a:noFill/>
            <a:ln w="9525">
              <a:noFill/>
              <a:miter lim="800000"/>
              <a:headEnd/>
              <a:tailEnd/>
            </a:ln>
          </p:spPr>
          <p:txBody>
            <a:bodyPr wrap="none" lIns="0" tIns="0" rIns="0" bIns="0">
              <a:spAutoFit/>
            </a:bodyPr>
            <a:lstStyle/>
            <a:p>
              <a:r>
                <a:rPr lang="de-CH" sz="1733">
                  <a:solidFill>
                    <a:srgbClr val="000000"/>
                  </a:solidFill>
                </a:rPr>
                <a:t>r</a:t>
              </a:r>
              <a:r>
                <a:rPr lang="de-CH" sz="1733" baseline="-25000">
                  <a:solidFill>
                    <a:srgbClr val="000000"/>
                  </a:solidFill>
                </a:rPr>
                <a:t>t</a:t>
              </a:r>
              <a:endParaRPr lang="en-US" sz="1733" baseline="-25000">
                <a:solidFill>
                  <a:srgbClr val="000000"/>
                </a:solidFill>
              </a:endParaRPr>
            </a:p>
          </p:txBody>
        </p:sp>
        <p:sp>
          <p:nvSpPr>
            <p:cNvPr id="2191395" name="Rectangle 35"/>
            <p:cNvSpPr>
              <a:spLocks noChangeArrowheads="1"/>
            </p:cNvSpPr>
            <p:nvPr/>
          </p:nvSpPr>
          <p:spPr bwMode="auto">
            <a:xfrm>
              <a:off x="1693" y="2381"/>
              <a:ext cx="199" cy="174"/>
            </a:xfrm>
            <a:prstGeom prst="rect">
              <a:avLst/>
            </a:prstGeom>
            <a:noFill/>
            <a:ln w="9525">
              <a:noFill/>
              <a:miter lim="800000"/>
              <a:headEnd/>
              <a:tailEnd/>
            </a:ln>
          </p:spPr>
          <p:txBody>
            <a:bodyPr wrap="none" lIns="0" tIns="0" rIns="0" bIns="0">
              <a:spAutoFit/>
            </a:bodyPr>
            <a:lstStyle/>
            <a:p>
              <a:r>
                <a:rPr lang="de-CH" sz="1733">
                  <a:solidFill>
                    <a:srgbClr val="000000"/>
                  </a:solidFill>
                </a:rPr>
                <a:t>r</a:t>
              </a:r>
              <a:r>
                <a:rPr lang="de-CH" sz="1733" baseline="-25000">
                  <a:solidFill>
                    <a:srgbClr val="000000"/>
                  </a:solidFill>
                </a:rPr>
                <a:t>t+1</a:t>
              </a:r>
              <a:endParaRPr lang="en-US" sz="1733" baseline="-25000">
                <a:solidFill>
                  <a:srgbClr val="000000"/>
                </a:solidFill>
              </a:endParaRPr>
            </a:p>
          </p:txBody>
        </p:sp>
        <p:sp>
          <p:nvSpPr>
            <p:cNvPr id="2191396" name="Rectangle 36"/>
            <p:cNvSpPr>
              <a:spLocks noChangeArrowheads="1"/>
            </p:cNvSpPr>
            <p:nvPr/>
          </p:nvSpPr>
          <p:spPr bwMode="auto">
            <a:xfrm>
              <a:off x="1216" y="2867"/>
              <a:ext cx="122" cy="174"/>
            </a:xfrm>
            <a:prstGeom prst="rect">
              <a:avLst/>
            </a:prstGeom>
            <a:noFill/>
            <a:ln w="9525">
              <a:noFill/>
              <a:miter lim="800000"/>
              <a:headEnd/>
              <a:tailEnd/>
            </a:ln>
          </p:spPr>
          <p:txBody>
            <a:bodyPr wrap="none" lIns="0" tIns="0" rIns="0" bIns="0">
              <a:spAutoFit/>
            </a:bodyPr>
            <a:lstStyle/>
            <a:p>
              <a:r>
                <a:rPr lang="de-CH" sz="1733">
                  <a:solidFill>
                    <a:srgbClr val="000000"/>
                  </a:solidFill>
                </a:rPr>
                <a:t>u</a:t>
              </a:r>
              <a:r>
                <a:rPr lang="de-CH" sz="1733" baseline="-25000">
                  <a:solidFill>
                    <a:srgbClr val="000000"/>
                  </a:solidFill>
                </a:rPr>
                <a:t>t</a:t>
              </a:r>
              <a:endParaRPr lang="en-US" sz="1733" baseline="-25000">
                <a:solidFill>
                  <a:srgbClr val="000000"/>
                </a:solidFill>
              </a:endParaRPr>
            </a:p>
          </p:txBody>
        </p:sp>
        <p:sp>
          <p:nvSpPr>
            <p:cNvPr id="2191397" name="Rectangle 37"/>
            <p:cNvSpPr>
              <a:spLocks noChangeArrowheads="1"/>
            </p:cNvSpPr>
            <p:nvPr/>
          </p:nvSpPr>
          <p:spPr bwMode="auto">
            <a:xfrm>
              <a:off x="1703" y="2868"/>
              <a:ext cx="232" cy="174"/>
            </a:xfrm>
            <a:prstGeom prst="rect">
              <a:avLst/>
            </a:prstGeom>
            <a:noFill/>
            <a:ln w="9525">
              <a:noFill/>
              <a:miter lim="800000"/>
              <a:headEnd/>
              <a:tailEnd/>
            </a:ln>
          </p:spPr>
          <p:txBody>
            <a:bodyPr wrap="none" lIns="0" tIns="0" rIns="0" bIns="0">
              <a:spAutoFit/>
            </a:bodyPr>
            <a:lstStyle/>
            <a:p>
              <a:r>
                <a:rPr lang="de-CH" sz="1733">
                  <a:solidFill>
                    <a:srgbClr val="000000"/>
                  </a:solidFill>
                </a:rPr>
                <a:t>u</a:t>
              </a:r>
              <a:r>
                <a:rPr lang="de-CH" sz="1733" baseline="-25000">
                  <a:solidFill>
                    <a:srgbClr val="000000"/>
                  </a:solidFill>
                </a:rPr>
                <a:t>t+1</a:t>
              </a:r>
              <a:endParaRPr lang="en-US" sz="1733" baseline="-25000">
                <a:solidFill>
                  <a:srgbClr val="000000"/>
                </a:solidFill>
              </a:endParaRPr>
            </a:p>
          </p:txBody>
        </p:sp>
      </p:grpSp>
      <p:graphicFrame>
        <p:nvGraphicFramePr>
          <p:cNvPr id="2191398" name="Object 38"/>
          <p:cNvGraphicFramePr>
            <a:graphicFrameLocks noChangeAspect="1"/>
          </p:cNvGraphicFramePr>
          <p:nvPr>
            <p:extLst/>
          </p:nvPr>
        </p:nvGraphicFramePr>
        <p:xfrm>
          <a:off x="5886661" y="4229523"/>
          <a:ext cx="3797300" cy="476956"/>
        </p:xfrm>
        <a:graphic>
          <a:graphicData uri="http://schemas.openxmlformats.org/presentationml/2006/ole">
            <mc:AlternateContent xmlns:mc="http://schemas.openxmlformats.org/markup-compatibility/2006">
              <mc:Choice xmlns:v="urn:schemas-microsoft-com:vml" Requires="v">
                <p:oleObj spid="_x0000_s291933" name="Equation" r:id="rId3" imgW="1815840" imgH="228600" progId="Equation.3">
                  <p:embed/>
                </p:oleObj>
              </mc:Choice>
              <mc:Fallback>
                <p:oleObj name="Equation" r:id="rId3" imgW="18158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661" y="4229523"/>
                        <a:ext cx="3797300" cy="4769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91399" name="Object 39"/>
          <p:cNvGraphicFramePr>
            <a:graphicFrameLocks noChangeAspect="1"/>
          </p:cNvGraphicFramePr>
          <p:nvPr>
            <p:extLst/>
          </p:nvPr>
        </p:nvGraphicFramePr>
        <p:xfrm>
          <a:off x="5897362" y="3611926"/>
          <a:ext cx="3584811" cy="476956"/>
        </p:xfrm>
        <a:graphic>
          <a:graphicData uri="http://schemas.openxmlformats.org/presentationml/2006/ole">
            <mc:AlternateContent xmlns:mc="http://schemas.openxmlformats.org/markup-compatibility/2006">
              <mc:Choice xmlns:v="urn:schemas-microsoft-com:vml" Requires="v">
                <p:oleObj spid="_x0000_s291934" name="Equation" r:id="rId5" imgW="1714320" imgH="228600" progId="Equation.3">
                  <p:embed/>
                </p:oleObj>
              </mc:Choice>
              <mc:Fallback>
                <p:oleObj name="Equation" r:id="rId5" imgW="171432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362" y="3611926"/>
                        <a:ext cx="3584811" cy="4769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91400" name="Object 40"/>
          <p:cNvGraphicFramePr>
            <a:graphicFrameLocks noChangeAspect="1"/>
          </p:cNvGraphicFramePr>
          <p:nvPr>
            <p:extLst/>
          </p:nvPr>
        </p:nvGraphicFramePr>
        <p:xfrm>
          <a:off x="5947810" y="3061594"/>
          <a:ext cx="1114425" cy="450967"/>
        </p:xfrm>
        <a:graphic>
          <a:graphicData uri="http://schemas.openxmlformats.org/presentationml/2006/ole">
            <mc:AlternateContent xmlns:mc="http://schemas.openxmlformats.org/markup-compatibility/2006">
              <mc:Choice xmlns:v="urn:schemas-microsoft-com:vml" Requires="v">
                <p:oleObj spid="_x0000_s291935" name="Equation" r:id="rId7" imgW="533160" imgH="215640" progId="Equation.3">
                  <p:embed/>
                </p:oleObj>
              </mc:Choice>
              <mc:Fallback>
                <p:oleObj name="Equation" r:id="rId7" imgW="53316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7810" y="3061594"/>
                        <a:ext cx="1114425" cy="4509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91401" name="Rectangle 41"/>
          <p:cNvSpPr>
            <a:spLocks noChangeArrowheads="1"/>
          </p:cNvSpPr>
          <p:nvPr/>
        </p:nvSpPr>
        <p:spPr bwMode="auto">
          <a:xfrm>
            <a:off x="195963" y="2668854"/>
            <a:ext cx="184731" cy="359009"/>
          </a:xfrm>
          <a:prstGeom prst="rect">
            <a:avLst/>
          </a:prstGeom>
          <a:noFill/>
          <a:ln w="9525" algn="ctr">
            <a:noFill/>
            <a:miter lim="800000"/>
            <a:headEnd/>
            <a:tailEnd/>
          </a:ln>
          <a:effectLst/>
        </p:spPr>
        <p:txBody>
          <a:bodyPr wrap="none" anchor="ctr">
            <a:spAutoFit/>
          </a:bodyPr>
          <a:lstStyle/>
          <a:p>
            <a:endParaRPr lang="en-US" sz="1733">
              <a:solidFill>
                <a:srgbClr val="000000"/>
              </a:solidFill>
            </a:endParaRPr>
          </a:p>
        </p:txBody>
      </p:sp>
      <p:sp>
        <p:nvSpPr>
          <p:cNvPr id="2191403" name="Text Box 43"/>
          <p:cNvSpPr txBox="1">
            <a:spLocks noChangeArrowheads="1"/>
          </p:cNvSpPr>
          <p:nvPr/>
        </p:nvSpPr>
        <p:spPr bwMode="auto">
          <a:xfrm>
            <a:off x="627223" y="5787977"/>
            <a:ext cx="6357237" cy="759054"/>
          </a:xfrm>
          <a:prstGeom prst="rect">
            <a:avLst/>
          </a:prstGeom>
          <a:noFill/>
          <a:ln w="9525">
            <a:noFill/>
            <a:miter lim="800000"/>
            <a:headEnd/>
            <a:tailEnd/>
          </a:ln>
          <a:effectLst/>
        </p:spPr>
        <p:txBody>
          <a:bodyPr wrap="square">
            <a:spAutoFit/>
          </a:bodyPr>
          <a:lstStyle/>
          <a:p>
            <a:pPr>
              <a:spcBef>
                <a:spcPct val="50000"/>
              </a:spcBef>
            </a:pPr>
            <a:r>
              <a:rPr lang="en-US" sz="1733" b="0" i="1" dirty="0">
                <a:solidFill>
                  <a:srgbClr val="000000"/>
                </a:solidFill>
                <a:latin typeface="Times New Roman" pitchFamily="18" charset="0"/>
              </a:rPr>
              <a:t>Behrens et al. 2007, Nat. </a:t>
            </a:r>
            <a:r>
              <a:rPr lang="en-US" sz="1733" b="0" i="1" dirty="0" err="1">
                <a:solidFill>
                  <a:srgbClr val="000000"/>
                </a:solidFill>
                <a:latin typeface="Times New Roman" pitchFamily="18" charset="0"/>
              </a:rPr>
              <a:t>Neurosci</a:t>
            </a:r>
            <a:r>
              <a:rPr lang="en-US" sz="1733" b="0" i="1" dirty="0">
                <a:solidFill>
                  <a:srgbClr val="000000"/>
                </a:solidFill>
                <a:latin typeface="Times New Roman" pitchFamily="18" charset="0"/>
              </a:rPr>
              <a:t>. </a:t>
            </a:r>
          </a:p>
          <a:p>
            <a:pPr>
              <a:spcBef>
                <a:spcPct val="50000"/>
              </a:spcBef>
            </a:pPr>
            <a:r>
              <a:rPr lang="en-US" sz="1733" b="0" i="1" dirty="0" err="1">
                <a:solidFill>
                  <a:srgbClr val="000000"/>
                </a:solidFill>
                <a:latin typeface="Times New Roman" pitchFamily="18" charset="0"/>
              </a:rPr>
              <a:t>Mathys</a:t>
            </a:r>
            <a:r>
              <a:rPr lang="en-US" sz="1733" b="0" i="1" dirty="0">
                <a:solidFill>
                  <a:srgbClr val="000000"/>
                </a:solidFill>
                <a:latin typeface="Times New Roman" pitchFamily="18" charset="0"/>
              </a:rPr>
              <a:t> et al. Front. Hum. </a:t>
            </a:r>
            <a:r>
              <a:rPr lang="en-US" sz="1733" b="0" i="1" dirty="0" err="1">
                <a:solidFill>
                  <a:srgbClr val="000000"/>
                </a:solidFill>
                <a:latin typeface="Times New Roman" pitchFamily="18" charset="0"/>
              </a:rPr>
              <a:t>Neurosci</a:t>
            </a:r>
            <a:r>
              <a:rPr lang="en-US" sz="1733" b="0" i="1" dirty="0">
                <a:solidFill>
                  <a:srgbClr val="000000"/>
                </a:solidFill>
                <a:latin typeface="Times New Roman" pitchFamily="18" charset="0"/>
              </a:rPr>
              <a:t>., 2014</a:t>
            </a:r>
            <a:endParaRPr lang="de-DE" sz="1733" b="0" i="1" dirty="0">
              <a:solidFill>
                <a:srgbClr val="000000"/>
              </a:solidFill>
              <a:latin typeface="Times New Roman" pitchFamily="18" charset="0"/>
            </a:endParaRPr>
          </a:p>
        </p:txBody>
      </p:sp>
      <p:pic>
        <p:nvPicPr>
          <p:cNvPr id="43" name="Picture 12" descr="Thomas_Bayes"/>
          <p:cNvPicPr>
            <a:picLocks noChangeAspect="1" noChangeArrowheads="1"/>
          </p:cNvPicPr>
          <p:nvPr/>
        </p:nvPicPr>
        <p:blipFill>
          <a:blip r:embed="rId9" cstate="print"/>
          <a:srcRect/>
          <a:stretch>
            <a:fillRect/>
          </a:stretch>
        </p:blipFill>
        <p:spPr bwMode="auto">
          <a:xfrm>
            <a:off x="8144932" y="971876"/>
            <a:ext cx="1160399" cy="1244375"/>
          </a:xfrm>
          <a:prstGeom prst="rect">
            <a:avLst/>
          </a:prstGeom>
          <a:noFill/>
          <a:ln>
            <a:solidFill>
              <a:schemeClr val="bg2"/>
            </a:solidFill>
          </a:ln>
        </p:spPr>
      </p:pic>
      <p:pic>
        <p:nvPicPr>
          <p:cNvPr id="44" name="Picture 12" descr="Thomas_Bayes"/>
          <p:cNvPicPr>
            <a:picLocks noChangeAspect="1" noChangeArrowheads="1"/>
          </p:cNvPicPr>
          <p:nvPr/>
        </p:nvPicPr>
        <p:blipFill>
          <a:blip r:embed="rId9" cstate="print"/>
          <a:srcRect/>
          <a:stretch>
            <a:fillRect/>
          </a:stretch>
        </p:blipFill>
        <p:spPr bwMode="auto">
          <a:xfrm>
            <a:off x="7816891" y="1278334"/>
            <a:ext cx="1160399" cy="1244375"/>
          </a:xfrm>
          <a:prstGeom prst="rect">
            <a:avLst/>
          </a:prstGeom>
          <a:noFill/>
          <a:ln>
            <a:solidFill>
              <a:schemeClr val="bg2"/>
            </a:solidFill>
          </a:ln>
        </p:spPr>
      </p:pic>
      <p:pic>
        <p:nvPicPr>
          <p:cNvPr id="45" name="Picture 12" descr="Thomas_Bayes"/>
          <p:cNvPicPr>
            <a:picLocks noChangeAspect="1" noChangeArrowheads="1"/>
          </p:cNvPicPr>
          <p:nvPr/>
        </p:nvPicPr>
        <p:blipFill>
          <a:blip r:embed="rId9" cstate="print"/>
          <a:srcRect/>
          <a:stretch>
            <a:fillRect/>
          </a:stretch>
        </p:blipFill>
        <p:spPr bwMode="auto">
          <a:xfrm>
            <a:off x="7475901" y="1610691"/>
            <a:ext cx="1160399" cy="1244375"/>
          </a:xfrm>
          <a:prstGeom prst="rect">
            <a:avLst/>
          </a:prstGeom>
          <a:noFill/>
          <a:ln>
            <a:solidFill>
              <a:schemeClr val="bg2"/>
            </a:solidFill>
          </a:ln>
        </p:spPr>
      </p:pic>
      <p:sp>
        <p:nvSpPr>
          <p:cNvPr id="47" name="Rectangle 5"/>
          <p:cNvSpPr>
            <a:spLocks noChangeArrowheads="1"/>
          </p:cNvSpPr>
          <p:nvPr/>
        </p:nvSpPr>
        <p:spPr bwMode="auto">
          <a:xfrm>
            <a:off x="684710" y="2041834"/>
            <a:ext cx="2176245" cy="385291"/>
          </a:xfrm>
          <a:prstGeom prst="rect">
            <a:avLst/>
          </a:prstGeom>
          <a:noFill/>
          <a:ln w="9525">
            <a:noFill/>
            <a:miter lim="800000"/>
            <a:headEnd/>
            <a:tailEnd/>
          </a:ln>
          <a:effectLst/>
        </p:spPr>
        <p:txBody>
          <a:bodyPr wrap="square">
            <a:spAutoFit/>
          </a:bodyPr>
          <a:lstStyle/>
          <a:p>
            <a:pPr>
              <a:spcBef>
                <a:spcPct val="30000"/>
              </a:spcBef>
            </a:pPr>
            <a:r>
              <a:rPr lang="en-GB" sz="1926" dirty="0">
                <a:solidFill>
                  <a:srgbClr val="000000"/>
                </a:solidFill>
              </a:rPr>
              <a:t>prior on volatility</a:t>
            </a:r>
            <a:endParaRPr lang="en-US" sz="1926" dirty="0">
              <a:solidFill>
                <a:srgbClr val="000000"/>
              </a:solidFill>
            </a:endParaRPr>
          </a:p>
        </p:txBody>
      </p:sp>
    </p:spTree>
    <p:extLst>
      <p:ext uri="{BB962C8B-B14F-4D97-AF65-F5344CB8AC3E}">
        <p14:creationId xmlns:p14="http://schemas.microsoft.com/office/powerpoint/2010/main" val="395440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4" name="Rectangle 4"/>
          <p:cNvSpPr>
            <a:spLocks noGrp="1" noChangeArrowheads="1"/>
          </p:cNvSpPr>
          <p:nvPr>
            <p:ph type="title"/>
          </p:nvPr>
        </p:nvSpPr>
        <p:spPr>
          <a:xfrm>
            <a:off x="694739" y="97277"/>
            <a:ext cx="8915400" cy="747536"/>
          </a:xfrm>
        </p:spPr>
        <p:txBody>
          <a:bodyPr>
            <a:normAutofit/>
          </a:bodyPr>
          <a:lstStyle/>
          <a:p>
            <a:pPr algn="l"/>
            <a:r>
              <a:rPr lang="de-CH" sz="2400" dirty="0" err="1">
                <a:latin typeface="+mn-lt"/>
              </a:rPr>
              <a:t>Explaining</a:t>
            </a:r>
            <a:r>
              <a:rPr lang="de-CH" sz="2400" dirty="0">
                <a:latin typeface="+mn-lt"/>
              </a:rPr>
              <a:t> RTs by different learning models</a:t>
            </a:r>
            <a:endParaRPr lang="en-US" sz="2400" dirty="0">
              <a:latin typeface="+mn-lt"/>
            </a:endParaRPr>
          </a:p>
        </p:txBody>
      </p:sp>
      <p:grpSp>
        <p:nvGrpSpPr>
          <p:cNvPr id="2" name="Group 5"/>
          <p:cNvGrpSpPr>
            <a:grpSpLocks/>
          </p:cNvGrpSpPr>
          <p:nvPr/>
        </p:nvGrpSpPr>
        <p:grpSpPr bwMode="auto">
          <a:xfrm>
            <a:off x="4230866" y="1167692"/>
            <a:ext cx="5111985" cy="2280826"/>
            <a:chOff x="461" y="1045"/>
            <a:chExt cx="3344" cy="1492"/>
          </a:xfrm>
        </p:grpSpPr>
        <p:sp>
          <p:nvSpPr>
            <p:cNvPr id="2493446" name="Rectangle 6"/>
            <p:cNvSpPr>
              <a:spLocks noChangeArrowheads="1"/>
            </p:cNvSpPr>
            <p:nvPr/>
          </p:nvSpPr>
          <p:spPr bwMode="auto">
            <a:xfrm>
              <a:off x="741" y="1078"/>
              <a:ext cx="2990" cy="1266"/>
            </a:xfrm>
            <a:prstGeom prst="rect">
              <a:avLst/>
            </a:prstGeom>
            <a:solidFill>
              <a:srgbClr val="FFFFFF"/>
            </a:solidFill>
            <a:ln w="9525">
              <a:noFill/>
              <a:miter lim="800000"/>
              <a:headEnd/>
              <a:tailEnd/>
            </a:ln>
          </p:spPr>
          <p:txBody>
            <a:bodyPr/>
            <a:lstStyle/>
            <a:p>
              <a:endParaRPr lang="en-US" sz="1733">
                <a:solidFill>
                  <a:srgbClr val="000000"/>
                </a:solidFill>
              </a:endParaRPr>
            </a:p>
          </p:txBody>
        </p:sp>
        <p:sp>
          <p:nvSpPr>
            <p:cNvPr id="2493447" name="Rectangle 7"/>
            <p:cNvSpPr>
              <a:spLocks noChangeArrowheads="1"/>
            </p:cNvSpPr>
            <p:nvPr/>
          </p:nvSpPr>
          <p:spPr bwMode="auto">
            <a:xfrm>
              <a:off x="741" y="1078"/>
              <a:ext cx="2990" cy="1266"/>
            </a:xfrm>
            <a:prstGeom prst="rect">
              <a:avLst/>
            </a:prstGeom>
            <a:noFill/>
            <a:ln w="0">
              <a:solidFill>
                <a:srgbClr val="FFFFFF"/>
              </a:solidFill>
              <a:miter lim="800000"/>
              <a:headEnd/>
              <a:tailEnd/>
            </a:ln>
          </p:spPr>
          <p:txBody>
            <a:bodyPr/>
            <a:lstStyle/>
            <a:p>
              <a:endParaRPr lang="en-US" sz="1733">
                <a:solidFill>
                  <a:srgbClr val="000000"/>
                </a:solidFill>
              </a:endParaRPr>
            </a:p>
          </p:txBody>
        </p:sp>
        <p:sp>
          <p:nvSpPr>
            <p:cNvPr id="2493448" name="Line 8"/>
            <p:cNvSpPr>
              <a:spLocks noChangeShapeType="1"/>
            </p:cNvSpPr>
            <p:nvPr/>
          </p:nvSpPr>
          <p:spPr bwMode="auto">
            <a:xfrm>
              <a:off x="741" y="2344"/>
              <a:ext cx="2990"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49" name="Line 9"/>
            <p:cNvSpPr>
              <a:spLocks noChangeShapeType="1"/>
            </p:cNvSpPr>
            <p:nvPr/>
          </p:nvSpPr>
          <p:spPr bwMode="auto">
            <a:xfrm flipV="1">
              <a:off x="741" y="1078"/>
              <a:ext cx="1" cy="1266"/>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0" name="Line 10"/>
            <p:cNvSpPr>
              <a:spLocks noChangeShapeType="1"/>
            </p:cNvSpPr>
            <p:nvPr/>
          </p:nvSpPr>
          <p:spPr bwMode="auto">
            <a:xfrm flipV="1">
              <a:off x="741" y="2311"/>
              <a:ext cx="1"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1" name="Rectangle 11"/>
            <p:cNvSpPr>
              <a:spLocks noChangeArrowheads="1"/>
            </p:cNvSpPr>
            <p:nvPr/>
          </p:nvSpPr>
          <p:spPr bwMode="auto">
            <a:xfrm>
              <a:off x="692"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400</a:t>
              </a:r>
              <a:endParaRPr lang="en-US" sz="1733">
                <a:solidFill>
                  <a:srgbClr val="000000"/>
                </a:solidFill>
              </a:endParaRPr>
            </a:p>
          </p:txBody>
        </p:sp>
        <p:sp>
          <p:nvSpPr>
            <p:cNvPr id="2493452" name="Line 12"/>
            <p:cNvSpPr>
              <a:spLocks noChangeShapeType="1"/>
            </p:cNvSpPr>
            <p:nvPr/>
          </p:nvSpPr>
          <p:spPr bwMode="auto">
            <a:xfrm flipV="1">
              <a:off x="1338" y="2311"/>
              <a:ext cx="1"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3" name="Rectangle 13"/>
            <p:cNvSpPr>
              <a:spLocks noChangeArrowheads="1"/>
            </p:cNvSpPr>
            <p:nvPr/>
          </p:nvSpPr>
          <p:spPr bwMode="auto">
            <a:xfrm>
              <a:off x="1290"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440</a:t>
              </a:r>
              <a:endParaRPr lang="en-US" sz="1733">
                <a:solidFill>
                  <a:srgbClr val="000000"/>
                </a:solidFill>
              </a:endParaRPr>
            </a:p>
          </p:txBody>
        </p:sp>
        <p:sp>
          <p:nvSpPr>
            <p:cNvPr id="2493454" name="Line 14"/>
            <p:cNvSpPr>
              <a:spLocks noChangeShapeType="1"/>
            </p:cNvSpPr>
            <p:nvPr/>
          </p:nvSpPr>
          <p:spPr bwMode="auto">
            <a:xfrm flipV="1">
              <a:off x="1935" y="2311"/>
              <a:ext cx="1"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5" name="Rectangle 15"/>
            <p:cNvSpPr>
              <a:spLocks noChangeArrowheads="1"/>
            </p:cNvSpPr>
            <p:nvPr/>
          </p:nvSpPr>
          <p:spPr bwMode="auto">
            <a:xfrm>
              <a:off x="1887"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480</a:t>
              </a:r>
              <a:endParaRPr lang="en-US" sz="1733">
                <a:solidFill>
                  <a:srgbClr val="000000"/>
                </a:solidFill>
              </a:endParaRPr>
            </a:p>
          </p:txBody>
        </p:sp>
        <p:sp>
          <p:nvSpPr>
            <p:cNvPr id="2493456" name="Line 16"/>
            <p:cNvSpPr>
              <a:spLocks noChangeShapeType="1"/>
            </p:cNvSpPr>
            <p:nvPr/>
          </p:nvSpPr>
          <p:spPr bwMode="auto">
            <a:xfrm flipV="1">
              <a:off x="2532" y="2311"/>
              <a:ext cx="1"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7" name="Rectangle 17"/>
            <p:cNvSpPr>
              <a:spLocks noChangeArrowheads="1"/>
            </p:cNvSpPr>
            <p:nvPr/>
          </p:nvSpPr>
          <p:spPr bwMode="auto">
            <a:xfrm>
              <a:off x="2484"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520</a:t>
              </a:r>
              <a:endParaRPr lang="en-US" sz="1733">
                <a:solidFill>
                  <a:srgbClr val="000000"/>
                </a:solidFill>
              </a:endParaRPr>
            </a:p>
          </p:txBody>
        </p:sp>
        <p:sp>
          <p:nvSpPr>
            <p:cNvPr id="2493458" name="Line 18"/>
            <p:cNvSpPr>
              <a:spLocks noChangeShapeType="1"/>
            </p:cNvSpPr>
            <p:nvPr/>
          </p:nvSpPr>
          <p:spPr bwMode="auto">
            <a:xfrm flipV="1">
              <a:off x="3130" y="2311"/>
              <a:ext cx="0"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59" name="Rectangle 19"/>
            <p:cNvSpPr>
              <a:spLocks noChangeArrowheads="1"/>
            </p:cNvSpPr>
            <p:nvPr/>
          </p:nvSpPr>
          <p:spPr bwMode="auto">
            <a:xfrm>
              <a:off x="3081"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560</a:t>
              </a:r>
              <a:endParaRPr lang="en-US" sz="1733">
                <a:solidFill>
                  <a:srgbClr val="000000"/>
                </a:solidFill>
              </a:endParaRPr>
            </a:p>
          </p:txBody>
        </p:sp>
        <p:sp>
          <p:nvSpPr>
            <p:cNvPr id="2493460" name="Line 20"/>
            <p:cNvSpPr>
              <a:spLocks noChangeShapeType="1"/>
            </p:cNvSpPr>
            <p:nvPr/>
          </p:nvSpPr>
          <p:spPr bwMode="auto">
            <a:xfrm flipV="1">
              <a:off x="3731" y="2311"/>
              <a:ext cx="0" cy="33"/>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1" name="Rectangle 21"/>
            <p:cNvSpPr>
              <a:spLocks noChangeArrowheads="1"/>
            </p:cNvSpPr>
            <p:nvPr/>
          </p:nvSpPr>
          <p:spPr bwMode="auto">
            <a:xfrm>
              <a:off x="3682" y="2355"/>
              <a:ext cx="123"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600</a:t>
              </a:r>
              <a:endParaRPr lang="en-US" sz="1733">
                <a:solidFill>
                  <a:srgbClr val="000000"/>
                </a:solidFill>
              </a:endParaRPr>
            </a:p>
          </p:txBody>
        </p:sp>
        <p:sp>
          <p:nvSpPr>
            <p:cNvPr id="2493462" name="Line 22"/>
            <p:cNvSpPr>
              <a:spLocks noChangeShapeType="1"/>
            </p:cNvSpPr>
            <p:nvPr/>
          </p:nvSpPr>
          <p:spPr bwMode="auto">
            <a:xfrm>
              <a:off x="741" y="2344"/>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3" name="Rectangle 23"/>
            <p:cNvSpPr>
              <a:spLocks noChangeArrowheads="1"/>
            </p:cNvSpPr>
            <p:nvPr/>
          </p:nvSpPr>
          <p:spPr bwMode="auto">
            <a:xfrm>
              <a:off x="680" y="2304"/>
              <a:ext cx="41"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a:t>
              </a:r>
              <a:endParaRPr lang="en-US" sz="1733">
                <a:solidFill>
                  <a:srgbClr val="000000"/>
                </a:solidFill>
              </a:endParaRPr>
            </a:p>
          </p:txBody>
        </p:sp>
        <p:sp>
          <p:nvSpPr>
            <p:cNvPr id="2493464" name="Line 24"/>
            <p:cNvSpPr>
              <a:spLocks noChangeShapeType="1"/>
            </p:cNvSpPr>
            <p:nvPr/>
          </p:nvSpPr>
          <p:spPr bwMode="auto">
            <a:xfrm>
              <a:off x="741" y="2214"/>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5" name="Line 25"/>
            <p:cNvSpPr>
              <a:spLocks noChangeShapeType="1"/>
            </p:cNvSpPr>
            <p:nvPr/>
          </p:nvSpPr>
          <p:spPr bwMode="auto">
            <a:xfrm>
              <a:off x="741" y="2088"/>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6" name="Rectangle 26"/>
            <p:cNvSpPr>
              <a:spLocks noChangeArrowheads="1"/>
            </p:cNvSpPr>
            <p:nvPr/>
          </p:nvSpPr>
          <p:spPr bwMode="auto">
            <a:xfrm>
              <a:off x="620" y="2055"/>
              <a:ext cx="102"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0.2</a:t>
              </a:r>
              <a:endParaRPr lang="en-US" sz="1733">
                <a:solidFill>
                  <a:srgbClr val="000000"/>
                </a:solidFill>
              </a:endParaRPr>
            </a:p>
          </p:txBody>
        </p:sp>
        <p:sp>
          <p:nvSpPr>
            <p:cNvPr id="2493467" name="Line 27"/>
            <p:cNvSpPr>
              <a:spLocks noChangeShapeType="1"/>
            </p:cNvSpPr>
            <p:nvPr/>
          </p:nvSpPr>
          <p:spPr bwMode="auto">
            <a:xfrm>
              <a:off x="741" y="1963"/>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8" name="Line 28"/>
            <p:cNvSpPr>
              <a:spLocks noChangeShapeType="1"/>
            </p:cNvSpPr>
            <p:nvPr/>
          </p:nvSpPr>
          <p:spPr bwMode="auto">
            <a:xfrm>
              <a:off x="741" y="1837"/>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69" name="Rectangle 29"/>
            <p:cNvSpPr>
              <a:spLocks noChangeArrowheads="1"/>
            </p:cNvSpPr>
            <p:nvPr/>
          </p:nvSpPr>
          <p:spPr bwMode="auto">
            <a:xfrm>
              <a:off x="620" y="1804"/>
              <a:ext cx="102"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0.4</a:t>
              </a:r>
              <a:endParaRPr lang="en-US" sz="1733">
                <a:solidFill>
                  <a:srgbClr val="000000"/>
                </a:solidFill>
              </a:endParaRPr>
            </a:p>
          </p:txBody>
        </p:sp>
        <p:sp>
          <p:nvSpPr>
            <p:cNvPr id="2493470" name="Line 30"/>
            <p:cNvSpPr>
              <a:spLocks noChangeShapeType="1"/>
            </p:cNvSpPr>
            <p:nvPr/>
          </p:nvSpPr>
          <p:spPr bwMode="auto">
            <a:xfrm>
              <a:off x="741" y="1711"/>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1" name="Line 31"/>
            <p:cNvSpPr>
              <a:spLocks noChangeShapeType="1"/>
            </p:cNvSpPr>
            <p:nvPr/>
          </p:nvSpPr>
          <p:spPr bwMode="auto">
            <a:xfrm>
              <a:off x="741" y="1581"/>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2" name="Rectangle 32"/>
            <p:cNvSpPr>
              <a:spLocks noChangeArrowheads="1"/>
            </p:cNvSpPr>
            <p:nvPr/>
          </p:nvSpPr>
          <p:spPr bwMode="auto">
            <a:xfrm>
              <a:off x="620" y="1548"/>
              <a:ext cx="102"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0.6</a:t>
              </a:r>
              <a:endParaRPr lang="en-US" sz="1733">
                <a:solidFill>
                  <a:srgbClr val="000000"/>
                </a:solidFill>
              </a:endParaRPr>
            </a:p>
          </p:txBody>
        </p:sp>
        <p:sp>
          <p:nvSpPr>
            <p:cNvPr id="2493473" name="Line 33"/>
            <p:cNvSpPr>
              <a:spLocks noChangeShapeType="1"/>
            </p:cNvSpPr>
            <p:nvPr/>
          </p:nvSpPr>
          <p:spPr bwMode="auto">
            <a:xfrm>
              <a:off x="741" y="1456"/>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4" name="Line 34"/>
            <p:cNvSpPr>
              <a:spLocks noChangeShapeType="1"/>
            </p:cNvSpPr>
            <p:nvPr/>
          </p:nvSpPr>
          <p:spPr bwMode="auto">
            <a:xfrm>
              <a:off x="741" y="1330"/>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5" name="Rectangle 35"/>
            <p:cNvSpPr>
              <a:spLocks noChangeArrowheads="1"/>
            </p:cNvSpPr>
            <p:nvPr/>
          </p:nvSpPr>
          <p:spPr bwMode="auto">
            <a:xfrm>
              <a:off x="620" y="1297"/>
              <a:ext cx="102"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0.8</a:t>
              </a:r>
              <a:endParaRPr lang="en-US" sz="1733">
                <a:solidFill>
                  <a:srgbClr val="000000"/>
                </a:solidFill>
              </a:endParaRPr>
            </a:p>
          </p:txBody>
        </p:sp>
        <p:sp>
          <p:nvSpPr>
            <p:cNvPr id="2493476" name="Line 36"/>
            <p:cNvSpPr>
              <a:spLocks noChangeShapeType="1"/>
            </p:cNvSpPr>
            <p:nvPr/>
          </p:nvSpPr>
          <p:spPr bwMode="auto">
            <a:xfrm>
              <a:off x="741" y="1204"/>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7" name="Line 37"/>
            <p:cNvSpPr>
              <a:spLocks noChangeShapeType="1"/>
            </p:cNvSpPr>
            <p:nvPr/>
          </p:nvSpPr>
          <p:spPr bwMode="auto">
            <a:xfrm>
              <a:off x="741" y="1078"/>
              <a:ext cx="29" cy="1"/>
            </a:xfrm>
            <a:prstGeom prst="line">
              <a:avLst/>
            </a:prstGeom>
            <a:noFill/>
            <a:ln w="0">
              <a:solidFill>
                <a:srgbClr val="000000"/>
              </a:solidFill>
              <a:round/>
              <a:headEnd/>
              <a:tailEnd/>
            </a:ln>
          </p:spPr>
          <p:txBody>
            <a:bodyPr/>
            <a:lstStyle/>
            <a:p>
              <a:endParaRPr lang="en-US" sz="1733">
                <a:solidFill>
                  <a:srgbClr val="000000"/>
                </a:solidFill>
              </a:endParaRPr>
            </a:p>
          </p:txBody>
        </p:sp>
        <p:sp>
          <p:nvSpPr>
            <p:cNvPr id="2493478" name="Rectangle 38"/>
            <p:cNvSpPr>
              <a:spLocks noChangeArrowheads="1"/>
            </p:cNvSpPr>
            <p:nvPr/>
          </p:nvSpPr>
          <p:spPr bwMode="auto">
            <a:xfrm>
              <a:off x="671" y="1045"/>
              <a:ext cx="41"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1</a:t>
              </a:r>
              <a:endParaRPr lang="en-US" sz="1733">
                <a:solidFill>
                  <a:srgbClr val="000000"/>
                </a:solidFill>
              </a:endParaRPr>
            </a:p>
          </p:txBody>
        </p:sp>
        <p:sp>
          <p:nvSpPr>
            <p:cNvPr id="2493479" name="Freeform 39"/>
            <p:cNvSpPr>
              <a:spLocks/>
            </p:cNvSpPr>
            <p:nvPr/>
          </p:nvSpPr>
          <p:spPr bwMode="auto">
            <a:xfrm>
              <a:off x="770" y="1204"/>
              <a:ext cx="2961" cy="1010"/>
            </a:xfrm>
            <a:custGeom>
              <a:avLst/>
              <a:gdLst/>
              <a:ahLst/>
              <a:cxnLst>
                <a:cxn ang="0">
                  <a:pos x="47" y="793"/>
                </a:cxn>
                <a:cxn ang="0">
                  <a:pos x="139" y="793"/>
                </a:cxn>
                <a:cxn ang="0">
                  <a:pos x="232" y="793"/>
                </a:cxn>
                <a:cxn ang="0">
                  <a:pos x="325" y="793"/>
                </a:cxn>
                <a:cxn ang="0">
                  <a:pos x="418" y="0"/>
                </a:cxn>
                <a:cxn ang="0">
                  <a:pos x="511" y="0"/>
                </a:cxn>
                <a:cxn ang="0">
                  <a:pos x="604" y="0"/>
                </a:cxn>
                <a:cxn ang="0">
                  <a:pos x="697" y="0"/>
                </a:cxn>
                <a:cxn ang="0">
                  <a:pos x="795" y="0"/>
                </a:cxn>
                <a:cxn ang="0">
                  <a:pos x="888" y="0"/>
                </a:cxn>
                <a:cxn ang="0">
                  <a:pos x="981" y="0"/>
                </a:cxn>
                <a:cxn ang="0">
                  <a:pos x="1074" y="0"/>
                </a:cxn>
                <a:cxn ang="0">
                  <a:pos x="1167" y="0"/>
                </a:cxn>
                <a:cxn ang="0">
                  <a:pos x="1260" y="793"/>
                </a:cxn>
                <a:cxn ang="0">
                  <a:pos x="1353" y="793"/>
                </a:cxn>
                <a:cxn ang="0">
                  <a:pos x="1445" y="793"/>
                </a:cxn>
                <a:cxn ang="0">
                  <a:pos x="1544" y="1187"/>
                </a:cxn>
                <a:cxn ang="0">
                  <a:pos x="1637" y="1187"/>
                </a:cxn>
                <a:cxn ang="0">
                  <a:pos x="1730" y="1187"/>
                </a:cxn>
                <a:cxn ang="0">
                  <a:pos x="1823" y="1187"/>
                </a:cxn>
                <a:cxn ang="0">
                  <a:pos x="1916" y="1187"/>
                </a:cxn>
                <a:cxn ang="0">
                  <a:pos x="2009" y="1187"/>
                </a:cxn>
                <a:cxn ang="0">
                  <a:pos x="2101" y="1187"/>
                </a:cxn>
                <a:cxn ang="0">
                  <a:pos x="2194" y="793"/>
                </a:cxn>
                <a:cxn ang="0">
                  <a:pos x="2293" y="793"/>
                </a:cxn>
                <a:cxn ang="0">
                  <a:pos x="2386" y="793"/>
                </a:cxn>
                <a:cxn ang="0">
                  <a:pos x="2479" y="793"/>
                </a:cxn>
                <a:cxn ang="0">
                  <a:pos x="2572" y="793"/>
                </a:cxn>
                <a:cxn ang="0">
                  <a:pos x="2664" y="394"/>
                </a:cxn>
                <a:cxn ang="0">
                  <a:pos x="2757" y="394"/>
                </a:cxn>
                <a:cxn ang="0">
                  <a:pos x="2850" y="394"/>
                </a:cxn>
                <a:cxn ang="0">
                  <a:pos x="2943" y="394"/>
                </a:cxn>
                <a:cxn ang="0">
                  <a:pos x="3036" y="394"/>
                </a:cxn>
                <a:cxn ang="0">
                  <a:pos x="3135" y="394"/>
                </a:cxn>
                <a:cxn ang="0">
                  <a:pos x="3228" y="394"/>
                </a:cxn>
                <a:cxn ang="0">
                  <a:pos x="3320" y="394"/>
                </a:cxn>
                <a:cxn ang="0">
                  <a:pos x="3413" y="793"/>
                </a:cxn>
                <a:cxn ang="0">
                  <a:pos x="3506" y="793"/>
                </a:cxn>
                <a:cxn ang="0">
                  <a:pos x="3599" y="793"/>
                </a:cxn>
                <a:cxn ang="0">
                  <a:pos x="3692" y="793"/>
                </a:cxn>
                <a:cxn ang="0">
                  <a:pos x="3785" y="1580"/>
                </a:cxn>
                <a:cxn ang="0">
                  <a:pos x="3884" y="1580"/>
                </a:cxn>
                <a:cxn ang="0">
                  <a:pos x="3976" y="1580"/>
                </a:cxn>
                <a:cxn ang="0">
                  <a:pos x="4069" y="1580"/>
                </a:cxn>
                <a:cxn ang="0">
                  <a:pos x="4162" y="1580"/>
                </a:cxn>
                <a:cxn ang="0">
                  <a:pos x="4255" y="1580"/>
                </a:cxn>
                <a:cxn ang="0">
                  <a:pos x="4348" y="1580"/>
                </a:cxn>
                <a:cxn ang="0">
                  <a:pos x="4441" y="1580"/>
                </a:cxn>
                <a:cxn ang="0">
                  <a:pos x="4534" y="1580"/>
                </a:cxn>
                <a:cxn ang="0">
                  <a:pos x="4632" y="1580"/>
                </a:cxn>
              </a:cxnLst>
              <a:rect l="0" t="0" r="r" b="b"/>
              <a:pathLst>
                <a:path w="4632" h="1580">
                  <a:moveTo>
                    <a:pt x="0" y="793"/>
                  </a:moveTo>
                  <a:lnTo>
                    <a:pt x="47" y="793"/>
                  </a:lnTo>
                  <a:lnTo>
                    <a:pt x="93" y="793"/>
                  </a:lnTo>
                  <a:lnTo>
                    <a:pt x="139" y="793"/>
                  </a:lnTo>
                  <a:lnTo>
                    <a:pt x="186" y="793"/>
                  </a:lnTo>
                  <a:lnTo>
                    <a:pt x="232" y="793"/>
                  </a:lnTo>
                  <a:lnTo>
                    <a:pt x="279" y="793"/>
                  </a:lnTo>
                  <a:lnTo>
                    <a:pt x="325" y="793"/>
                  </a:lnTo>
                  <a:lnTo>
                    <a:pt x="372" y="0"/>
                  </a:lnTo>
                  <a:lnTo>
                    <a:pt x="418" y="0"/>
                  </a:lnTo>
                  <a:lnTo>
                    <a:pt x="464" y="0"/>
                  </a:lnTo>
                  <a:lnTo>
                    <a:pt x="511" y="0"/>
                  </a:lnTo>
                  <a:lnTo>
                    <a:pt x="557" y="0"/>
                  </a:lnTo>
                  <a:lnTo>
                    <a:pt x="604" y="0"/>
                  </a:lnTo>
                  <a:lnTo>
                    <a:pt x="650" y="0"/>
                  </a:lnTo>
                  <a:lnTo>
                    <a:pt x="697" y="0"/>
                  </a:lnTo>
                  <a:lnTo>
                    <a:pt x="749" y="0"/>
                  </a:lnTo>
                  <a:lnTo>
                    <a:pt x="795" y="0"/>
                  </a:lnTo>
                  <a:lnTo>
                    <a:pt x="842" y="0"/>
                  </a:lnTo>
                  <a:lnTo>
                    <a:pt x="888" y="0"/>
                  </a:lnTo>
                  <a:lnTo>
                    <a:pt x="935" y="0"/>
                  </a:lnTo>
                  <a:lnTo>
                    <a:pt x="981" y="0"/>
                  </a:lnTo>
                  <a:lnTo>
                    <a:pt x="1028" y="0"/>
                  </a:lnTo>
                  <a:lnTo>
                    <a:pt x="1074" y="0"/>
                  </a:lnTo>
                  <a:lnTo>
                    <a:pt x="1120" y="0"/>
                  </a:lnTo>
                  <a:lnTo>
                    <a:pt x="1167" y="0"/>
                  </a:lnTo>
                  <a:lnTo>
                    <a:pt x="1213" y="793"/>
                  </a:lnTo>
                  <a:lnTo>
                    <a:pt x="1260" y="793"/>
                  </a:lnTo>
                  <a:lnTo>
                    <a:pt x="1306" y="793"/>
                  </a:lnTo>
                  <a:lnTo>
                    <a:pt x="1353" y="793"/>
                  </a:lnTo>
                  <a:lnTo>
                    <a:pt x="1399" y="793"/>
                  </a:lnTo>
                  <a:lnTo>
                    <a:pt x="1445" y="793"/>
                  </a:lnTo>
                  <a:lnTo>
                    <a:pt x="1492" y="1187"/>
                  </a:lnTo>
                  <a:lnTo>
                    <a:pt x="1544" y="1187"/>
                  </a:lnTo>
                  <a:lnTo>
                    <a:pt x="1591" y="1187"/>
                  </a:lnTo>
                  <a:lnTo>
                    <a:pt x="1637" y="1187"/>
                  </a:lnTo>
                  <a:lnTo>
                    <a:pt x="1683" y="1187"/>
                  </a:lnTo>
                  <a:lnTo>
                    <a:pt x="1730" y="1187"/>
                  </a:lnTo>
                  <a:lnTo>
                    <a:pt x="1776" y="1187"/>
                  </a:lnTo>
                  <a:lnTo>
                    <a:pt x="1823" y="1187"/>
                  </a:lnTo>
                  <a:lnTo>
                    <a:pt x="1869" y="1187"/>
                  </a:lnTo>
                  <a:lnTo>
                    <a:pt x="1916" y="1187"/>
                  </a:lnTo>
                  <a:lnTo>
                    <a:pt x="1962" y="1187"/>
                  </a:lnTo>
                  <a:lnTo>
                    <a:pt x="2009" y="1187"/>
                  </a:lnTo>
                  <a:lnTo>
                    <a:pt x="2055" y="1187"/>
                  </a:lnTo>
                  <a:lnTo>
                    <a:pt x="2101" y="1187"/>
                  </a:lnTo>
                  <a:lnTo>
                    <a:pt x="2148" y="793"/>
                  </a:lnTo>
                  <a:lnTo>
                    <a:pt x="2194" y="793"/>
                  </a:lnTo>
                  <a:lnTo>
                    <a:pt x="2241" y="793"/>
                  </a:lnTo>
                  <a:lnTo>
                    <a:pt x="2293" y="793"/>
                  </a:lnTo>
                  <a:lnTo>
                    <a:pt x="2339" y="793"/>
                  </a:lnTo>
                  <a:lnTo>
                    <a:pt x="2386" y="793"/>
                  </a:lnTo>
                  <a:lnTo>
                    <a:pt x="2432" y="793"/>
                  </a:lnTo>
                  <a:lnTo>
                    <a:pt x="2479" y="793"/>
                  </a:lnTo>
                  <a:lnTo>
                    <a:pt x="2525" y="793"/>
                  </a:lnTo>
                  <a:lnTo>
                    <a:pt x="2572" y="793"/>
                  </a:lnTo>
                  <a:lnTo>
                    <a:pt x="2618" y="394"/>
                  </a:lnTo>
                  <a:lnTo>
                    <a:pt x="2664" y="394"/>
                  </a:lnTo>
                  <a:lnTo>
                    <a:pt x="2711" y="394"/>
                  </a:lnTo>
                  <a:lnTo>
                    <a:pt x="2757" y="394"/>
                  </a:lnTo>
                  <a:lnTo>
                    <a:pt x="2804" y="394"/>
                  </a:lnTo>
                  <a:lnTo>
                    <a:pt x="2850" y="394"/>
                  </a:lnTo>
                  <a:lnTo>
                    <a:pt x="2897" y="394"/>
                  </a:lnTo>
                  <a:lnTo>
                    <a:pt x="2943" y="394"/>
                  </a:lnTo>
                  <a:lnTo>
                    <a:pt x="2990" y="394"/>
                  </a:lnTo>
                  <a:lnTo>
                    <a:pt x="3036" y="394"/>
                  </a:lnTo>
                  <a:lnTo>
                    <a:pt x="3088" y="394"/>
                  </a:lnTo>
                  <a:lnTo>
                    <a:pt x="3135" y="394"/>
                  </a:lnTo>
                  <a:lnTo>
                    <a:pt x="3181" y="394"/>
                  </a:lnTo>
                  <a:lnTo>
                    <a:pt x="3228" y="394"/>
                  </a:lnTo>
                  <a:lnTo>
                    <a:pt x="3274" y="394"/>
                  </a:lnTo>
                  <a:lnTo>
                    <a:pt x="3320" y="394"/>
                  </a:lnTo>
                  <a:lnTo>
                    <a:pt x="3367" y="793"/>
                  </a:lnTo>
                  <a:lnTo>
                    <a:pt x="3413" y="793"/>
                  </a:lnTo>
                  <a:lnTo>
                    <a:pt x="3460" y="793"/>
                  </a:lnTo>
                  <a:lnTo>
                    <a:pt x="3506" y="793"/>
                  </a:lnTo>
                  <a:lnTo>
                    <a:pt x="3553" y="793"/>
                  </a:lnTo>
                  <a:lnTo>
                    <a:pt x="3599" y="793"/>
                  </a:lnTo>
                  <a:lnTo>
                    <a:pt x="3646" y="793"/>
                  </a:lnTo>
                  <a:lnTo>
                    <a:pt x="3692" y="793"/>
                  </a:lnTo>
                  <a:lnTo>
                    <a:pt x="3738" y="1580"/>
                  </a:lnTo>
                  <a:lnTo>
                    <a:pt x="3785" y="1580"/>
                  </a:lnTo>
                  <a:lnTo>
                    <a:pt x="3831" y="1580"/>
                  </a:lnTo>
                  <a:lnTo>
                    <a:pt x="3884" y="1580"/>
                  </a:lnTo>
                  <a:lnTo>
                    <a:pt x="3930" y="1580"/>
                  </a:lnTo>
                  <a:lnTo>
                    <a:pt x="3976" y="1580"/>
                  </a:lnTo>
                  <a:lnTo>
                    <a:pt x="4023" y="1580"/>
                  </a:lnTo>
                  <a:lnTo>
                    <a:pt x="4069" y="1580"/>
                  </a:lnTo>
                  <a:lnTo>
                    <a:pt x="4116" y="1580"/>
                  </a:lnTo>
                  <a:lnTo>
                    <a:pt x="4162" y="1580"/>
                  </a:lnTo>
                  <a:lnTo>
                    <a:pt x="4209" y="1580"/>
                  </a:lnTo>
                  <a:lnTo>
                    <a:pt x="4255" y="1580"/>
                  </a:lnTo>
                  <a:lnTo>
                    <a:pt x="4301" y="1580"/>
                  </a:lnTo>
                  <a:lnTo>
                    <a:pt x="4348" y="1580"/>
                  </a:lnTo>
                  <a:lnTo>
                    <a:pt x="4394" y="1580"/>
                  </a:lnTo>
                  <a:lnTo>
                    <a:pt x="4441" y="1580"/>
                  </a:lnTo>
                  <a:lnTo>
                    <a:pt x="4487" y="1580"/>
                  </a:lnTo>
                  <a:lnTo>
                    <a:pt x="4534" y="1580"/>
                  </a:lnTo>
                  <a:lnTo>
                    <a:pt x="4580" y="1580"/>
                  </a:lnTo>
                  <a:lnTo>
                    <a:pt x="4632" y="1580"/>
                  </a:lnTo>
                </a:path>
              </a:pathLst>
            </a:custGeom>
            <a:noFill/>
            <a:ln w="19050">
              <a:solidFill>
                <a:srgbClr val="0000FF"/>
              </a:solidFill>
              <a:prstDash val="solid"/>
              <a:round/>
              <a:headEnd/>
              <a:tailEnd/>
            </a:ln>
          </p:spPr>
          <p:txBody>
            <a:bodyPr/>
            <a:lstStyle/>
            <a:p>
              <a:endParaRPr lang="en-US" sz="1733">
                <a:solidFill>
                  <a:srgbClr val="000000"/>
                </a:solidFill>
              </a:endParaRPr>
            </a:p>
          </p:txBody>
        </p:sp>
        <p:sp>
          <p:nvSpPr>
            <p:cNvPr id="2493480" name="Freeform 40"/>
            <p:cNvSpPr>
              <a:spLocks/>
            </p:cNvSpPr>
            <p:nvPr/>
          </p:nvSpPr>
          <p:spPr bwMode="auto">
            <a:xfrm>
              <a:off x="770" y="1389"/>
              <a:ext cx="2961" cy="659"/>
            </a:xfrm>
            <a:custGeom>
              <a:avLst/>
              <a:gdLst/>
              <a:ahLst/>
              <a:cxnLst>
                <a:cxn ang="0">
                  <a:pos x="47" y="683"/>
                </a:cxn>
                <a:cxn ang="0">
                  <a:pos x="139" y="319"/>
                </a:cxn>
                <a:cxn ang="0">
                  <a:pos x="232" y="678"/>
                </a:cxn>
                <a:cxn ang="0">
                  <a:pos x="325" y="319"/>
                </a:cxn>
                <a:cxn ang="0">
                  <a:pos x="418" y="122"/>
                </a:cxn>
                <a:cxn ang="0">
                  <a:pos x="511" y="64"/>
                </a:cxn>
                <a:cxn ang="0">
                  <a:pos x="604" y="35"/>
                </a:cxn>
                <a:cxn ang="0">
                  <a:pos x="697" y="12"/>
                </a:cxn>
                <a:cxn ang="0">
                  <a:pos x="795" y="585"/>
                </a:cxn>
                <a:cxn ang="0">
                  <a:pos x="888" y="116"/>
                </a:cxn>
                <a:cxn ang="0">
                  <a:pos x="981" y="608"/>
                </a:cxn>
                <a:cxn ang="0">
                  <a:pos x="1074" y="134"/>
                </a:cxn>
                <a:cxn ang="0">
                  <a:pos x="1167" y="58"/>
                </a:cxn>
                <a:cxn ang="0">
                  <a:pos x="1260" y="220"/>
                </a:cxn>
                <a:cxn ang="0">
                  <a:pos x="1353" y="255"/>
                </a:cxn>
                <a:cxn ang="0">
                  <a:pos x="1445" y="643"/>
                </a:cxn>
                <a:cxn ang="0">
                  <a:pos x="1544" y="857"/>
                </a:cxn>
                <a:cxn ang="0">
                  <a:pos x="1637" y="741"/>
                </a:cxn>
                <a:cxn ang="0">
                  <a:pos x="1730" y="724"/>
                </a:cxn>
                <a:cxn ang="0">
                  <a:pos x="1823" y="880"/>
                </a:cxn>
                <a:cxn ang="0">
                  <a:pos x="1916" y="753"/>
                </a:cxn>
                <a:cxn ang="0">
                  <a:pos x="2009" y="892"/>
                </a:cxn>
                <a:cxn ang="0">
                  <a:pos x="2101" y="388"/>
                </a:cxn>
                <a:cxn ang="0">
                  <a:pos x="2194" y="701"/>
                </a:cxn>
                <a:cxn ang="0">
                  <a:pos x="2293" y="718"/>
                </a:cxn>
                <a:cxn ang="0">
                  <a:pos x="2386" y="718"/>
                </a:cxn>
                <a:cxn ang="0">
                  <a:pos x="2479" y="718"/>
                </a:cxn>
                <a:cxn ang="0">
                  <a:pos x="2572" y="718"/>
                </a:cxn>
                <a:cxn ang="0">
                  <a:pos x="2664" y="325"/>
                </a:cxn>
                <a:cxn ang="0">
                  <a:pos x="2757" y="689"/>
                </a:cxn>
                <a:cxn ang="0">
                  <a:pos x="2850" y="319"/>
                </a:cxn>
                <a:cxn ang="0">
                  <a:pos x="2943" y="296"/>
                </a:cxn>
                <a:cxn ang="0">
                  <a:pos x="3036" y="290"/>
                </a:cxn>
                <a:cxn ang="0">
                  <a:pos x="3135" y="134"/>
                </a:cxn>
                <a:cxn ang="0">
                  <a:pos x="3228" y="70"/>
                </a:cxn>
                <a:cxn ang="0">
                  <a:pos x="3320" y="29"/>
                </a:cxn>
                <a:cxn ang="0">
                  <a:pos x="3413" y="573"/>
                </a:cxn>
                <a:cxn ang="0">
                  <a:pos x="3506" y="660"/>
                </a:cxn>
                <a:cxn ang="0">
                  <a:pos x="3599" y="307"/>
                </a:cxn>
                <a:cxn ang="0">
                  <a:pos x="3692" y="290"/>
                </a:cxn>
                <a:cxn ang="0">
                  <a:pos x="3785" y="817"/>
                </a:cxn>
                <a:cxn ang="0">
                  <a:pos x="3884" y="909"/>
                </a:cxn>
                <a:cxn ang="0">
                  <a:pos x="3976" y="961"/>
                </a:cxn>
                <a:cxn ang="0">
                  <a:pos x="4069" y="788"/>
                </a:cxn>
                <a:cxn ang="0">
                  <a:pos x="4162" y="915"/>
                </a:cxn>
                <a:cxn ang="0">
                  <a:pos x="4255" y="782"/>
                </a:cxn>
                <a:cxn ang="0">
                  <a:pos x="4348" y="903"/>
                </a:cxn>
                <a:cxn ang="0">
                  <a:pos x="4441" y="961"/>
                </a:cxn>
                <a:cxn ang="0">
                  <a:pos x="4534" y="1002"/>
                </a:cxn>
                <a:cxn ang="0">
                  <a:pos x="4632" y="1031"/>
                </a:cxn>
              </a:cxnLst>
              <a:rect l="0" t="0" r="r" b="b"/>
              <a:pathLst>
                <a:path w="4632" h="1031">
                  <a:moveTo>
                    <a:pt x="0" y="232"/>
                  </a:moveTo>
                  <a:lnTo>
                    <a:pt x="47" y="683"/>
                  </a:lnTo>
                  <a:lnTo>
                    <a:pt x="93" y="817"/>
                  </a:lnTo>
                  <a:lnTo>
                    <a:pt x="139" y="319"/>
                  </a:lnTo>
                  <a:lnTo>
                    <a:pt x="186" y="186"/>
                  </a:lnTo>
                  <a:lnTo>
                    <a:pt x="232" y="678"/>
                  </a:lnTo>
                  <a:lnTo>
                    <a:pt x="279" y="811"/>
                  </a:lnTo>
                  <a:lnTo>
                    <a:pt x="325" y="319"/>
                  </a:lnTo>
                  <a:lnTo>
                    <a:pt x="372" y="186"/>
                  </a:lnTo>
                  <a:lnTo>
                    <a:pt x="418" y="122"/>
                  </a:lnTo>
                  <a:lnTo>
                    <a:pt x="464" y="87"/>
                  </a:lnTo>
                  <a:lnTo>
                    <a:pt x="511" y="64"/>
                  </a:lnTo>
                  <a:lnTo>
                    <a:pt x="557" y="47"/>
                  </a:lnTo>
                  <a:lnTo>
                    <a:pt x="604" y="35"/>
                  </a:lnTo>
                  <a:lnTo>
                    <a:pt x="650" y="24"/>
                  </a:lnTo>
                  <a:lnTo>
                    <a:pt x="697" y="12"/>
                  </a:lnTo>
                  <a:lnTo>
                    <a:pt x="749" y="0"/>
                  </a:lnTo>
                  <a:lnTo>
                    <a:pt x="795" y="585"/>
                  </a:lnTo>
                  <a:lnTo>
                    <a:pt x="842" y="209"/>
                  </a:lnTo>
                  <a:lnTo>
                    <a:pt x="888" y="116"/>
                  </a:lnTo>
                  <a:lnTo>
                    <a:pt x="935" y="76"/>
                  </a:lnTo>
                  <a:lnTo>
                    <a:pt x="981" y="608"/>
                  </a:lnTo>
                  <a:lnTo>
                    <a:pt x="1028" y="226"/>
                  </a:lnTo>
                  <a:lnTo>
                    <a:pt x="1074" y="134"/>
                  </a:lnTo>
                  <a:lnTo>
                    <a:pt x="1120" y="87"/>
                  </a:lnTo>
                  <a:lnTo>
                    <a:pt x="1167" y="58"/>
                  </a:lnTo>
                  <a:lnTo>
                    <a:pt x="1213" y="591"/>
                  </a:lnTo>
                  <a:lnTo>
                    <a:pt x="1260" y="220"/>
                  </a:lnTo>
                  <a:lnTo>
                    <a:pt x="1306" y="660"/>
                  </a:lnTo>
                  <a:lnTo>
                    <a:pt x="1353" y="255"/>
                  </a:lnTo>
                  <a:lnTo>
                    <a:pt x="1399" y="157"/>
                  </a:lnTo>
                  <a:lnTo>
                    <a:pt x="1445" y="643"/>
                  </a:lnTo>
                  <a:lnTo>
                    <a:pt x="1492" y="788"/>
                  </a:lnTo>
                  <a:lnTo>
                    <a:pt x="1544" y="857"/>
                  </a:lnTo>
                  <a:lnTo>
                    <a:pt x="1591" y="342"/>
                  </a:lnTo>
                  <a:lnTo>
                    <a:pt x="1637" y="741"/>
                  </a:lnTo>
                  <a:lnTo>
                    <a:pt x="1683" y="301"/>
                  </a:lnTo>
                  <a:lnTo>
                    <a:pt x="1730" y="724"/>
                  </a:lnTo>
                  <a:lnTo>
                    <a:pt x="1776" y="822"/>
                  </a:lnTo>
                  <a:lnTo>
                    <a:pt x="1823" y="880"/>
                  </a:lnTo>
                  <a:lnTo>
                    <a:pt x="1869" y="353"/>
                  </a:lnTo>
                  <a:lnTo>
                    <a:pt x="1916" y="753"/>
                  </a:lnTo>
                  <a:lnTo>
                    <a:pt x="1962" y="845"/>
                  </a:lnTo>
                  <a:lnTo>
                    <a:pt x="2009" y="892"/>
                  </a:lnTo>
                  <a:lnTo>
                    <a:pt x="2055" y="927"/>
                  </a:lnTo>
                  <a:lnTo>
                    <a:pt x="2101" y="388"/>
                  </a:lnTo>
                  <a:lnTo>
                    <a:pt x="2148" y="220"/>
                  </a:lnTo>
                  <a:lnTo>
                    <a:pt x="2194" y="701"/>
                  </a:lnTo>
                  <a:lnTo>
                    <a:pt x="2241" y="284"/>
                  </a:lnTo>
                  <a:lnTo>
                    <a:pt x="2293" y="718"/>
                  </a:lnTo>
                  <a:lnTo>
                    <a:pt x="2339" y="290"/>
                  </a:lnTo>
                  <a:lnTo>
                    <a:pt x="2386" y="718"/>
                  </a:lnTo>
                  <a:lnTo>
                    <a:pt x="2432" y="290"/>
                  </a:lnTo>
                  <a:lnTo>
                    <a:pt x="2479" y="718"/>
                  </a:lnTo>
                  <a:lnTo>
                    <a:pt x="2525" y="290"/>
                  </a:lnTo>
                  <a:lnTo>
                    <a:pt x="2572" y="718"/>
                  </a:lnTo>
                  <a:lnTo>
                    <a:pt x="2618" y="817"/>
                  </a:lnTo>
                  <a:lnTo>
                    <a:pt x="2664" y="325"/>
                  </a:lnTo>
                  <a:lnTo>
                    <a:pt x="2711" y="203"/>
                  </a:lnTo>
                  <a:lnTo>
                    <a:pt x="2757" y="689"/>
                  </a:lnTo>
                  <a:lnTo>
                    <a:pt x="2804" y="805"/>
                  </a:lnTo>
                  <a:lnTo>
                    <a:pt x="2850" y="319"/>
                  </a:lnTo>
                  <a:lnTo>
                    <a:pt x="2897" y="736"/>
                  </a:lnTo>
                  <a:lnTo>
                    <a:pt x="2943" y="296"/>
                  </a:lnTo>
                  <a:lnTo>
                    <a:pt x="2990" y="724"/>
                  </a:lnTo>
                  <a:lnTo>
                    <a:pt x="3036" y="290"/>
                  </a:lnTo>
                  <a:lnTo>
                    <a:pt x="3088" y="191"/>
                  </a:lnTo>
                  <a:lnTo>
                    <a:pt x="3135" y="134"/>
                  </a:lnTo>
                  <a:lnTo>
                    <a:pt x="3181" y="99"/>
                  </a:lnTo>
                  <a:lnTo>
                    <a:pt x="3228" y="70"/>
                  </a:lnTo>
                  <a:lnTo>
                    <a:pt x="3274" y="47"/>
                  </a:lnTo>
                  <a:lnTo>
                    <a:pt x="3320" y="29"/>
                  </a:lnTo>
                  <a:lnTo>
                    <a:pt x="3367" y="12"/>
                  </a:lnTo>
                  <a:lnTo>
                    <a:pt x="3413" y="573"/>
                  </a:lnTo>
                  <a:lnTo>
                    <a:pt x="3460" y="197"/>
                  </a:lnTo>
                  <a:lnTo>
                    <a:pt x="3506" y="660"/>
                  </a:lnTo>
                  <a:lnTo>
                    <a:pt x="3553" y="793"/>
                  </a:lnTo>
                  <a:lnTo>
                    <a:pt x="3599" y="307"/>
                  </a:lnTo>
                  <a:lnTo>
                    <a:pt x="3646" y="724"/>
                  </a:lnTo>
                  <a:lnTo>
                    <a:pt x="3692" y="290"/>
                  </a:lnTo>
                  <a:lnTo>
                    <a:pt x="3738" y="718"/>
                  </a:lnTo>
                  <a:lnTo>
                    <a:pt x="3785" y="817"/>
                  </a:lnTo>
                  <a:lnTo>
                    <a:pt x="3831" y="869"/>
                  </a:lnTo>
                  <a:lnTo>
                    <a:pt x="3884" y="909"/>
                  </a:lnTo>
                  <a:lnTo>
                    <a:pt x="3930" y="938"/>
                  </a:lnTo>
                  <a:lnTo>
                    <a:pt x="3976" y="961"/>
                  </a:lnTo>
                  <a:lnTo>
                    <a:pt x="4023" y="406"/>
                  </a:lnTo>
                  <a:lnTo>
                    <a:pt x="4069" y="788"/>
                  </a:lnTo>
                  <a:lnTo>
                    <a:pt x="4116" y="869"/>
                  </a:lnTo>
                  <a:lnTo>
                    <a:pt x="4162" y="915"/>
                  </a:lnTo>
                  <a:lnTo>
                    <a:pt x="4209" y="394"/>
                  </a:lnTo>
                  <a:lnTo>
                    <a:pt x="4255" y="782"/>
                  </a:lnTo>
                  <a:lnTo>
                    <a:pt x="4301" y="863"/>
                  </a:lnTo>
                  <a:lnTo>
                    <a:pt x="4348" y="903"/>
                  </a:lnTo>
                  <a:lnTo>
                    <a:pt x="4394" y="938"/>
                  </a:lnTo>
                  <a:lnTo>
                    <a:pt x="4441" y="961"/>
                  </a:lnTo>
                  <a:lnTo>
                    <a:pt x="4487" y="984"/>
                  </a:lnTo>
                  <a:lnTo>
                    <a:pt x="4534" y="1002"/>
                  </a:lnTo>
                  <a:lnTo>
                    <a:pt x="4580" y="1019"/>
                  </a:lnTo>
                  <a:lnTo>
                    <a:pt x="4632" y="1031"/>
                  </a:lnTo>
                </a:path>
              </a:pathLst>
            </a:custGeom>
            <a:noFill/>
            <a:ln w="19050">
              <a:solidFill>
                <a:srgbClr val="007F00"/>
              </a:solidFill>
              <a:prstDash val="solid"/>
              <a:round/>
              <a:headEnd/>
              <a:tailEnd/>
            </a:ln>
          </p:spPr>
          <p:txBody>
            <a:bodyPr/>
            <a:lstStyle/>
            <a:p>
              <a:endParaRPr lang="en-US" sz="1733">
                <a:solidFill>
                  <a:srgbClr val="000000"/>
                </a:solidFill>
              </a:endParaRPr>
            </a:p>
          </p:txBody>
        </p:sp>
        <p:sp>
          <p:nvSpPr>
            <p:cNvPr id="2493481" name="Freeform 41"/>
            <p:cNvSpPr>
              <a:spLocks/>
            </p:cNvSpPr>
            <p:nvPr/>
          </p:nvSpPr>
          <p:spPr bwMode="auto">
            <a:xfrm>
              <a:off x="770" y="1267"/>
              <a:ext cx="2961" cy="914"/>
            </a:xfrm>
            <a:custGeom>
              <a:avLst/>
              <a:gdLst/>
              <a:ahLst/>
              <a:cxnLst>
                <a:cxn ang="0">
                  <a:pos x="47" y="683"/>
                </a:cxn>
                <a:cxn ang="0">
                  <a:pos x="139" y="649"/>
                </a:cxn>
                <a:cxn ang="0">
                  <a:pos x="232" y="845"/>
                </a:cxn>
                <a:cxn ang="0">
                  <a:pos x="325" y="701"/>
                </a:cxn>
                <a:cxn ang="0">
                  <a:pos x="418" y="105"/>
                </a:cxn>
                <a:cxn ang="0">
                  <a:pos x="511" y="18"/>
                </a:cxn>
                <a:cxn ang="0">
                  <a:pos x="604" y="134"/>
                </a:cxn>
                <a:cxn ang="0">
                  <a:pos x="697" y="53"/>
                </a:cxn>
                <a:cxn ang="0">
                  <a:pos x="795" y="325"/>
                </a:cxn>
                <a:cxn ang="0">
                  <a:pos x="888" y="134"/>
                </a:cxn>
                <a:cxn ang="0">
                  <a:pos x="981" y="678"/>
                </a:cxn>
                <a:cxn ang="0">
                  <a:pos x="1074" y="261"/>
                </a:cxn>
                <a:cxn ang="0">
                  <a:pos x="1167" y="35"/>
                </a:cxn>
                <a:cxn ang="0">
                  <a:pos x="1260" y="180"/>
                </a:cxn>
                <a:cxn ang="0">
                  <a:pos x="1353" y="591"/>
                </a:cxn>
                <a:cxn ang="0">
                  <a:pos x="1445" y="602"/>
                </a:cxn>
                <a:cxn ang="0">
                  <a:pos x="1544" y="938"/>
                </a:cxn>
                <a:cxn ang="0">
                  <a:pos x="1637" y="903"/>
                </a:cxn>
                <a:cxn ang="0">
                  <a:pos x="1730" y="822"/>
                </a:cxn>
                <a:cxn ang="0">
                  <a:pos x="1823" y="1146"/>
                </a:cxn>
                <a:cxn ang="0">
                  <a:pos x="1916" y="950"/>
                </a:cxn>
                <a:cxn ang="0">
                  <a:pos x="2009" y="1106"/>
                </a:cxn>
                <a:cxn ang="0">
                  <a:pos x="2101" y="932"/>
                </a:cxn>
                <a:cxn ang="0">
                  <a:pos x="2194" y="1025"/>
                </a:cxn>
                <a:cxn ang="0">
                  <a:pos x="2293" y="1054"/>
                </a:cxn>
                <a:cxn ang="0">
                  <a:pos x="2386" y="770"/>
                </a:cxn>
                <a:cxn ang="0">
                  <a:pos x="2479" y="689"/>
                </a:cxn>
                <a:cxn ang="0">
                  <a:pos x="2572" y="718"/>
                </a:cxn>
                <a:cxn ang="0">
                  <a:pos x="2664" y="695"/>
                </a:cxn>
                <a:cxn ang="0">
                  <a:pos x="2757" y="788"/>
                </a:cxn>
                <a:cxn ang="0">
                  <a:pos x="2850" y="614"/>
                </a:cxn>
                <a:cxn ang="0">
                  <a:pos x="2943" y="533"/>
                </a:cxn>
                <a:cxn ang="0">
                  <a:pos x="3036" y="510"/>
                </a:cxn>
                <a:cxn ang="0">
                  <a:pos x="3135" y="290"/>
                </a:cxn>
                <a:cxn ang="0">
                  <a:pos x="3228" y="128"/>
                </a:cxn>
                <a:cxn ang="0">
                  <a:pos x="3320" y="64"/>
                </a:cxn>
                <a:cxn ang="0">
                  <a:pos x="3413" y="417"/>
                </a:cxn>
                <a:cxn ang="0">
                  <a:pos x="3506" y="811"/>
                </a:cxn>
                <a:cxn ang="0">
                  <a:pos x="3599" y="730"/>
                </a:cxn>
                <a:cxn ang="0">
                  <a:pos x="3692" y="573"/>
                </a:cxn>
                <a:cxn ang="0">
                  <a:pos x="3785" y="1008"/>
                </a:cxn>
                <a:cxn ang="0">
                  <a:pos x="3884" y="1210"/>
                </a:cxn>
                <a:cxn ang="0">
                  <a:pos x="3976" y="1297"/>
                </a:cxn>
                <a:cxn ang="0">
                  <a:pos x="4069" y="1106"/>
                </a:cxn>
                <a:cxn ang="0">
                  <a:pos x="4162" y="1233"/>
                </a:cxn>
                <a:cxn ang="0">
                  <a:pos x="4255" y="1193"/>
                </a:cxn>
                <a:cxn ang="0">
                  <a:pos x="4348" y="1314"/>
                </a:cxn>
                <a:cxn ang="0">
                  <a:pos x="4441" y="1384"/>
                </a:cxn>
                <a:cxn ang="0">
                  <a:pos x="4534" y="1413"/>
                </a:cxn>
                <a:cxn ang="0">
                  <a:pos x="4632" y="1430"/>
                </a:cxn>
              </a:cxnLst>
              <a:rect l="0" t="0" r="r" b="b"/>
              <a:pathLst>
                <a:path w="4632" h="1430">
                  <a:moveTo>
                    <a:pt x="0" y="371"/>
                  </a:moveTo>
                  <a:lnTo>
                    <a:pt x="47" y="683"/>
                  </a:lnTo>
                  <a:lnTo>
                    <a:pt x="93" y="886"/>
                  </a:lnTo>
                  <a:lnTo>
                    <a:pt x="139" y="649"/>
                  </a:lnTo>
                  <a:lnTo>
                    <a:pt x="186" y="406"/>
                  </a:lnTo>
                  <a:lnTo>
                    <a:pt x="232" y="845"/>
                  </a:lnTo>
                  <a:lnTo>
                    <a:pt x="279" y="990"/>
                  </a:lnTo>
                  <a:lnTo>
                    <a:pt x="325" y="701"/>
                  </a:lnTo>
                  <a:lnTo>
                    <a:pt x="372" y="244"/>
                  </a:lnTo>
                  <a:lnTo>
                    <a:pt x="418" y="105"/>
                  </a:lnTo>
                  <a:lnTo>
                    <a:pt x="464" y="70"/>
                  </a:lnTo>
                  <a:lnTo>
                    <a:pt x="511" y="18"/>
                  </a:lnTo>
                  <a:lnTo>
                    <a:pt x="557" y="0"/>
                  </a:lnTo>
                  <a:lnTo>
                    <a:pt x="604" y="134"/>
                  </a:lnTo>
                  <a:lnTo>
                    <a:pt x="650" y="87"/>
                  </a:lnTo>
                  <a:lnTo>
                    <a:pt x="697" y="53"/>
                  </a:lnTo>
                  <a:lnTo>
                    <a:pt x="749" y="24"/>
                  </a:lnTo>
                  <a:lnTo>
                    <a:pt x="795" y="325"/>
                  </a:lnTo>
                  <a:lnTo>
                    <a:pt x="842" y="203"/>
                  </a:lnTo>
                  <a:lnTo>
                    <a:pt x="888" y="134"/>
                  </a:lnTo>
                  <a:lnTo>
                    <a:pt x="935" y="41"/>
                  </a:lnTo>
                  <a:lnTo>
                    <a:pt x="981" y="678"/>
                  </a:lnTo>
                  <a:lnTo>
                    <a:pt x="1028" y="296"/>
                  </a:lnTo>
                  <a:lnTo>
                    <a:pt x="1074" y="261"/>
                  </a:lnTo>
                  <a:lnTo>
                    <a:pt x="1120" y="70"/>
                  </a:lnTo>
                  <a:lnTo>
                    <a:pt x="1167" y="35"/>
                  </a:lnTo>
                  <a:lnTo>
                    <a:pt x="1213" y="284"/>
                  </a:lnTo>
                  <a:lnTo>
                    <a:pt x="1260" y="180"/>
                  </a:lnTo>
                  <a:lnTo>
                    <a:pt x="1306" y="377"/>
                  </a:lnTo>
                  <a:lnTo>
                    <a:pt x="1353" y="591"/>
                  </a:lnTo>
                  <a:lnTo>
                    <a:pt x="1399" y="446"/>
                  </a:lnTo>
                  <a:lnTo>
                    <a:pt x="1445" y="602"/>
                  </a:lnTo>
                  <a:lnTo>
                    <a:pt x="1492" y="788"/>
                  </a:lnTo>
                  <a:lnTo>
                    <a:pt x="1544" y="938"/>
                  </a:lnTo>
                  <a:lnTo>
                    <a:pt x="1591" y="718"/>
                  </a:lnTo>
                  <a:lnTo>
                    <a:pt x="1637" y="903"/>
                  </a:lnTo>
                  <a:lnTo>
                    <a:pt x="1683" y="637"/>
                  </a:lnTo>
                  <a:lnTo>
                    <a:pt x="1730" y="822"/>
                  </a:lnTo>
                  <a:lnTo>
                    <a:pt x="1776" y="1170"/>
                  </a:lnTo>
                  <a:lnTo>
                    <a:pt x="1823" y="1146"/>
                  </a:lnTo>
                  <a:lnTo>
                    <a:pt x="1869" y="903"/>
                  </a:lnTo>
                  <a:lnTo>
                    <a:pt x="1916" y="950"/>
                  </a:lnTo>
                  <a:lnTo>
                    <a:pt x="1962" y="1002"/>
                  </a:lnTo>
                  <a:lnTo>
                    <a:pt x="2009" y="1106"/>
                  </a:lnTo>
                  <a:lnTo>
                    <a:pt x="2055" y="1164"/>
                  </a:lnTo>
                  <a:lnTo>
                    <a:pt x="2101" y="932"/>
                  </a:lnTo>
                  <a:lnTo>
                    <a:pt x="2148" y="915"/>
                  </a:lnTo>
                  <a:lnTo>
                    <a:pt x="2194" y="1025"/>
                  </a:lnTo>
                  <a:lnTo>
                    <a:pt x="2241" y="840"/>
                  </a:lnTo>
                  <a:lnTo>
                    <a:pt x="2293" y="1054"/>
                  </a:lnTo>
                  <a:lnTo>
                    <a:pt x="2339" y="683"/>
                  </a:lnTo>
                  <a:lnTo>
                    <a:pt x="2386" y="770"/>
                  </a:lnTo>
                  <a:lnTo>
                    <a:pt x="2432" y="481"/>
                  </a:lnTo>
                  <a:lnTo>
                    <a:pt x="2479" y="689"/>
                  </a:lnTo>
                  <a:lnTo>
                    <a:pt x="2525" y="672"/>
                  </a:lnTo>
                  <a:lnTo>
                    <a:pt x="2572" y="718"/>
                  </a:lnTo>
                  <a:lnTo>
                    <a:pt x="2618" y="845"/>
                  </a:lnTo>
                  <a:lnTo>
                    <a:pt x="2664" y="695"/>
                  </a:lnTo>
                  <a:lnTo>
                    <a:pt x="2711" y="759"/>
                  </a:lnTo>
                  <a:lnTo>
                    <a:pt x="2757" y="788"/>
                  </a:lnTo>
                  <a:lnTo>
                    <a:pt x="2804" y="886"/>
                  </a:lnTo>
                  <a:lnTo>
                    <a:pt x="2850" y="614"/>
                  </a:lnTo>
                  <a:lnTo>
                    <a:pt x="2897" y="764"/>
                  </a:lnTo>
                  <a:lnTo>
                    <a:pt x="2943" y="533"/>
                  </a:lnTo>
                  <a:lnTo>
                    <a:pt x="2990" y="626"/>
                  </a:lnTo>
                  <a:lnTo>
                    <a:pt x="3036" y="510"/>
                  </a:lnTo>
                  <a:lnTo>
                    <a:pt x="3088" y="371"/>
                  </a:lnTo>
                  <a:lnTo>
                    <a:pt x="3135" y="290"/>
                  </a:lnTo>
                  <a:lnTo>
                    <a:pt x="3181" y="168"/>
                  </a:lnTo>
                  <a:lnTo>
                    <a:pt x="3228" y="128"/>
                  </a:lnTo>
                  <a:lnTo>
                    <a:pt x="3274" y="87"/>
                  </a:lnTo>
                  <a:lnTo>
                    <a:pt x="3320" y="64"/>
                  </a:lnTo>
                  <a:lnTo>
                    <a:pt x="3367" y="12"/>
                  </a:lnTo>
                  <a:lnTo>
                    <a:pt x="3413" y="417"/>
                  </a:lnTo>
                  <a:lnTo>
                    <a:pt x="3460" y="481"/>
                  </a:lnTo>
                  <a:lnTo>
                    <a:pt x="3506" y="811"/>
                  </a:lnTo>
                  <a:lnTo>
                    <a:pt x="3553" y="927"/>
                  </a:lnTo>
                  <a:lnTo>
                    <a:pt x="3599" y="730"/>
                  </a:lnTo>
                  <a:lnTo>
                    <a:pt x="3646" y="747"/>
                  </a:lnTo>
                  <a:lnTo>
                    <a:pt x="3692" y="573"/>
                  </a:lnTo>
                  <a:lnTo>
                    <a:pt x="3738" y="927"/>
                  </a:lnTo>
                  <a:lnTo>
                    <a:pt x="3785" y="1008"/>
                  </a:lnTo>
                  <a:lnTo>
                    <a:pt x="3831" y="1083"/>
                  </a:lnTo>
                  <a:lnTo>
                    <a:pt x="3884" y="1210"/>
                  </a:lnTo>
                  <a:lnTo>
                    <a:pt x="3930" y="1256"/>
                  </a:lnTo>
                  <a:lnTo>
                    <a:pt x="3976" y="1297"/>
                  </a:lnTo>
                  <a:lnTo>
                    <a:pt x="4023" y="1008"/>
                  </a:lnTo>
                  <a:lnTo>
                    <a:pt x="4069" y="1106"/>
                  </a:lnTo>
                  <a:lnTo>
                    <a:pt x="4116" y="1175"/>
                  </a:lnTo>
                  <a:lnTo>
                    <a:pt x="4162" y="1233"/>
                  </a:lnTo>
                  <a:lnTo>
                    <a:pt x="4209" y="967"/>
                  </a:lnTo>
                  <a:lnTo>
                    <a:pt x="4255" y="1193"/>
                  </a:lnTo>
                  <a:lnTo>
                    <a:pt x="4301" y="1239"/>
                  </a:lnTo>
                  <a:lnTo>
                    <a:pt x="4348" y="1314"/>
                  </a:lnTo>
                  <a:lnTo>
                    <a:pt x="4394" y="1366"/>
                  </a:lnTo>
                  <a:lnTo>
                    <a:pt x="4441" y="1384"/>
                  </a:lnTo>
                  <a:lnTo>
                    <a:pt x="4487" y="1401"/>
                  </a:lnTo>
                  <a:lnTo>
                    <a:pt x="4534" y="1413"/>
                  </a:lnTo>
                  <a:lnTo>
                    <a:pt x="4580" y="1424"/>
                  </a:lnTo>
                  <a:lnTo>
                    <a:pt x="4632" y="1430"/>
                  </a:lnTo>
                </a:path>
              </a:pathLst>
            </a:custGeom>
            <a:noFill/>
            <a:ln w="19050">
              <a:solidFill>
                <a:srgbClr val="FF0000"/>
              </a:solidFill>
              <a:prstDash val="solid"/>
              <a:round/>
              <a:headEnd/>
              <a:tailEnd/>
            </a:ln>
          </p:spPr>
          <p:txBody>
            <a:bodyPr/>
            <a:lstStyle/>
            <a:p>
              <a:endParaRPr lang="en-US" sz="1733">
                <a:solidFill>
                  <a:srgbClr val="000000"/>
                </a:solidFill>
              </a:endParaRPr>
            </a:p>
          </p:txBody>
        </p:sp>
        <p:sp>
          <p:nvSpPr>
            <p:cNvPr id="2493482" name="Freeform 42"/>
            <p:cNvSpPr>
              <a:spLocks/>
            </p:cNvSpPr>
            <p:nvPr/>
          </p:nvSpPr>
          <p:spPr bwMode="auto">
            <a:xfrm>
              <a:off x="770" y="1289"/>
              <a:ext cx="2961" cy="877"/>
            </a:xfrm>
            <a:custGeom>
              <a:avLst/>
              <a:gdLst/>
              <a:ahLst/>
              <a:cxnLst>
                <a:cxn ang="0">
                  <a:pos x="47" y="585"/>
                </a:cxn>
                <a:cxn ang="0">
                  <a:pos x="139" y="596"/>
                </a:cxn>
                <a:cxn ang="0">
                  <a:pos x="232" y="747"/>
                </a:cxn>
                <a:cxn ang="0">
                  <a:pos x="325" y="677"/>
                </a:cxn>
                <a:cxn ang="0">
                  <a:pos x="418" y="93"/>
                </a:cxn>
                <a:cxn ang="0">
                  <a:pos x="511" y="12"/>
                </a:cxn>
                <a:cxn ang="0">
                  <a:pos x="604" y="116"/>
                </a:cxn>
                <a:cxn ang="0">
                  <a:pos x="697" y="58"/>
                </a:cxn>
                <a:cxn ang="0">
                  <a:pos x="795" y="243"/>
                </a:cxn>
                <a:cxn ang="0">
                  <a:pos x="888" y="133"/>
                </a:cxn>
                <a:cxn ang="0">
                  <a:pos x="981" y="492"/>
                </a:cxn>
                <a:cxn ang="0">
                  <a:pos x="1074" y="185"/>
                </a:cxn>
                <a:cxn ang="0">
                  <a:pos x="1167" y="52"/>
                </a:cxn>
                <a:cxn ang="0">
                  <a:pos x="1260" y="174"/>
                </a:cxn>
                <a:cxn ang="0">
                  <a:pos x="1353" y="544"/>
                </a:cxn>
                <a:cxn ang="0">
                  <a:pos x="1445" y="538"/>
                </a:cxn>
                <a:cxn ang="0">
                  <a:pos x="1544" y="816"/>
                </a:cxn>
                <a:cxn ang="0">
                  <a:pos x="1637" y="839"/>
                </a:cxn>
                <a:cxn ang="0">
                  <a:pos x="1730" y="787"/>
                </a:cxn>
                <a:cxn ang="0">
                  <a:pos x="1823" y="1094"/>
                </a:cxn>
                <a:cxn ang="0">
                  <a:pos x="1916" y="892"/>
                </a:cxn>
                <a:cxn ang="0">
                  <a:pos x="2009" y="1042"/>
                </a:cxn>
                <a:cxn ang="0">
                  <a:pos x="2101" y="863"/>
                </a:cxn>
                <a:cxn ang="0">
                  <a:pos x="2194" y="938"/>
                </a:cxn>
                <a:cxn ang="0">
                  <a:pos x="2293" y="955"/>
                </a:cxn>
                <a:cxn ang="0">
                  <a:pos x="2386" y="683"/>
                </a:cxn>
                <a:cxn ang="0">
                  <a:pos x="2479" y="619"/>
                </a:cxn>
                <a:cxn ang="0">
                  <a:pos x="2572" y="648"/>
                </a:cxn>
                <a:cxn ang="0">
                  <a:pos x="2664" y="619"/>
                </a:cxn>
                <a:cxn ang="0">
                  <a:pos x="2757" y="706"/>
                </a:cxn>
                <a:cxn ang="0">
                  <a:pos x="2850" y="538"/>
                </a:cxn>
                <a:cxn ang="0">
                  <a:pos x="2943" y="463"/>
                </a:cxn>
                <a:cxn ang="0">
                  <a:pos x="3036" y="446"/>
                </a:cxn>
                <a:cxn ang="0">
                  <a:pos x="3135" y="249"/>
                </a:cxn>
                <a:cxn ang="0">
                  <a:pos x="3228" y="99"/>
                </a:cxn>
                <a:cxn ang="0">
                  <a:pos x="3320" y="46"/>
                </a:cxn>
                <a:cxn ang="0">
                  <a:pos x="3413" y="382"/>
                </a:cxn>
                <a:cxn ang="0">
                  <a:pos x="3506" y="753"/>
                </a:cxn>
                <a:cxn ang="0">
                  <a:pos x="3599" y="672"/>
                </a:cxn>
                <a:cxn ang="0">
                  <a:pos x="3692" y="527"/>
                </a:cxn>
                <a:cxn ang="0">
                  <a:pos x="3785" y="1007"/>
                </a:cxn>
                <a:cxn ang="0">
                  <a:pos x="3884" y="1233"/>
                </a:cxn>
                <a:cxn ang="0">
                  <a:pos x="3976" y="1302"/>
                </a:cxn>
                <a:cxn ang="0">
                  <a:pos x="4069" y="1129"/>
                </a:cxn>
                <a:cxn ang="0">
                  <a:pos x="4162" y="1256"/>
                </a:cxn>
                <a:cxn ang="0">
                  <a:pos x="4255" y="1227"/>
                </a:cxn>
                <a:cxn ang="0">
                  <a:pos x="4348" y="1326"/>
                </a:cxn>
                <a:cxn ang="0">
                  <a:pos x="4441" y="1360"/>
                </a:cxn>
                <a:cxn ang="0">
                  <a:pos x="4534" y="1366"/>
                </a:cxn>
                <a:cxn ang="0">
                  <a:pos x="4632" y="1372"/>
                </a:cxn>
              </a:cxnLst>
              <a:rect l="0" t="0" r="r" b="b"/>
              <a:pathLst>
                <a:path w="4632" h="1372">
                  <a:moveTo>
                    <a:pt x="0" y="359"/>
                  </a:moveTo>
                  <a:lnTo>
                    <a:pt x="47" y="585"/>
                  </a:lnTo>
                  <a:lnTo>
                    <a:pt x="93" y="753"/>
                  </a:lnTo>
                  <a:lnTo>
                    <a:pt x="139" y="596"/>
                  </a:lnTo>
                  <a:lnTo>
                    <a:pt x="186" y="388"/>
                  </a:lnTo>
                  <a:lnTo>
                    <a:pt x="232" y="747"/>
                  </a:lnTo>
                  <a:lnTo>
                    <a:pt x="279" y="868"/>
                  </a:lnTo>
                  <a:lnTo>
                    <a:pt x="325" y="677"/>
                  </a:lnTo>
                  <a:lnTo>
                    <a:pt x="372" y="261"/>
                  </a:lnTo>
                  <a:lnTo>
                    <a:pt x="418" y="93"/>
                  </a:lnTo>
                  <a:lnTo>
                    <a:pt x="464" y="64"/>
                  </a:lnTo>
                  <a:lnTo>
                    <a:pt x="511" y="12"/>
                  </a:lnTo>
                  <a:lnTo>
                    <a:pt x="557" y="0"/>
                  </a:lnTo>
                  <a:lnTo>
                    <a:pt x="604" y="116"/>
                  </a:lnTo>
                  <a:lnTo>
                    <a:pt x="650" y="81"/>
                  </a:lnTo>
                  <a:lnTo>
                    <a:pt x="697" y="58"/>
                  </a:lnTo>
                  <a:lnTo>
                    <a:pt x="749" y="41"/>
                  </a:lnTo>
                  <a:lnTo>
                    <a:pt x="795" y="243"/>
                  </a:lnTo>
                  <a:lnTo>
                    <a:pt x="842" y="180"/>
                  </a:lnTo>
                  <a:lnTo>
                    <a:pt x="888" y="133"/>
                  </a:lnTo>
                  <a:lnTo>
                    <a:pt x="935" y="70"/>
                  </a:lnTo>
                  <a:lnTo>
                    <a:pt x="981" y="492"/>
                  </a:lnTo>
                  <a:lnTo>
                    <a:pt x="1028" y="237"/>
                  </a:lnTo>
                  <a:lnTo>
                    <a:pt x="1074" y="185"/>
                  </a:lnTo>
                  <a:lnTo>
                    <a:pt x="1120" y="75"/>
                  </a:lnTo>
                  <a:lnTo>
                    <a:pt x="1167" y="52"/>
                  </a:lnTo>
                  <a:lnTo>
                    <a:pt x="1213" y="237"/>
                  </a:lnTo>
                  <a:lnTo>
                    <a:pt x="1260" y="174"/>
                  </a:lnTo>
                  <a:lnTo>
                    <a:pt x="1306" y="347"/>
                  </a:lnTo>
                  <a:lnTo>
                    <a:pt x="1353" y="544"/>
                  </a:lnTo>
                  <a:lnTo>
                    <a:pt x="1399" y="440"/>
                  </a:lnTo>
                  <a:lnTo>
                    <a:pt x="1445" y="538"/>
                  </a:lnTo>
                  <a:lnTo>
                    <a:pt x="1492" y="683"/>
                  </a:lnTo>
                  <a:lnTo>
                    <a:pt x="1544" y="816"/>
                  </a:lnTo>
                  <a:lnTo>
                    <a:pt x="1591" y="712"/>
                  </a:lnTo>
                  <a:lnTo>
                    <a:pt x="1637" y="839"/>
                  </a:lnTo>
                  <a:lnTo>
                    <a:pt x="1683" y="666"/>
                  </a:lnTo>
                  <a:lnTo>
                    <a:pt x="1730" y="787"/>
                  </a:lnTo>
                  <a:lnTo>
                    <a:pt x="1776" y="1088"/>
                  </a:lnTo>
                  <a:lnTo>
                    <a:pt x="1823" y="1094"/>
                  </a:lnTo>
                  <a:lnTo>
                    <a:pt x="1869" y="897"/>
                  </a:lnTo>
                  <a:lnTo>
                    <a:pt x="1916" y="892"/>
                  </a:lnTo>
                  <a:lnTo>
                    <a:pt x="1962" y="932"/>
                  </a:lnTo>
                  <a:lnTo>
                    <a:pt x="2009" y="1042"/>
                  </a:lnTo>
                  <a:lnTo>
                    <a:pt x="2055" y="1123"/>
                  </a:lnTo>
                  <a:lnTo>
                    <a:pt x="2101" y="863"/>
                  </a:lnTo>
                  <a:lnTo>
                    <a:pt x="2148" y="816"/>
                  </a:lnTo>
                  <a:lnTo>
                    <a:pt x="2194" y="938"/>
                  </a:lnTo>
                  <a:lnTo>
                    <a:pt x="2241" y="729"/>
                  </a:lnTo>
                  <a:lnTo>
                    <a:pt x="2293" y="955"/>
                  </a:lnTo>
                  <a:lnTo>
                    <a:pt x="2339" y="602"/>
                  </a:lnTo>
                  <a:lnTo>
                    <a:pt x="2386" y="683"/>
                  </a:lnTo>
                  <a:lnTo>
                    <a:pt x="2432" y="457"/>
                  </a:lnTo>
                  <a:lnTo>
                    <a:pt x="2479" y="619"/>
                  </a:lnTo>
                  <a:lnTo>
                    <a:pt x="2525" y="602"/>
                  </a:lnTo>
                  <a:lnTo>
                    <a:pt x="2572" y="648"/>
                  </a:lnTo>
                  <a:lnTo>
                    <a:pt x="2618" y="770"/>
                  </a:lnTo>
                  <a:lnTo>
                    <a:pt x="2664" y="619"/>
                  </a:lnTo>
                  <a:lnTo>
                    <a:pt x="2711" y="677"/>
                  </a:lnTo>
                  <a:lnTo>
                    <a:pt x="2757" y="706"/>
                  </a:lnTo>
                  <a:lnTo>
                    <a:pt x="2804" y="816"/>
                  </a:lnTo>
                  <a:lnTo>
                    <a:pt x="2850" y="538"/>
                  </a:lnTo>
                  <a:lnTo>
                    <a:pt x="2897" y="683"/>
                  </a:lnTo>
                  <a:lnTo>
                    <a:pt x="2943" y="463"/>
                  </a:lnTo>
                  <a:lnTo>
                    <a:pt x="2990" y="550"/>
                  </a:lnTo>
                  <a:lnTo>
                    <a:pt x="3036" y="446"/>
                  </a:lnTo>
                  <a:lnTo>
                    <a:pt x="3088" y="318"/>
                  </a:lnTo>
                  <a:lnTo>
                    <a:pt x="3135" y="249"/>
                  </a:lnTo>
                  <a:lnTo>
                    <a:pt x="3181" y="139"/>
                  </a:lnTo>
                  <a:lnTo>
                    <a:pt x="3228" y="99"/>
                  </a:lnTo>
                  <a:lnTo>
                    <a:pt x="3274" y="70"/>
                  </a:lnTo>
                  <a:lnTo>
                    <a:pt x="3320" y="46"/>
                  </a:lnTo>
                  <a:lnTo>
                    <a:pt x="3367" y="6"/>
                  </a:lnTo>
                  <a:lnTo>
                    <a:pt x="3413" y="382"/>
                  </a:lnTo>
                  <a:lnTo>
                    <a:pt x="3460" y="440"/>
                  </a:lnTo>
                  <a:lnTo>
                    <a:pt x="3506" y="753"/>
                  </a:lnTo>
                  <a:lnTo>
                    <a:pt x="3553" y="886"/>
                  </a:lnTo>
                  <a:lnTo>
                    <a:pt x="3599" y="672"/>
                  </a:lnTo>
                  <a:lnTo>
                    <a:pt x="3646" y="689"/>
                  </a:lnTo>
                  <a:lnTo>
                    <a:pt x="3692" y="527"/>
                  </a:lnTo>
                  <a:lnTo>
                    <a:pt x="3738" y="903"/>
                  </a:lnTo>
                  <a:lnTo>
                    <a:pt x="3785" y="1007"/>
                  </a:lnTo>
                  <a:lnTo>
                    <a:pt x="3831" y="1100"/>
                  </a:lnTo>
                  <a:lnTo>
                    <a:pt x="3884" y="1233"/>
                  </a:lnTo>
                  <a:lnTo>
                    <a:pt x="3930" y="1274"/>
                  </a:lnTo>
                  <a:lnTo>
                    <a:pt x="3976" y="1302"/>
                  </a:lnTo>
                  <a:lnTo>
                    <a:pt x="4023" y="1030"/>
                  </a:lnTo>
                  <a:lnTo>
                    <a:pt x="4069" y="1129"/>
                  </a:lnTo>
                  <a:lnTo>
                    <a:pt x="4116" y="1204"/>
                  </a:lnTo>
                  <a:lnTo>
                    <a:pt x="4162" y="1256"/>
                  </a:lnTo>
                  <a:lnTo>
                    <a:pt x="4209" y="973"/>
                  </a:lnTo>
                  <a:lnTo>
                    <a:pt x="4255" y="1227"/>
                  </a:lnTo>
                  <a:lnTo>
                    <a:pt x="4301" y="1274"/>
                  </a:lnTo>
                  <a:lnTo>
                    <a:pt x="4348" y="1326"/>
                  </a:lnTo>
                  <a:lnTo>
                    <a:pt x="4394" y="1355"/>
                  </a:lnTo>
                  <a:lnTo>
                    <a:pt x="4441" y="1360"/>
                  </a:lnTo>
                  <a:lnTo>
                    <a:pt x="4487" y="1366"/>
                  </a:lnTo>
                  <a:lnTo>
                    <a:pt x="4534" y="1366"/>
                  </a:lnTo>
                  <a:lnTo>
                    <a:pt x="4580" y="1372"/>
                  </a:lnTo>
                  <a:lnTo>
                    <a:pt x="4632" y="1372"/>
                  </a:lnTo>
                </a:path>
              </a:pathLst>
            </a:custGeom>
            <a:noFill/>
            <a:ln w="19050">
              <a:solidFill>
                <a:srgbClr val="00BFBF"/>
              </a:solidFill>
              <a:prstDash val="solid"/>
              <a:round/>
              <a:headEnd/>
              <a:tailEnd/>
            </a:ln>
          </p:spPr>
          <p:txBody>
            <a:bodyPr/>
            <a:lstStyle/>
            <a:p>
              <a:endParaRPr lang="en-US" sz="1733">
                <a:solidFill>
                  <a:srgbClr val="000000"/>
                </a:solidFill>
              </a:endParaRPr>
            </a:p>
          </p:txBody>
        </p:sp>
        <p:sp>
          <p:nvSpPr>
            <p:cNvPr id="2493483" name="Freeform 43"/>
            <p:cNvSpPr>
              <a:spLocks/>
            </p:cNvSpPr>
            <p:nvPr/>
          </p:nvSpPr>
          <p:spPr bwMode="auto">
            <a:xfrm>
              <a:off x="770" y="1104"/>
              <a:ext cx="2961" cy="1233"/>
            </a:xfrm>
            <a:custGeom>
              <a:avLst/>
              <a:gdLst/>
              <a:ahLst/>
              <a:cxnLst>
                <a:cxn ang="0">
                  <a:pos x="47" y="689"/>
                </a:cxn>
                <a:cxn ang="0">
                  <a:pos x="139" y="1262"/>
                </a:cxn>
                <a:cxn ang="0">
                  <a:pos x="232" y="961"/>
                </a:cxn>
                <a:cxn ang="0">
                  <a:pos x="325" y="1389"/>
                </a:cxn>
                <a:cxn ang="0">
                  <a:pos x="418" y="144"/>
                </a:cxn>
                <a:cxn ang="0">
                  <a:pos x="511" y="17"/>
                </a:cxn>
                <a:cxn ang="0">
                  <a:pos x="604" y="347"/>
                </a:cxn>
                <a:cxn ang="0">
                  <a:pos x="697" y="173"/>
                </a:cxn>
                <a:cxn ang="0">
                  <a:pos x="795" y="46"/>
                </a:cxn>
                <a:cxn ang="0">
                  <a:pos x="888" y="382"/>
                </a:cxn>
                <a:cxn ang="0">
                  <a:pos x="981" y="584"/>
                </a:cxn>
                <a:cxn ang="0">
                  <a:pos x="1074" y="364"/>
                </a:cxn>
                <a:cxn ang="0">
                  <a:pos x="1167" y="87"/>
                </a:cxn>
                <a:cxn ang="0">
                  <a:pos x="1260" y="492"/>
                </a:cxn>
                <a:cxn ang="0">
                  <a:pos x="1353" y="1169"/>
                </a:cxn>
                <a:cxn ang="0">
                  <a:pos x="1445" y="469"/>
                </a:cxn>
                <a:cxn ang="0">
                  <a:pos x="1544" y="1111"/>
                </a:cxn>
                <a:cxn ang="0">
                  <a:pos x="1637" y="1094"/>
                </a:cxn>
                <a:cxn ang="0">
                  <a:pos x="1730" y="966"/>
                </a:cxn>
                <a:cxn ang="0">
                  <a:pos x="1823" y="1435"/>
                </a:cxn>
                <a:cxn ang="0">
                  <a:pos x="1916" y="1042"/>
                </a:cxn>
                <a:cxn ang="0">
                  <a:pos x="2009" y="1424"/>
                </a:cxn>
                <a:cxn ang="0">
                  <a:pos x="2101" y="1649"/>
                </a:cxn>
                <a:cxn ang="0">
                  <a:pos x="2194" y="1140"/>
                </a:cxn>
                <a:cxn ang="0">
                  <a:pos x="2293" y="1227"/>
                </a:cxn>
                <a:cxn ang="0">
                  <a:pos x="2386" y="671"/>
                </a:cxn>
                <a:cxn ang="0">
                  <a:pos x="2479" y="538"/>
                </a:cxn>
                <a:cxn ang="0">
                  <a:pos x="2572" y="625"/>
                </a:cxn>
                <a:cxn ang="0">
                  <a:pos x="2664" y="1198"/>
                </a:cxn>
                <a:cxn ang="0">
                  <a:pos x="2757" y="770"/>
                </a:cxn>
                <a:cxn ang="0">
                  <a:pos x="2850" y="949"/>
                </a:cxn>
                <a:cxn ang="0">
                  <a:pos x="2943" y="746"/>
                </a:cxn>
                <a:cxn ang="0">
                  <a:pos x="3036" y="798"/>
                </a:cxn>
                <a:cxn ang="0">
                  <a:pos x="3135" y="364"/>
                </a:cxn>
                <a:cxn ang="0">
                  <a:pos x="3228" y="127"/>
                </a:cxn>
                <a:cxn ang="0">
                  <a:pos x="3320" y="52"/>
                </a:cxn>
                <a:cxn ang="0">
                  <a:pos x="3413" y="347"/>
                </a:cxn>
                <a:cxn ang="0">
                  <a:pos x="3506" y="1059"/>
                </a:cxn>
                <a:cxn ang="0">
                  <a:pos x="3599" y="1447"/>
                </a:cxn>
                <a:cxn ang="0">
                  <a:pos x="3692" y="961"/>
                </a:cxn>
                <a:cxn ang="0">
                  <a:pos x="3785" y="1418"/>
                </a:cxn>
                <a:cxn ang="0">
                  <a:pos x="3884" y="1719"/>
                </a:cxn>
                <a:cxn ang="0">
                  <a:pos x="3976" y="1811"/>
                </a:cxn>
                <a:cxn ang="0">
                  <a:pos x="4069" y="1372"/>
                </a:cxn>
                <a:cxn ang="0">
                  <a:pos x="4162" y="1620"/>
                </a:cxn>
                <a:cxn ang="0">
                  <a:pos x="4255" y="1557"/>
                </a:cxn>
                <a:cxn ang="0">
                  <a:pos x="4348" y="1777"/>
                </a:cxn>
                <a:cxn ang="0">
                  <a:pos x="4441" y="1858"/>
                </a:cxn>
                <a:cxn ang="0">
                  <a:pos x="4534" y="1904"/>
                </a:cxn>
                <a:cxn ang="0">
                  <a:pos x="4632" y="1927"/>
                </a:cxn>
              </a:cxnLst>
              <a:rect l="0" t="0" r="r" b="b"/>
              <a:pathLst>
                <a:path w="4632" h="1927">
                  <a:moveTo>
                    <a:pt x="0" y="810"/>
                  </a:moveTo>
                  <a:lnTo>
                    <a:pt x="47" y="689"/>
                  </a:lnTo>
                  <a:lnTo>
                    <a:pt x="93" y="1036"/>
                  </a:lnTo>
                  <a:lnTo>
                    <a:pt x="139" y="1262"/>
                  </a:lnTo>
                  <a:lnTo>
                    <a:pt x="186" y="689"/>
                  </a:lnTo>
                  <a:lnTo>
                    <a:pt x="232" y="961"/>
                  </a:lnTo>
                  <a:lnTo>
                    <a:pt x="279" y="1204"/>
                  </a:lnTo>
                  <a:lnTo>
                    <a:pt x="325" y="1389"/>
                  </a:lnTo>
                  <a:lnTo>
                    <a:pt x="372" y="411"/>
                  </a:lnTo>
                  <a:lnTo>
                    <a:pt x="418" y="144"/>
                  </a:lnTo>
                  <a:lnTo>
                    <a:pt x="464" y="98"/>
                  </a:lnTo>
                  <a:lnTo>
                    <a:pt x="511" y="17"/>
                  </a:lnTo>
                  <a:lnTo>
                    <a:pt x="557" y="0"/>
                  </a:lnTo>
                  <a:lnTo>
                    <a:pt x="604" y="347"/>
                  </a:lnTo>
                  <a:lnTo>
                    <a:pt x="650" y="249"/>
                  </a:lnTo>
                  <a:lnTo>
                    <a:pt x="697" y="173"/>
                  </a:lnTo>
                  <a:lnTo>
                    <a:pt x="749" y="121"/>
                  </a:lnTo>
                  <a:lnTo>
                    <a:pt x="795" y="46"/>
                  </a:lnTo>
                  <a:lnTo>
                    <a:pt x="842" y="521"/>
                  </a:lnTo>
                  <a:lnTo>
                    <a:pt x="888" y="382"/>
                  </a:lnTo>
                  <a:lnTo>
                    <a:pt x="935" y="197"/>
                  </a:lnTo>
                  <a:lnTo>
                    <a:pt x="981" y="584"/>
                  </a:lnTo>
                  <a:lnTo>
                    <a:pt x="1028" y="498"/>
                  </a:lnTo>
                  <a:lnTo>
                    <a:pt x="1074" y="364"/>
                  </a:lnTo>
                  <a:lnTo>
                    <a:pt x="1120" y="127"/>
                  </a:lnTo>
                  <a:lnTo>
                    <a:pt x="1167" y="87"/>
                  </a:lnTo>
                  <a:lnTo>
                    <a:pt x="1213" y="11"/>
                  </a:lnTo>
                  <a:lnTo>
                    <a:pt x="1260" y="492"/>
                  </a:lnTo>
                  <a:lnTo>
                    <a:pt x="1306" y="260"/>
                  </a:lnTo>
                  <a:lnTo>
                    <a:pt x="1353" y="1169"/>
                  </a:lnTo>
                  <a:lnTo>
                    <a:pt x="1399" y="862"/>
                  </a:lnTo>
                  <a:lnTo>
                    <a:pt x="1445" y="469"/>
                  </a:lnTo>
                  <a:lnTo>
                    <a:pt x="1492" y="833"/>
                  </a:lnTo>
                  <a:lnTo>
                    <a:pt x="1544" y="1111"/>
                  </a:lnTo>
                  <a:lnTo>
                    <a:pt x="1591" y="1470"/>
                  </a:lnTo>
                  <a:lnTo>
                    <a:pt x="1637" y="1094"/>
                  </a:lnTo>
                  <a:lnTo>
                    <a:pt x="1683" y="1302"/>
                  </a:lnTo>
                  <a:lnTo>
                    <a:pt x="1730" y="966"/>
                  </a:lnTo>
                  <a:lnTo>
                    <a:pt x="1776" y="1528"/>
                  </a:lnTo>
                  <a:lnTo>
                    <a:pt x="1823" y="1435"/>
                  </a:lnTo>
                  <a:lnTo>
                    <a:pt x="1869" y="1655"/>
                  </a:lnTo>
                  <a:lnTo>
                    <a:pt x="1916" y="1042"/>
                  </a:lnTo>
                  <a:lnTo>
                    <a:pt x="1962" y="1186"/>
                  </a:lnTo>
                  <a:lnTo>
                    <a:pt x="2009" y="1424"/>
                  </a:lnTo>
                  <a:lnTo>
                    <a:pt x="2055" y="1551"/>
                  </a:lnTo>
                  <a:lnTo>
                    <a:pt x="2101" y="1649"/>
                  </a:lnTo>
                  <a:lnTo>
                    <a:pt x="2148" y="1534"/>
                  </a:lnTo>
                  <a:lnTo>
                    <a:pt x="2194" y="1140"/>
                  </a:lnTo>
                  <a:lnTo>
                    <a:pt x="2241" y="1337"/>
                  </a:lnTo>
                  <a:lnTo>
                    <a:pt x="2293" y="1227"/>
                  </a:lnTo>
                  <a:lnTo>
                    <a:pt x="2339" y="1042"/>
                  </a:lnTo>
                  <a:lnTo>
                    <a:pt x="2386" y="671"/>
                  </a:lnTo>
                  <a:lnTo>
                    <a:pt x="2432" y="729"/>
                  </a:lnTo>
                  <a:lnTo>
                    <a:pt x="2479" y="538"/>
                  </a:lnTo>
                  <a:lnTo>
                    <a:pt x="2525" y="1152"/>
                  </a:lnTo>
                  <a:lnTo>
                    <a:pt x="2572" y="625"/>
                  </a:lnTo>
                  <a:lnTo>
                    <a:pt x="2618" y="955"/>
                  </a:lnTo>
                  <a:lnTo>
                    <a:pt x="2664" y="1198"/>
                  </a:lnTo>
                  <a:lnTo>
                    <a:pt x="2711" y="1348"/>
                  </a:lnTo>
                  <a:lnTo>
                    <a:pt x="2757" y="770"/>
                  </a:lnTo>
                  <a:lnTo>
                    <a:pt x="2804" y="1059"/>
                  </a:lnTo>
                  <a:lnTo>
                    <a:pt x="2850" y="949"/>
                  </a:lnTo>
                  <a:lnTo>
                    <a:pt x="2897" y="700"/>
                  </a:lnTo>
                  <a:lnTo>
                    <a:pt x="2943" y="746"/>
                  </a:lnTo>
                  <a:lnTo>
                    <a:pt x="2990" y="422"/>
                  </a:lnTo>
                  <a:lnTo>
                    <a:pt x="3036" y="798"/>
                  </a:lnTo>
                  <a:lnTo>
                    <a:pt x="3088" y="503"/>
                  </a:lnTo>
                  <a:lnTo>
                    <a:pt x="3135" y="364"/>
                  </a:lnTo>
                  <a:lnTo>
                    <a:pt x="3181" y="185"/>
                  </a:lnTo>
                  <a:lnTo>
                    <a:pt x="3228" y="127"/>
                  </a:lnTo>
                  <a:lnTo>
                    <a:pt x="3274" y="87"/>
                  </a:lnTo>
                  <a:lnTo>
                    <a:pt x="3320" y="52"/>
                  </a:lnTo>
                  <a:lnTo>
                    <a:pt x="3367" y="0"/>
                  </a:lnTo>
                  <a:lnTo>
                    <a:pt x="3413" y="347"/>
                  </a:lnTo>
                  <a:lnTo>
                    <a:pt x="3460" y="1042"/>
                  </a:lnTo>
                  <a:lnTo>
                    <a:pt x="3506" y="1059"/>
                  </a:lnTo>
                  <a:lnTo>
                    <a:pt x="3553" y="1279"/>
                  </a:lnTo>
                  <a:lnTo>
                    <a:pt x="3599" y="1447"/>
                  </a:lnTo>
                  <a:lnTo>
                    <a:pt x="3646" y="793"/>
                  </a:lnTo>
                  <a:lnTo>
                    <a:pt x="3692" y="961"/>
                  </a:lnTo>
                  <a:lnTo>
                    <a:pt x="3738" y="1244"/>
                  </a:lnTo>
                  <a:lnTo>
                    <a:pt x="3785" y="1418"/>
                  </a:lnTo>
                  <a:lnTo>
                    <a:pt x="3831" y="1545"/>
                  </a:lnTo>
                  <a:lnTo>
                    <a:pt x="3884" y="1719"/>
                  </a:lnTo>
                  <a:lnTo>
                    <a:pt x="3930" y="1771"/>
                  </a:lnTo>
                  <a:lnTo>
                    <a:pt x="3976" y="1811"/>
                  </a:lnTo>
                  <a:lnTo>
                    <a:pt x="4023" y="1846"/>
                  </a:lnTo>
                  <a:lnTo>
                    <a:pt x="4069" y="1372"/>
                  </a:lnTo>
                  <a:lnTo>
                    <a:pt x="4116" y="1510"/>
                  </a:lnTo>
                  <a:lnTo>
                    <a:pt x="4162" y="1620"/>
                  </a:lnTo>
                  <a:lnTo>
                    <a:pt x="4209" y="1696"/>
                  </a:lnTo>
                  <a:lnTo>
                    <a:pt x="4255" y="1557"/>
                  </a:lnTo>
                  <a:lnTo>
                    <a:pt x="4301" y="1649"/>
                  </a:lnTo>
                  <a:lnTo>
                    <a:pt x="4348" y="1777"/>
                  </a:lnTo>
                  <a:lnTo>
                    <a:pt x="4394" y="1835"/>
                  </a:lnTo>
                  <a:lnTo>
                    <a:pt x="4441" y="1858"/>
                  </a:lnTo>
                  <a:lnTo>
                    <a:pt x="4487" y="1892"/>
                  </a:lnTo>
                  <a:lnTo>
                    <a:pt x="4534" y="1904"/>
                  </a:lnTo>
                  <a:lnTo>
                    <a:pt x="4580" y="1927"/>
                  </a:lnTo>
                  <a:lnTo>
                    <a:pt x="4632" y="1927"/>
                  </a:lnTo>
                </a:path>
              </a:pathLst>
            </a:custGeom>
            <a:noFill/>
            <a:ln w="19050">
              <a:solidFill>
                <a:srgbClr val="BF00BF"/>
              </a:solidFill>
              <a:prstDash val="solid"/>
              <a:round/>
              <a:headEnd/>
              <a:tailEnd/>
            </a:ln>
          </p:spPr>
          <p:txBody>
            <a:bodyPr/>
            <a:lstStyle/>
            <a:p>
              <a:endParaRPr lang="en-US" sz="1733">
                <a:solidFill>
                  <a:srgbClr val="000000"/>
                </a:solidFill>
              </a:endParaRPr>
            </a:p>
          </p:txBody>
        </p:sp>
        <p:sp>
          <p:nvSpPr>
            <p:cNvPr id="2493484" name="Rectangle 44"/>
            <p:cNvSpPr>
              <a:spLocks noChangeArrowheads="1"/>
            </p:cNvSpPr>
            <p:nvPr/>
          </p:nvSpPr>
          <p:spPr bwMode="auto">
            <a:xfrm>
              <a:off x="2169" y="2421"/>
              <a:ext cx="204" cy="116"/>
            </a:xfrm>
            <a:prstGeom prst="rect">
              <a:avLst/>
            </a:prstGeom>
            <a:noFill/>
            <a:ln w="9525">
              <a:noFill/>
              <a:miter lim="800000"/>
              <a:headEnd/>
              <a:tailEnd/>
            </a:ln>
          </p:spPr>
          <p:txBody>
            <a:bodyPr wrap="none" lIns="0" tIns="0" rIns="0" bIns="0">
              <a:spAutoFit/>
            </a:bodyPr>
            <a:lstStyle/>
            <a:p>
              <a:r>
                <a:rPr lang="en-US" sz="1156">
                  <a:solidFill>
                    <a:srgbClr val="000000"/>
                  </a:solidFill>
                  <a:latin typeface="Helvetica" pitchFamily="34" charset="0"/>
                </a:rPr>
                <a:t>Trial</a:t>
              </a:r>
              <a:endParaRPr lang="en-US" sz="1541">
                <a:solidFill>
                  <a:srgbClr val="000000"/>
                </a:solidFill>
              </a:endParaRPr>
            </a:p>
          </p:txBody>
        </p:sp>
        <p:sp>
          <p:nvSpPr>
            <p:cNvPr id="2493485" name="Rectangle 45"/>
            <p:cNvSpPr>
              <a:spLocks noChangeArrowheads="1"/>
            </p:cNvSpPr>
            <p:nvPr/>
          </p:nvSpPr>
          <p:spPr bwMode="auto">
            <a:xfrm rot="16200000">
              <a:off x="428" y="1616"/>
              <a:ext cx="182" cy="116"/>
            </a:xfrm>
            <a:prstGeom prst="rect">
              <a:avLst/>
            </a:prstGeom>
            <a:noFill/>
            <a:ln w="9525">
              <a:noFill/>
              <a:miter lim="800000"/>
              <a:headEnd/>
              <a:tailEnd/>
            </a:ln>
          </p:spPr>
          <p:txBody>
            <a:bodyPr wrap="none" lIns="0" tIns="0" rIns="0" bIns="0">
              <a:spAutoFit/>
            </a:bodyPr>
            <a:lstStyle/>
            <a:p>
              <a:r>
                <a:rPr lang="en-US" sz="1156">
                  <a:solidFill>
                    <a:srgbClr val="000000"/>
                  </a:solidFill>
                  <a:latin typeface="Helvetica" pitchFamily="34" charset="0"/>
                </a:rPr>
                <a:t>p(F)</a:t>
              </a:r>
              <a:endParaRPr lang="en-US" sz="1541">
                <a:solidFill>
                  <a:srgbClr val="000000"/>
                </a:solidFill>
              </a:endParaRPr>
            </a:p>
          </p:txBody>
        </p:sp>
        <p:sp>
          <p:nvSpPr>
            <p:cNvPr id="2493486" name="Rectangle 46"/>
            <p:cNvSpPr>
              <a:spLocks noChangeArrowheads="1"/>
            </p:cNvSpPr>
            <p:nvPr/>
          </p:nvSpPr>
          <p:spPr bwMode="auto">
            <a:xfrm>
              <a:off x="733" y="2317"/>
              <a:ext cx="16" cy="68"/>
            </a:xfrm>
            <a:prstGeom prst="rect">
              <a:avLst/>
            </a:prstGeom>
            <a:noFill/>
            <a:ln w="9525">
              <a:noFill/>
              <a:miter lim="800000"/>
              <a:headEnd/>
              <a:tailEnd/>
            </a:ln>
          </p:spPr>
          <p:txBody>
            <a:bodyPr wrap="none" lIns="0" tIns="0" rIns="0" bIns="0">
              <a:spAutoFit/>
            </a:bodyPr>
            <a:lstStyle/>
            <a:p>
              <a:r>
                <a:rPr lang="en-US" sz="674">
                  <a:solidFill>
                    <a:srgbClr val="000000"/>
                  </a:solidFill>
                  <a:latin typeface="Helvetica" pitchFamily="34" charset="0"/>
                </a:rPr>
                <a:t> </a:t>
              </a:r>
              <a:endParaRPr lang="en-US" sz="1733">
                <a:solidFill>
                  <a:srgbClr val="000000"/>
                </a:solidFill>
              </a:endParaRPr>
            </a:p>
          </p:txBody>
        </p:sp>
        <p:sp>
          <p:nvSpPr>
            <p:cNvPr id="2493487" name="Rectangle 47"/>
            <p:cNvSpPr>
              <a:spLocks noChangeArrowheads="1"/>
            </p:cNvSpPr>
            <p:nvPr/>
          </p:nvSpPr>
          <p:spPr bwMode="auto">
            <a:xfrm>
              <a:off x="3727" y="1049"/>
              <a:ext cx="16" cy="68"/>
            </a:xfrm>
            <a:prstGeom prst="rect">
              <a:avLst/>
            </a:prstGeom>
            <a:noFill/>
            <a:ln w="9525">
              <a:noFill/>
              <a:miter lim="800000"/>
              <a:headEnd/>
              <a:tailEnd/>
            </a:ln>
          </p:spPr>
          <p:txBody>
            <a:bodyPr wrap="none" lIns="0" tIns="0" rIns="0" bIns="0">
              <a:spAutoFit/>
            </a:bodyPr>
            <a:lstStyle/>
            <a:p>
              <a:r>
                <a:rPr lang="en-US" sz="674">
                  <a:solidFill>
                    <a:srgbClr val="000000"/>
                  </a:solidFill>
                  <a:latin typeface="Helvetica" pitchFamily="34" charset="0"/>
                </a:rPr>
                <a:t> </a:t>
              </a:r>
              <a:endParaRPr lang="en-US" sz="1733">
                <a:solidFill>
                  <a:srgbClr val="000000"/>
                </a:solidFill>
              </a:endParaRPr>
            </a:p>
          </p:txBody>
        </p:sp>
        <p:sp>
          <p:nvSpPr>
            <p:cNvPr id="2493488" name="Rectangle 48"/>
            <p:cNvSpPr>
              <a:spLocks noChangeArrowheads="1"/>
            </p:cNvSpPr>
            <p:nvPr/>
          </p:nvSpPr>
          <p:spPr bwMode="auto">
            <a:xfrm>
              <a:off x="3423" y="1093"/>
              <a:ext cx="157"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True</a:t>
              </a:r>
              <a:endParaRPr lang="en-US" sz="1733">
                <a:solidFill>
                  <a:srgbClr val="000000"/>
                </a:solidFill>
              </a:endParaRPr>
            </a:p>
          </p:txBody>
        </p:sp>
        <p:sp>
          <p:nvSpPr>
            <p:cNvPr id="2493489" name="Line 49"/>
            <p:cNvSpPr>
              <a:spLocks noChangeShapeType="1"/>
            </p:cNvSpPr>
            <p:nvPr/>
          </p:nvSpPr>
          <p:spPr bwMode="auto">
            <a:xfrm>
              <a:off x="3260" y="1123"/>
              <a:ext cx="148" cy="1"/>
            </a:xfrm>
            <a:prstGeom prst="line">
              <a:avLst/>
            </a:prstGeom>
            <a:noFill/>
            <a:ln w="19050">
              <a:solidFill>
                <a:srgbClr val="0000FF"/>
              </a:solidFill>
              <a:round/>
              <a:headEnd/>
              <a:tailEnd/>
            </a:ln>
          </p:spPr>
          <p:txBody>
            <a:bodyPr/>
            <a:lstStyle/>
            <a:p>
              <a:endParaRPr lang="en-US" sz="1733">
                <a:solidFill>
                  <a:srgbClr val="000000"/>
                </a:solidFill>
              </a:endParaRPr>
            </a:p>
          </p:txBody>
        </p:sp>
        <p:sp>
          <p:nvSpPr>
            <p:cNvPr id="2493490" name="Rectangle 50"/>
            <p:cNvSpPr>
              <a:spLocks noChangeArrowheads="1"/>
            </p:cNvSpPr>
            <p:nvPr/>
          </p:nvSpPr>
          <p:spPr bwMode="auto">
            <a:xfrm>
              <a:off x="3423" y="1167"/>
              <a:ext cx="348"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Bayes Vol</a:t>
              </a:r>
              <a:endParaRPr lang="en-US" sz="1733">
                <a:solidFill>
                  <a:srgbClr val="000000"/>
                </a:solidFill>
              </a:endParaRPr>
            </a:p>
          </p:txBody>
        </p:sp>
        <p:sp>
          <p:nvSpPr>
            <p:cNvPr id="2493491" name="Line 51"/>
            <p:cNvSpPr>
              <a:spLocks noChangeShapeType="1"/>
            </p:cNvSpPr>
            <p:nvPr/>
          </p:nvSpPr>
          <p:spPr bwMode="auto">
            <a:xfrm>
              <a:off x="3260" y="1193"/>
              <a:ext cx="148" cy="1"/>
            </a:xfrm>
            <a:prstGeom prst="line">
              <a:avLst/>
            </a:prstGeom>
            <a:noFill/>
            <a:ln w="19050">
              <a:solidFill>
                <a:srgbClr val="007F00"/>
              </a:solidFill>
              <a:round/>
              <a:headEnd/>
              <a:tailEnd/>
            </a:ln>
          </p:spPr>
          <p:txBody>
            <a:bodyPr/>
            <a:lstStyle/>
            <a:p>
              <a:endParaRPr lang="en-US" sz="1733">
                <a:solidFill>
                  <a:srgbClr val="000000"/>
                </a:solidFill>
              </a:endParaRPr>
            </a:p>
          </p:txBody>
        </p:sp>
        <p:sp>
          <p:nvSpPr>
            <p:cNvPr id="2493492" name="Rectangle 52"/>
            <p:cNvSpPr>
              <a:spLocks noChangeArrowheads="1"/>
            </p:cNvSpPr>
            <p:nvPr/>
          </p:nvSpPr>
          <p:spPr bwMode="auto">
            <a:xfrm>
              <a:off x="3423" y="1241"/>
              <a:ext cx="364"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HMM fixed</a:t>
              </a:r>
              <a:endParaRPr lang="en-US" sz="1733">
                <a:solidFill>
                  <a:srgbClr val="000000"/>
                </a:solidFill>
              </a:endParaRPr>
            </a:p>
          </p:txBody>
        </p:sp>
        <p:sp>
          <p:nvSpPr>
            <p:cNvPr id="2493493" name="Line 53"/>
            <p:cNvSpPr>
              <a:spLocks noChangeShapeType="1"/>
            </p:cNvSpPr>
            <p:nvPr/>
          </p:nvSpPr>
          <p:spPr bwMode="auto">
            <a:xfrm>
              <a:off x="3260" y="1267"/>
              <a:ext cx="148" cy="1"/>
            </a:xfrm>
            <a:prstGeom prst="line">
              <a:avLst/>
            </a:prstGeom>
            <a:noFill/>
            <a:ln w="19050">
              <a:solidFill>
                <a:srgbClr val="FF0000"/>
              </a:solidFill>
              <a:round/>
              <a:headEnd/>
              <a:tailEnd/>
            </a:ln>
          </p:spPr>
          <p:txBody>
            <a:bodyPr/>
            <a:lstStyle/>
            <a:p>
              <a:endParaRPr lang="en-US" sz="1733">
                <a:solidFill>
                  <a:srgbClr val="000000"/>
                </a:solidFill>
              </a:endParaRPr>
            </a:p>
          </p:txBody>
        </p:sp>
        <p:sp>
          <p:nvSpPr>
            <p:cNvPr id="2493494" name="Rectangle 54"/>
            <p:cNvSpPr>
              <a:spLocks noChangeArrowheads="1"/>
            </p:cNvSpPr>
            <p:nvPr/>
          </p:nvSpPr>
          <p:spPr bwMode="auto">
            <a:xfrm>
              <a:off x="3423" y="1315"/>
              <a:ext cx="368"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HMM learn</a:t>
              </a:r>
              <a:endParaRPr lang="en-US" sz="1733">
                <a:solidFill>
                  <a:srgbClr val="000000"/>
                </a:solidFill>
              </a:endParaRPr>
            </a:p>
          </p:txBody>
        </p:sp>
        <p:sp>
          <p:nvSpPr>
            <p:cNvPr id="2493495" name="Line 55"/>
            <p:cNvSpPr>
              <a:spLocks noChangeShapeType="1"/>
            </p:cNvSpPr>
            <p:nvPr/>
          </p:nvSpPr>
          <p:spPr bwMode="auto">
            <a:xfrm>
              <a:off x="3260" y="1341"/>
              <a:ext cx="148" cy="1"/>
            </a:xfrm>
            <a:prstGeom prst="line">
              <a:avLst/>
            </a:prstGeom>
            <a:noFill/>
            <a:ln w="19050">
              <a:solidFill>
                <a:srgbClr val="00BFBF"/>
              </a:solidFill>
              <a:round/>
              <a:headEnd/>
              <a:tailEnd/>
            </a:ln>
          </p:spPr>
          <p:txBody>
            <a:bodyPr/>
            <a:lstStyle/>
            <a:p>
              <a:endParaRPr lang="en-US" sz="1733">
                <a:solidFill>
                  <a:srgbClr val="000000"/>
                </a:solidFill>
              </a:endParaRPr>
            </a:p>
          </p:txBody>
        </p:sp>
        <p:sp>
          <p:nvSpPr>
            <p:cNvPr id="2493496" name="Rectangle 56"/>
            <p:cNvSpPr>
              <a:spLocks noChangeArrowheads="1"/>
            </p:cNvSpPr>
            <p:nvPr/>
          </p:nvSpPr>
          <p:spPr bwMode="auto">
            <a:xfrm>
              <a:off x="3423" y="1389"/>
              <a:ext cx="121" cy="87"/>
            </a:xfrm>
            <a:prstGeom prst="rect">
              <a:avLst/>
            </a:prstGeom>
            <a:noFill/>
            <a:ln w="9525">
              <a:noFill/>
              <a:miter lim="800000"/>
              <a:headEnd/>
              <a:tailEnd/>
            </a:ln>
          </p:spPr>
          <p:txBody>
            <a:bodyPr wrap="none" lIns="0" tIns="0" rIns="0" bIns="0">
              <a:spAutoFit/>
            </a:bodyPr>
            <a:lstStyle/>
            <a:p>
              <a:r>
                <a:rPr lang="en-US" sz="867">
                  <a:solidFill>
                    <a:srgbClr val="000000"/>
                  </a:solidFill>
                  <a:latin typeface="Helvetica" pitchFamily="34" charset="0"/>
                </a:rPr>
                <a:t>RW</a:t>
              </a:r>
              <a:endParaRPr lang="en-US" sz="1733">
                <a:solidFill>
                  <a:srgbClr val="000000"/>
                </a:solidFill>
              </a:endParaRPr>
            </a:p>
          </p:txBody>
        </p:sp>
        <p:sp>
          <p:nvSpPr>
            <p:cNvPr id="2493497" name="Line 57"/>
            <p:cNvSpPr>
              <a:spLocks noChangeShapeType="1"/>
            </p:cNvSpPr>
            <p:nvPr/>
          </p:nvSpPr>
          <p:spPr bwMode="auto">
            <a:xfrm>
              <a:off x="3260" y="1411"/>
              <a:ext cx="148" cy="1"/>
            </a:xfrm>
            <a:prstGeom prst="line">
              <a:avLst/>
            </a:prstGeom>
            <a:noFill/>
            <a:ln w="19050">
              <a:solidFill>
                <a:srgbClr val="BF00BF"/>
              </a:solidFill>
              <a:round/>
              <a:headEnd/>
              <a:tailEnd/>
            </a:ln>
          </p:spPr>
          <p:txBody>
            <a:bodyPr/>
            <a:lstStyle/>
            <a:p>
              <a:endParaRPr lang="en-US" sz="1733">
                <a:solidFill>
                  <a:srgbClr val="000000"/>
                </a:solidFill>
              </a:endParaRPr>
            </a:p>
          </p:txBody>
        </p:sp>
      </p:grpSp>
      <p:pic>
        <p:nvPicPr>
          <p:cNvPr id="2493499" name="Picture 59"/>
          <p:cNvPicPr>
            <a:picLocks noChangeAspect="1" noChangeArrowheads="1"/>
          </p:cNvPicPr>
          <p:nvPr/>
        </p:nvPicPr>
        <p:blipFill>
          <a:blip r:embed="rId3" cstate="print"/>
          <a:srcRect/>
          <a:stretch>
            <a:fillRect/>
          </a:stretch>
        </p:blipFill>
        <p:spPr bwMode="auto">
          <a:xfrm>
            <a:off x="4347047" y="3503551"/>
            <a:ext cx="4919369" cy="2880078"/>
          </a:xfrm>
          <a:prstGeom prst="rect">
            <a:avLst/>
          </a:prstGeom>
          <a:noFill/>
          <a:ln w="9525">
            <a:noFill/>
            <a:miter lim="800000"/>
            <a:headEnd/>
            <a:tailEnd/>
          </a:ln>
          <a:effectLst/>
        </p:spPr>
      </p:pic>
      <p:sp>
        <p:nvSpPr>
          <p:cNvPr id="2493500" name="Text Box 60"/>
          <p:cNvSpPr txBox="1">
            <a:spLocks noChangeArrowheads="1"/>
          </p:cNvSpPr>
          <p:nvPr/>
        </p:nvSpPr>
        <p:spPr bwMode="auto">
          <a:xfrm>
            <a:off x="6758261" y="3638072"/>
            <a:ext cx="3001564" cy="995828"/>
          </a:xfrm>
          <a:prstGeom prst="rect">
            <a:avLst/>
          </a:prstGeom>
          <a:noFill/>
          <a:ln w="9525" algn="ctr">
            <a:noFill/>
            <a:miter lim="800000"/>
            <a:headEnd/>
            <a:tailEnd/>
          </a:ln>
          <a:effectLst/>
        </p:spPr>
        <p:txBody>
          <a:bodyPr wrap="square">
            <a:spAutoFit/>
          </a:bodyPr>
          <a:lstStyle/>
          <a:p>
            <a:r>
              <a:rPr lang="de-CH" sz="1733" dirty="0">
                <a:solidFill>
                  <a:srgbClr val="000000"/>
                </a:solidFill>
              </a:rPr>
              <a:t>Bayesian model selection: </a:t>
            </a:r>
          </a:p>
          <a:p>
            <a:pPr>
              <a:spcBef>
                <a:spcPct val="40000"/>
              </a:spcBef>
            </a:pPr>
            <a:r>
              <a:rPr lang="de-CH" sz="1733" dirty="0">
                <a:solidFill>
                  <a:srgbClr val="000000"/>
                </a:solidFill>
              </a:rPr>
              <a:t>hierarchical </a:t>
            </a:r>
            <a:r>
              <a:rPr lang="de-CH" sz="1733" dirty="0" err="1">
                <a:solidFill>
                  <a:srgbClr val="000000"/>
                </a:solidFill>
              </a:rPr>
              <a:t>Bayesian</a:t>
            </a:r>
            <a:r>
              <a:rPr lang="de-CH" sz="1733" dirty="0">
                <a:solidFill>
                  <a:srgbClr val="000000"/>
                </a:solidFill>
              </a:rPr>
              <a:t> model </a:t>
            </a:r>
            <a:r>
              <a:rPr lang="de-CH" sz="1733" dirty="0" err="1">
                <a:solidFill>
                  <a:srgbClr val="000000"/>
                </a:solidFill>
              </a:rPr>
              <a:t>performs</a:t>
            </a:r>
            <a:r>
              <a:rPr lang="de-CH" sz="1733" dirty="0">
                <a:solidFill>
                  <a:srgbClr val="000000"/>
                </a:solidFill>
              </a:rPr>
              <a:t> best</a:t>
            </a:r>
            <a:endParaRPr lang="en-US" sz="1733" dirty="0">
              <a:solidFill>
                <a:srgbClr val="000000"/>
              </a:solidFill>
            </a:endParaRPr>
          </a:p>
        </p:txBody>
      </p:sp>
      <p:sp>
        <p:nvSpPr>
          <p:cNvPr id="2493501" name="Text Box 61"/>
          <p:cNvSpPr txBox="1">
            <a:spLocks noChangeArrowheads="1"/>
          </p:cNvSpPr>
          <p:nvPr/>
        </p:nvSpPr>
        <p:spPr bwMode="auto">
          <a:xfrm>
            <a:off x="945681" y="3669675"/>
            <a:ext cx="3285949" cy="2000163"/>
          </a:xfrm>
          <a:prstGeom prst="rect">
            <a:avLst/>
          </a:prstGeom>
          <a:noFill/>
          <a:ln w="9525" algn="ctr">
            <a:noFill/>
            <a:miter lim="800000"/>
            <a:headEnd/>
            <a:tailEnd/>
          </a:ln>
          <a:effectLst/>
        </p:spPr>
        <p:txBody>
          <a:bodyPr wrap="square">
            <a:spAutoFit/>
          </a:bodyPr>
          <a:lstStyle/>
          <a:p>
            <a:r>
              <a:rPr lang="de-CH" sz="1733" b="0" dirty="0">
                <a:solidFill>
                  <a:srgbClr val="000000"/>
                </a:solidFill>
              </a:rPr>
              <a:t>5 alternative learning models: </a:t>
            </a:r>
          </a:p>
          <a:p>
            <a:pPr marL="169693" indent="-169693">
              <a:spcBef>
                <a:spcPts val="578"/>
              </a:spcBef>
              <a:buFont typeface="Arial" pitchFamily="34" charset="0"/>
              <a:buChar char="•"/>
            </a:pPr>
            <a:r>
              <a:rPr lang="de-CH" sz="1733" b="0" dirty="0" err="1">
                <a:solidFill>
                  <a:srgbClr val="000000"/>
                </a:solidFill>
              </a:rPr>
              <a:t>categorical</a:t>
            </a:r>
            <a:r>
              <a:rPr lang="de-CH" sz="1733" b="0" dirty="0">
                <a:solidFill>
                  <a:srgbClr val="000000"/>
                </a:solidFill>
              </a:rPr>
              <a:t> probabilities</a:t>
            </a:r>
          </a:p>
          <a:p>
            <a:pPr marL="169693" indent="-169693">
              <a:spcBef>
                <a:spcPts val="578"/>
              </a:spcBef>
              <a:buFont typeface="Arial" pitchFamily="34" charset="0"/>
              <a:buChar char="•"/>
            </a:pPr>
            <a:r>
              <a:rPr lang="de-CH" sz="1733" b="0" dirty="0">
                <a:solidFill>
                  <a:srgbClr val="000000"/>
                </a:solidFill>
              </a:rPr>
              <a:t>hierarchical Bayesian learner</a:t>
            </a:r>
          </a:p>
          <a:p>
            <a:pPr marL="169693" indent="-169693">
              <a:spcBef>
                <a:spcPts val="578"/>
              </a:spcBef>
              <a:buFont typeface="Arial" pitchFamily="34" charset="0"/>
              <a:buChar char="•"/>
            </a:pPr>
            <a:r>
              <a:rPr lang="de-CH" sz="1733" b="0" dirty="0" err="1">
                <a:solidFill>
                  <a:srgbClr val="000000"/>
                </a:solidFill>
              </a:rPr>
              <a:t>Rescorla</a:t>
            </a:r>
            <a:r>
              <a:rPr lang="de-CH" sz="1733" b="0" dirty="0">
                <a:solidFill>
                  <a:srgbClr val="000000"/>
                </a:solidFill>
              </a:rPr>
              <a:t>-Wagner</a:t>
            </a:r>
            <a:endParaRPr lang="en-US" sz="1733" b="0" dirty="0">
              <a:solidFill>
                <a:srgbClr val="000000"/>
              </a:solidFill>
            </a:endParaRPr>
          </a:p>
          <a:p>
            <a:pPr marL="169693" indent="-169693">
              <a:spcBef>
                <a:spcPts val="578"/>
              </a:spcBef>
              <a:buFont typeface="Arial" pitchFamily="34" charset="0"/>
              <a:buChar char="•"/>
            </a:pPr>
            <a:r>
              <a:rPr lang="de-CH" sz="1733" b="0" dirty="0">
                <a:solidFill>
                  <a:srgbClr val="000000"/>
                </a:solidFill>
              </a:rPr>
              <a:t>Hidden Markov models </a:t>
            </a:r>
            <a:br>
              <a:rPr lang="de-CH" sz="1733" b="0" dirty="0">
                <a:solidFill>
                  <a:srgbClr val="000000"/>
                </a:solidFill>
              </a:rPr>
            </a:br>
            <a:r>
              <a:rPr lang="de-CH" sz="1733" b="0" dirty="0">
                <a:solidFill>
                  <a:srgbClr val="000000"/>
                </a:solidFill>
              </a:rPr>
              <a:t>(2 variants)</a:t>
            </a:r>
          </a:p>
        </p:txBody>
      </p:sp>
      <p:grpSp>
        <p:nvGrpSpPr>
          <p:cNvPr id="3" name="Group 315"/>
          <p:cNvGrpSpPr>
            <a:grpSpLocks/>
          </p:cNvGrpSpPr>
          <p:nvPr/>
        </p:nvGrpSpPr>
        <p:grpSpPr bwMode="auto">
          <a:xfrm>
            <a:off x="996489" y="1406406"/>
            <a:ext cx="2462743" cy="1942981"/>
            <a:chOff x="451" y="1773"/>
            <a:chExt cx="1611" cy="1271"/>
          </a:xfrm>
        </p:grpSpPr>
        <p:sp>
          <p:nvSpPr>
            <p:cNvPr id="114" name="Rectangle 8"/>
            <p:cNvSpPr>
              <a:spLocks noChangeAspect="1" noChangeArrowheads="1"/>
            </p:cNvSpPr>
            <p:nvPr/>
          </p:nvSpPr>
          <p:spPr bwMode="auto">
            <a:xfrm>
              <a:off x="748" y="1814"/>
              <a:ext cx="1314" cy="1022"/>
            </a:xfrm>
            <a:prstGeom prst="rect">
              <a:avLst/>
            </a:prstGeom>
            <a:noFill/>
            <a:ln w="0">
              <a:solidFill>
                <a:srgbClr val="FFFFFF"/>
              </a:solidFill>
              <a:miter lim="800000"/>
              <a:headEnd/>
              <a:tailEnd/>
            </a:ln>
          </p:spPr>
          <p:txBody>
            <a:bodyPr/>
            <a:lstStyle/>
            <a:p>
              <a:pPr>
                <a:defRPr/>
              </a:pPr>
              <a:endParaRPr lang="en-US" sz="1733" kern="0">
                <a:solidFill>
                  <a:sysClr val="windowText" lastClr="000000"/>
                </a:solidFill>
              </a:endParaRPr>
            </a:p>
          </p:txBody>
        </p:sp>
        <p:sp>
          <p:nvSpPr>
            <p:cNvPr id="115" name="Line 9"/>
            <p:cNvSpPr>
              <a:spLocks noChangeAspect="1" noChangeShapeType="1"/>
            </p:cNvSpPr>
            <p:nvPr/>
          </p:nvSpPr>
          <p:spPr bwMode="auto">
            <a:xfrm>
              <a:off x="748" y="2836"/>
              <a:ext cx="1314"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16" name="Line 10"/>
            <p:cNvSpPr>
              <a:spLocks noChangeAspect="1" noChangeShapeType="1"/>
            </p:cNvSpPr>
            <p:nvPr/>
          </p:nvSpPr>
          <p:spPr bwMode="auto">
            <a:xfrm flipV="1">
              <a:off x="748" y="1814"/>
              <a:ext cx="0" cy="1022"/>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17" name="Line 11"/>
            <p:cNvSpPr>
              <a:spLocks noChangeAspect="1" noChangeShapeType="1"/>
            </p:cNvSpPr>
            <p:nvPr/>
          </p:nvSpPr>
          <p:spPr bwMode="auto">
            <a:xfrm>
              <a:off x="748" y="2836"/>
              <a:ext cx="1314"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18" name="Line 12"/>
            <p:cNvSpPr>
              <a:spLocks noChangeAspect="1" noChangeShapeType="1"/>
            </p:cNvSpPr>
            <p:nvPr/>
          </p:nvSpPr>
          <p:spPr bwMode="auto">
            <a:xfrm flipV="1">
              <a:off x="748" y="1814"/>
              <a:ext cx="0" cy="1022"/>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19" name="Line 13"/>
            <p:cNvSpPr>
              <a:spLocks noChangeAspect="1" noChangeShapeType="1"/>
            </p:cNvSpPr>
            <p:nvPr/>
          </p:nvSpPr>
          <p:spPr bwMode="auto">
            <a:xfrm flipV="1">
              <a:off x="966"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0" name="Rectangle 14"/>
            <p:cNvSpPr>
              <a:spLocks noChangeAspect="1" noChangeArrowheads="1"/>
            </p:cNvSpPr>
            <p:nvPr/>
          </p:nvSpPr>
          <p:spPr bwMode="auto">
            <a:xfrm>
              <a:off x="916"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0.1</a:t>
              </a:r>
              <a:endParaRPr lang="en-GB" sz="867" kern="0">
                <a:solidFill>
                  <a:sysClr val="windowText" lastClr="000000"/>
                </a:solidFill>
              </a:endParaRPr>
            </a:p>
          </p:txBody>
        </p:sp>
        <p:sp>
          <p:nvSpPr>
            <p:cNvPr id="121" name="Line 15"/>
            <p:cNvSpPr>
              <a:spLocks noChangeAspect="1" noChangeShapeType="1"/>
            </p:cNvSpPr>
            <p:nvPr/>
          </p:nvSpPr>
          <p:spPr bwMode="auto">
            <a:xfrm flipV="1">
              <a:off x="1186"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2" name="Rectangle 16"/>
            <p:cNvSpPr>
              <a:spLocks noChangeAspect="1" noChangeArrowheads="1"/>
            </p:cNvSpPr>
            <p:nvPr/>
          </p:nvSpPr>
          <p:spPr bwMode="auto">
            <a:xfrm>
              <a:off x="1136"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0.3</a:t>
              </a:r>
              <a:endParaRPr lang="en-GB" sz="867" kern="0">
                <a:solidFill>
                  <a:sysClr val="windowText" lastClr="000000"/>
                </a:solidFill>
              </a:endParaRPr>
            </a:p>
          </p:txBody>
        </p:sp>
        <p:sp>
          <p:nvSpPr>
            <p:cNvPr id="123" name="Line 17"/>
            <p:cNvSpPr>
              <a:spLocks noChangeAspect="1" noChangeShapeType="1"/>
            </p:cNvSpPr>
            <p:nvPr/>
          </p:nvSpPr>
          <p:spPr bwMode="auto">
            <a:xfrm flipV="1">
              <a:off x="1406"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4" name="Rectangle 18"/>
            <p:cNvSpPr>
              <a:spLocks noChangeAspect="1" noChangeArrowheads="1"/>
            </p:cNvSpPr>
            <p:nvPr/>
          </p:nvSpPr>
          <p:spPr bwMode="auto">
            <a:xfrm>
              <a:off x="1357"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0.5</a:t>
              </a:r>
              <a:endParaRPr lang="en-GB" sz="867" kern="0">
                <a:solidFill>
                  <a:sysClr val="windowText" lastClr="000000"/>
                </a:solidFill>
              </a:endParaRPr>
            </a:p>
          </p:txBody>
        </p:sp>
        <p:sp>
          <p:nvSpPr>
            <p:cNvPr id="125" name="Line 19"/>
            <p:cNvSpPr>
              <a:spLocks noChangeAspect="1" noChangeShapeType="1"/>
            </p:cNvSpPr>
            <p:nvPr/>
          </p:nvSpPr>
          <p:spPr bwMode="auto">
            <a:xfrm flipV="1">
              <a:off x="1624"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6" name="Rectangle 20"/>
            <p:cNvSpPr>
              <a:spLocks noChangeAspect="1" noChangeArrowheads="1"/>
            </p:cNvSpPr>
            <p:nvPr/>
          </p:nvSpPr>
          <p:spPr bwMode="auto">
            <a:xfrm>
              <a:off x="1575"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0.7</a:t>
              </a:r>
              <a:endParaRPr lang="en-GB" sz="867" kern="0">
                <a:solidFill>
                  <a:sysClr val="windowText" lastClr="000000"/>
                </a:solidFill>
              </a:endParaRPr>
            </a:p>
          </p:txBody>
        </p:sp>
        <p:sp>
          <p:nvSpPr>
            <p:cNvPr id="127" name="Line 21"/>
            <p:cNvSpPr>
              <a:spLocks noChangeAspect="1" noChangeShapeType="1"/>
            </p:cNvSpPr>
            <p:nvPr/>
          </p:nvSpPr>
          <p:spPr bwMode="auto">
            <a:xfrm flipV="1">
              <a:off x="1844" y="2820"/>
              <a:ext cx="0" cy="16"/>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28" name="Rectangle 22"/>
            <p:cNvSpPr>
              <a:spLocks noChangeAspect="1" noChangeArrowheads="1"/>
            </p:cNvSpPr>
            <p:nvPr/>
          </p:nvSpPr>
          <p:spPr bwMode="auto">
            <a:xfrm>
              <a:off x="1795" y="2846"/>
              <a:ext cx="102"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0.9</a:t>
              </a:r>
              <a:endParaRPr lang="en-GB" sz="867" kern="0">
                <a:solidFill>
                  <a:sysClr val="windowText" lastClr="000000"/>
                </a:solidFill>
              </a:endParaRPr>
            </a:p>
          </p:txBody>
        </p:sp>
        <p:sp>
          <p:nvSpPr>
            <p:cNvPr id="129" name="Line 23"/>
            <p:cNvSpPr>
              <a:spLocks noChangeAspect="1" noChangeShapeType="1"/>
            </p:cNvSpPr>
            <p:nvPr/>
          </p:nvSpPr>
          <p:spPr bwMode="auto">
            <a:xfrm>
              <a:off x="748" y="2836"/>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0" name="Rectangle 24"/>
            <p:cNvSpPr>
              <a:spLocks noChangeAspect="1" noChangeArrowheads="1"/>
            </p:cNvSpPr>
            <p:nvPr/>
          </p:nvSpPr>
          <p:spPr bwMode="auto">
            <a:xfrm>
              <a:off x="614" y="2795"/>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390</a:t>
              </a:r>
              <a:endParaRPr lang="en-GB" sz="867" kern="0">
                <a:solidFill>
                  <a:sysClr val="windowText" lastClr="000000"/>
                </a:solidFill>
              </a:endParaRPr>
            </a:p>
          </p:txBody>
        </p:sp>
        <p:sp>
          <p:nvSpPr>
            <p:cNvPr id="131" name="Line 25"/>
            <p:cNvSpPr>
              <a:spLocks noChangeAspect="1" noChangeShapeType="1"/>
            </p:cNvSpPr>
            <p:nvPr/>
          </p:nvSpPr>
          <p:spPr bwMode="auto">
            <a:xfrm>
              <a:off x="748" y="2665"/>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2" name="Rectangle 26"/>
            <p:cNvSpPr>
              <a:spLocks noChangeAspect="1" noChangeArrowheads="1"/>
            </p:cNvSpPr>
            <p:nvPr/>
          </p:nvSpPr>
          <p:spPr bwMode="auto">
            <a:xfrm>
              <a:off x="614" y="2624"/>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400</a:t>
              </a:r>
              <a:endParaRPr lang="en-GB" sz="867" kern="0">
                <a:solidFill>
                  <a:sysClr val="windowText" lastClr="000000"/>
                </a:solidFill>
              </a:endParaRPr>
            </a:p>
          </p:txBody>
        </p:sp>
        <p:sp>
          <p:nvSpPr>
            <p:cNvPr id="133" name="Line 27"/>
            <p:cNvSpPr>
              <a:spLocks noChangeAspect="1" noChangeShapeType="1"/>
            </p:cNvSpPr>
            <p:nvPr/>
          </p:nvSpPr>
          <p:spPr bwMode="auto">
            <a:xfrm>
              <a:off x="748" y="2494"/>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4" name="Rectangle 28"/>
            <p:cNvSpPr>
              <a:spLocks noChangeAspect="1" noChangeArrowheads="1"/>
            </p:cNvSpPr>
            <p:nvPr/>
          </p:nvSpPr>
          <p:spPr bwMode="auto">
            <a:xfrm>
              <a:off x="614" y="2453"/>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410</a:t>
              </a:r>
              <a:endParaRPr lang="en-GB" sz="867" kern="0">
                <a:solidFill>
                  <a:sysClr val="windowText" lastClr="000000"/>
                </a:solidFill>
              </a:endParaRPr>
            </a:p>
          </p:txBody>
        </p:sp>
        <p:sp>
          <p:nvSpPr>
            <p:cNvPr id="135" name="Line 29"/>
            <p:cNvSpPr>
              <a:spLocks noChangeAspect="1" noChangeShapeType="1"/>
            </p:cNvSpPr>
            <p:nvPr/>
          </p:nvSpPr>
          <p:spPr bwMode="auto">
            <a:xfrm>
              <a:off x="748" y="2323"/>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6" name="Rectangle 30"/>
            <p:cNvSpPr>
              <a:spLocks noChangeAspect="1" noChangeArrowheads="1"/>
            </p:cNvSpPr>
            <p:nvPr/>
          </p:nvSpPr>
          <p:spPr bwMode="auto">
            <a:xfrm>
              <a:off x="614" y="2282"/>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420</a:t>
              </a:r>
              <a:endParaRPr lang="en-GB" sz="867" kern="0">
                <a:solidFill>
                  <a:sysClr val="windowText" lastClr="000000"/>
                </a:solidFill>
              </a:endParaRPr>
            </a:p>
          </p:txBody>
        </p:sp>
        <p:sp>
          <p:nvSpPr>
            <p:cNvPr id="137" name="Line 31"/>
            <p:cNvSpPr>
              <a:spLocks noChangeAspect="1" noChangeShapeType="1"/>
            </p:cNvSpPr>
            <p:nvPr/>
          </p:nvSpPr>
          <p:spPr bwMode="auto">
            <a:xfrm>
              <a:off x="748" y="2152"/>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38" name="Rectangle 32"/>
            <p:cNvSpPr>
              <a:spLocks noChangeAspect="1" noChangeArrowheads="1"/>
            </p:cNvSpPr>
            <p:nvPr/>
          </p:nvSpPr>
          <p:spPr bwMode="auto">
            <a:xfrm>
              <a:off x="614" y="2111"/>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430</a:t>
              </a:r>
              <a:endParaRPr lang="en-GB" sz="867" kern="0">
                <a:solidFill>
                  <a:sysClr val="windowText" lastClr="000000"/>
                </a:solidFill>
              </a:endParaRPr>
            </a:p>
          </p:txBody>
        </p:sp>
        <p:sp>
          <p:nvSpPr>
            <p:cNvPr id="139" name="Line 33"/>
            <p:cNvSpPr>
              <a:spLocks noChangeAspect="1" noChangeShapeType="1"/>
            </p:cNvSpPr>
            <p:nvPr/>
          </p:nvSpPr>
          <p:spPr bwMode="auto">
            <a:xfrm>
              <a:off x="748" y="1981"/>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40" name="Rectangle 34"/>
            <p:cNvSpPr>
              <a:spLocks noChangeAspect="1" noChangeArrowheads="1"/>
            </p:cNvSpPr>
            <p:nvPr/>
          </p:nvSpPr>
          <p:spPr bwMode="auto">
            <a:xfrm>
              <a:off x="614" y="1941"/>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440</a:t>
              </a:r>
              <a:endParaRPr lang="en-GB" sz="867" kern="0">
                <a:solidFill>
                  <a:sysClr val="windowText" lastClr="000000"/>
                </a:solidFill>
              </a:endParaRPr>
            </a:p>
          </p:txBody>
        </p:sp>
        <p:sp>
          <p:nvSpPr>
            <p:cNvPr id="141" name="Line 35"/>
            <p:cNvSpPr>
              <a:spLocks noChangeAspect="1" noChangeShapeType="1"/>
            </p:cNvSpPr>
            <p:nvPr/>
          </p:nvSpPr>
          <p:spPr bwMode="auto">
            <a:xfrm>
              <a:off x="748" y="1814"/>
              <a:ext cx="13"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42" name="Rectangle 36"/>
            <p:cNvSpPr>
              <a:spLocks noChangeAspect="1" noChangeArrowheads="1"/>
            </p:cNvSpPr>
            <p:nvPr/>
          </p:nvSpPr>
          <p:spPr bwMode="auto">
            <a:xfrm>
              <a:off x="614" y="1773"/>
              <a:ext cx="123" cy="87"/>
            </a:xfrm>
            <a:prstGeom prst="rect">
              <a:avLst/>
            </a:prstGeom>
            <a:noFill/>
            <a:ln w="9525">
              <a:noFill/>
              <a:miter lim="800000"/>
              <a:headEnd/>
              <a:tailEnd/>
            </a:ln>
          </p:spPr>
          <p:txBody>
            <a:bodyPr wrap="none" lIns="0" tIns="0" rIns="0" bIns="0">
              <a:spAutoFit/>
            </a:bodyPr>
            <a:lstStyle/>
            <a:p>
              <a:pPr>
                <a:defRPr/>
              </a:pPr>
              <a:r>
                <a:rPr lang="en-GB" sz="867" kern="0">
                  <a:solidFill>
                    <a:srgbClr val="000000"/>
                  </a:solidFill>
                </a:rPr>
                <a:t>450</a:t>
              </a:r>
              <a:endParaRPr lang="en-GB" sz="867" kern="0">
                <a:solidFill>
                  <a:sysClr val="windowText" lastClr="000000"/>
                </a:solidFill>
              </a:endParaRPr>
            </a:p>
          </p:txBody>
        </p:sp>
        <p:sp>
          <p:nvSpPr>
            <p:cNvPr id="143" name="Line 37"/>
            <p:cNvSpPr>
              <a:spLocks noChangeAspect="1" noChangeShapeType="1"/>
            </p:cNvSpPr>
            <p:nvPr/>
          </p:nvSpPr>
          <p:spPr bwMode="auto">
            <a:xfrm>
              <a:off x="748" y="2836"/>
              <a:ext cx="1314" cy="0"/>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44" name="Line 38"/>
            <p:cNvSpPr>
              <a:spLocks noChangeAspect="1" noChangeShapeType="1"/>
            </p:cNvSpPr>
            <p:nvPr/>
          </p:nvSpPr>
          <p:spPr bwMode="auto">
            <a:xfrm flipV="1">
              <a:off x="748" y="1814"/>
              <a:ext cx="0" cy="1022"/>
            </a:xfrm>
            <a:prstGeom prst="line">
              <a:avLst/>
            </a:prstGeom>
            <a:noFill/>
            <a:ln w="0">
              <a:solidFill>
                <a:srgbClr val="000000"/>
              </a:solidFill>
              <a:round/>
              <a:headEnd/>
              <a:tailEnd/>
            </a:ln>
          </p:spPr>
          <p:txBody>
            <a:bodyPr/>
            <a:lstStyle/>
            <a:p>
              <a:pPr>
                <a:defRPr/>
              </a:pPr>
              <a:endParaRPr lang="en-US" sz="1733" kern="0">
                <a:solidFill>
                  <a:sysClr val="windowText" lastClr="000000"/>
                </a:solidFill>
              </a:endParaRPr>
            </a:p>
          </p:txBody>
        </p:sp>
        <p:sp>
          <p:nvSpPr>
            <p:cNvPr id="145" name="Line 39"/>
            <p:cNvSpPr>
              <a:spLocks noChangeAspect="1" noChangeShapeType="1"/>
            </p:cNvSpPr>
            <p:nvPr/>
          </p:nvSpPr>
          <p:spPr bwMode="auto">
            <a:xfrm>
              <a:off x="966" y="1848"/>
              <a:ext cx="0" cy="356"/>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46" name="Line 40"/>
            <p:cNvSpPr>
              <a:spLocks noChangeAspect="1" noChangeShapeType="1"/>
            </p:cNvSpPr>
            <p:nvPr/>
          </p:nvSpPr>
          <p:spPr bwMode="auto">
            <a:xfrm>
              <a:off x="956" y="2204"/>
              <a:ext cx="18"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47" name="Line 41"/>
            <p:cNvSpPr>
              <a:spLocks noChangeAspect="1" noChangeShapeType="1"/>
            </p:cNvSpPr>
            <p:nvPr/>
          </p:nvSpPr>
          <p:spPr bwMode="auto">
            <a:xfrm>
              <a:off x="1186" y="1966"/>
              <a:ext cx="0" cy="351"/>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48" name="Line 42"/>
            <p:cNvSpPr>
              <a:spLocks noChangeAspect="1" noChangeShapeType="1"/>
            </p:cNvSpPr>
            <p:nvPr/>
          </p:nvSpPr>
          <p:spPr bwMode="auto">
            <a:xfrm>
              <a:off x="1177" y="1966"/>
              <a:ext cx="19"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49" name="Line 43"/>
            <p:cNvSpPr>
              <a:spLocks noChangeAspect="1" noChangeShapeType="1"/>
            </p:cNvSpPr>
            <p:nvPr/>
          </p:nvSpPr>
          <p:spPr bwMode="auto">
            <a:xfrm>
              <a:off x="1177" y="2317"/>
              <a:ext cx="19"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0" name="Line 44"/>
            <p:cNvSpPr>
              <a:spLocks noChangeAspect="1" noChangeShapeType="1"/>
            </p:cNvSpPr>
            <p:nvPr/>
          </p:nvSpPr>
          <p:spPr bwMode="auto">
            <a:xfrm>
              <a:off x="1406" y="2081"/>
              <a:ext cx="0" cy="344"/>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1" name="Line 45"/>
            <p:cNvSpPr>
              <a:spLocks noChangeAspect="1" noChangeShapeType="1"/>
            </p:cNvSpPr>
            <p:nvPr/>
          </p:nvSpPr>
          <p:spPr bwMode="auto">
            <a:xfrm>
              <a:off x="1398" y="2081"/>
              <a:ext cx="15"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2" name="Line 46"/>
            <p:cNvSpPr>
              <a:spLocks noChangeAspect="1" noChangeShapeType="1"/>
            </p:cNvSpPr>
            <p:nvPr/>
          </p:nvSpPr>
          <p:spPr bwMode="auto">
            <a:xfrm>
              <a:off x="1398" y="2425"/>
              <a:ext cx="15"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3" name="Line 47"/>
            <p:cNvSpPr>
              <a:spLocks noChangeAspect="1" noChangeShapeType="1"/>
            </p:cNvSpPr>
            <p:nvPr/>
          </p:nvSpPr>
          <p:spPr bwMode="auto">
            <a:xfrm>
              <a:off x="1624" y="2217"/>
              <a:ext cx="0" cy="351"/>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4" name="Line 48"/>
            <p:cNvSpPr>
              <a:spLocks noChangeAspect="1" noChangeShapeType="1"/>
            </p:cNvSpPr>
            <p:nvPr/>
          </p:nvSpPr>
          <p:spPr bwMode="auto">
            <a:xfrm>
              <a:off x="1615" y="2217"/>
              <a:ext cx="18"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5" name="Line 49"/>
            <p:cNvSpPr>
              <a:spLocks noChangeAspect="1" noChangeShapeType="1"/>
            </p:cNvSpPr>
            <p:nvPr/>
          </p:nvSpPr>
          <p:spPr bwMode="auto">
            <a:xfrm>
              <a:off x="1615" y="2568"/>
              <a:ext cx="18"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6" name="Line 50"/>
            <p:cNvSpPr>
              <a:spLocks noChangeAspect="1" noChangeShapeType="1"/>
            </p:cNvSpPr>
            <p:nvPr/>
          </p:nvSpPr>
          <p:spPr bwMode="auto">
            <a:xfrm>
              <a:off x="1844" y="2388"/>
              <a:ext cx="0" cy="351"/>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7" name="Line 51"/>
            <p:cNvSpPr>
              <a:spLocks noChangeAspect="1" noChangeShapeType="1"/>
            </p:cNvSpPr>
            <p:nvPr/>
          </p:nvSpPr>
          <p:spPr bwMode="auto">
            <a:xfrm>
              <a:off x="1835" y="2388"/>
              <a:ext cx="19"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8" name="Line 52"/>
            <p:cNvSpPr>
              <a:spLocks noChangeAspect="1" noChangeShapeType="1"/>
            </p:cNvSpPr>
            <p:nvPr/>
          </p:nvSpPr>
          <p:spPr bwMode="auto">
            <a:xfrm>
              <a:off x="1835" y="2739"/>
              <a:ext cx="19" cy="0"/>
            </a:xfrm>
            <a:prstGeom prst="lin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59" name="Oval 53"/>
            <p:cNvSpPr>
              <a:spLocks noChangeAspect="1" noChangeArrowheads="1"/>
            </p:cNvSpPr>
            <p:nvPr/>
          </p:nvSpPr>
          <p:spPr bwMode="auto">
            <a:xfrm>
              <a:off x="953" y="2016"/>
              <a:ext cx="25" cy="25"/>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0" name="Oval 54"/>
            <p:cNvSpPr>
              <a:spLocks noChangeAspect="1" noChangeArrowheads="1"/>
            </p:cNvSpPr>
            <p:nvPr/>
          </p:nvSpPr>
          <p:spPr bwMode="auto">
            <a:xfrm>
              <a:off x="1174" y="2127"/>
              <a:ext cx="24" cy="25"/>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1" name="Oval 55"/>
            <p:cNvSpPr>
              <a:spLocks noChangeAspect="1" noChangeArrowheads="1"/>
            </p:cNvSpPr>
            <p:nvPr/>
          </p:nvSpPr>
          <p:spPr bwMode="auto">
            <a:xfrm>
              <a:off x="1394" y="2243"/>
              <a:ext cx="25" cy="24"/>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2" name="Oval 56"/>
            <p:cNvSpPr>
              <a:spLocks noChangeAspect="1" noChangeArrowheads="1"/>
            </p:cNvSpPr>
            <p:nvPr/>
          </p:nvSpPr>
          <p:spPr bwMode="auto">
            <a:xfrm>
              <a:off x="1612" y="2379"/>
              <a:ext cx="24" cy="25"/>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3" name="Oval 57"/>
            <p:cNvSpPr>
              <a:spLocks noChangeAspect="1" noChangeArrowheads="1"/>
            </p:cNvSpPr>
            <p:nvPr/>
          </p:nvSpPr>
          <p:spPr bwMode="auto">
            <a:xfrm>
              <a:off x="1832" y="2553"/>
              <a:ext cx="25" cy="25"/>
            </a:xfrm>
            <a:prstGeom prst="ellipse">
              <a:avLst/>
            </a:prstGeom>
            <a:noFill/>
            <a:ln w="22225">
              <a:solidFill>
                <a:srgbClr val="000000"/>
              </a:solidFill>
              <a:round/>
              <a:headEnd/>
              <a:tailEnd/>
            </a:ln>
          </p:spPr>
          <p:txBody>
            <a:bodyPr/>
            <a:lstStyle/>
            <a:p>
              <a:pPr>
                <a:defRPr/>
              </a:pPr>
              <a:endParaRPr lang="en-US" sz="1733" kern="0">
                <a:solidFill>
                  <a:sysClr val="windowText" lastClr="000000"/>
                </a:solidFill>
              </a:endParaRPr>
            </a:p>
          </p:txBody>
        </p:sp>
        <p:sp>
          <p:nvSpPr>
            <p:cNvPr id="164" name="Rectangle 58"/>
            <p:cNvSpPr>
              <a:spLocks noChangeAspect="1" noChangeArrowheads="1"/>
            </p:cNvSpPr>
            <p:nvPr/>
          </p:nvSpPr>
          <p:spPr bwMode="auto">
            <a:xfrm rot="16200000">
              <a:off x="328" y="2270"/>
              <a:ext cx="361" cy="116"/>
            </a:xfrm>
            <a:prstGeom prst="rect">
              <a:avLst/>
            </a:prstGeom>
            <a:noFill/>
            <a:ln w="9525">
              <a:noFill/>
              <a:miter lim="800000"/>
              <a:headEnd/>
              <a:tailEnd/>
            </a:ln>
          </p:spPr>
          <p:txBody>
            <a:bodyPr wrap="none" lIns="0" tIns="0" rIns="0" bIns="0">
              <a:spAutoFit/>
            </a:bodyPr>
            <a:lstStyle/>
            <a:p>
              <a:pPr>
                <a:defRPr/>
              </a:pPr>
              <a:r>
                <a:rPr lang="en-GB" sz="1156" kern="0" dirty="0">
                  <a:solidFill>
                    <a:srgbClr val="000000"/>
                  </a:solidFill>
                </a:rPr>
                <a:t>RT (ms)</a:t>
              </a:r>
              <a:endParaRPr lang="en-GB" sz="2311" kern="0" dirty="0">
                <a:solidFill>
                  <a:sysClr val="windowText" lastClr="000000"/>
                </a:solidFill>
              </a:endParaRPr>
            </a:p>
          </p:txBody>
        </p:sp>
        <p:sp>
          <p:nvSpPr>
            <p:cNvPr id="165" name="Rectangle 59"/>
            <p:cNvSpPr>
              <a:spLocks noChangeAspect="1" noChangeArrowheads="1"/>
            </p:cNvSpPr>
            <p:nvPr/>
          </p:nvSpPr>
          <p:spPr bwMode="auto">
            <a:xfrm>
              <a:off x="1159" y="2928"/>
              <a:ext cx="525" cy="116"/>
            </a:xfrm>
            <a:prstGeom prst="rect">
              <a:avLst/>
            </a:prstGeom>
            <a:noFill/>
            <a:ln w="9525">
              <a:noFill/>
              <a:miter lim="800000"/>
              <a:headEnd/>
              <a:tailEnd/>
            </a:ln>
          </p:spPr>
          <p:txBody>
            <a:bodyPr wrap="none" lIns="0" tIns="0" rIns="0" bIns="0">
              <a:spAutoFit/>
            </a:bodyPr>
            <a:lstStyle/>
            <a:p>
              <a:pPr>
                <a:defRPr/>
              </a:pPr>
              <a:r>
                <a:rPr lang="en-GB" sz="1156" kern="0" dirty="0">
                  <a:solidFill>
                    <a:srgbClr val="000000"/>
                  </a:solidFill>
                </a:rPr>
                <a:t>p(outcome)</a:t>
              </a:r>
              <a:endParaRPr lang="en-GB" sz="2311" kern="0" dirty="0">
                <a:solidFill>
                  <a:sysClr val="windowText" lastClr="000000"/>
                </a:solidFill>
              </a:endParaRPr>
            </a:p>
          </p:txBody>
        </p:sp>
      </p:grpSp>
      <p:sp>
        <p:nvSpPr>
          <p:cNvPr id="166" name="TextBox 165"/>
          <p:cNvSpPr txBox="1"/>
          <p:nvPr/>
        </p:nvSpPr>
        <p:spPr>
          <a:xfrm>
            <a:off x="1550146" y="1052737"/>
            <a:ext cx="1766830" cy="359009"/>
          </a:xfrm>
          <a:prstGeom prst="rect">
            <a:avLst/>
          </a:prstGeom>
          <a:noFill/>
        </p:spPr>
        <p:txBody>
          <a:bodyPr wrap="none" rtlCol="0">
            <a:spAutoFit/>
          </a:bodyPr>
          <a:lstStyle/>
          <a:p>
            <a:r>
              <a:rPr lang="de-CH" sz="1733" dirty="0">
                <a:solidFill>
                  <a:srgbClr val="000000"/>
                </a:solidFill>
              </a:rPr>
              <a:t>Reaction times</a:t>
            </a:r>
            <a:endParaRPr lang="en-US" sz="1733" dirty="0">
              <a:solidFill>
                <a:srgbClr val="000000"/>
              </a:solidFill>
            </a:endParaRPr>
          </a:p>
        </p:txBody>
      </p:sp>
      <p:sp>
        <p:nvSpPr>
          <p:cNvPr id="113" name="Text Box 97"/>
          <p:cNvSpPr txBox="1">
            <a:spLocks noChangeArrowheads="1"/>
          </p:cNvSpPr>
          <p:nvPr/>
        </p:nvSpPr>
        <p:spPr bwMode="auto">
          <a:xfrm>
            <a:off x="483360" y="6351505"/>
            <a:ext cx="3782013" cy="359009"/>
          </a:xfrm>
          <a:prstGeom prst="rect">
            <a:avLst/>
          </a:prstGeom>
          <a:noFill/>
          <a:ln w="9525">
            <a:noFill/>
            <a:miter lim="800000"/>
            <a:headEnd/>
            <a:tailEnd/>
          </a:ln>
          <a:effectLst/>
        </p:spPr>
        <p:txBody>
          <a:bodyPr>
            <a:spAutoFit/>
          </a:bodyPr>
          <a:lstStyle/>
          <a:p>
            <a:pPr>
              <a:spcBef>
                <a:spcPct val="50000"/>
              </a:spcBef>
            </a:pPr>
            <a:r>
              <a:rPr lang="en-US" sz="1733" dirty="0">
                <a:solidFill>
                  <a:srgbClr val="000000"/>
                </a:solidFill>
                <a:latin typeface="Times New Roman" pitchFamily="18" charset="0"/>
              </a:rPr>
              <a:t>den </a:t>
            </a:r>
            <a:r>
              <a:rPr lang="en-US" sz="1733" dirty="0" err="1">
                <a:solidFill>
                  <a:srgbClr val="000000"/>
                </a:solidFill>
                <a:latin typeface="Times New Roman" pitchFamily="18" charset="0"/>
              </a:rPr>
              <a:t>Ouden</a:t>
            </a:r>
            <a:r>
              <a:rPr lang="en-US" sz="1733" dirty="0">
                <a:solidFill>
                  <a:srgbClr val="000000"/>
                </a:solidFill>
                <a:latin typeface="Times New Roman" pitchFamily="18" charset="0"/>
              </a:rPr>
              <a:t> et al. 2010, </a:t>
            </a:r>
            <a:r>
              <a:rPr lang="en-US" sz="1733" i="1" dirty="0">
                <a:solidFill>
                  <a:srgbClr val="000000"/>
                </a:solidFill>
                <a:latin typeface="Times New Roman" pitchFamily="18" charset="0"/>
              </a:rPr>
              <a:t>J. </a:t>
            </a:r>
            <a:r>
              <a:rPr lang="en-US" sz="1733" i="1" dirty="0" err="1">
                <a:solidFill>
                  <a:srgbClr val="000000"/>
                </a:solidFill>
                <a:latin typeface="Times New Roman" pitchFamily="18" charset="0"/>
              </a:rPr>
              <a:t>Neurosci</a:t>
            </a:r>
            <a:r>
              <a:rPr lang="en-US" sz="1733" i="1" dirty="0">
                <a:solidFill>
                  <a:srgbClr val="000000"/>
                </a:solidFill>
                <a:latin typeface="Times New Roman" pitchFamily="18" charset="0"/>
              </a:rPr>
              <a:t>.</a:t>
            </a:r>
            <a:endParaRPr lang="de-DE" sz="1733" i="1" dirty="0">
              <a:solidFill>
                <a:srgbClr val="000000"/>
              </a:solidFill>
              <a:latin typeface="Times New Roman" pitchFamily="18" charset="0"/>
            </a:endParaRPr>
          </a:p>
        </p:txBody>
      </p:sp>
    </p:spTree>
    <p:extLst>
      <p:ext uri="{BB962C8B-B14F-4D97-AF65-F5344CB8AC3E}">
        <p14:creationId xmlns:p14="http://schemas.microsoft.com/office/powerpoint/2010/main" val="1861205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746" name="Rectangle 2"/>
          <p:cNvSpPr>
            <a:spLocks noGrp="1" noChangeArrowheads="1"/>
          </p:cNvSpPr>
          <p:nvPr>
            <p:ph type="title"/>
          </p:nvPr>
        </p:nvSpPr>
        <p:spPr>
          <a:xfrm>
            <a:off x="281490" y="15320"/>
            <a:ext cx="8915400" cy="1100667"/>
          </a:xfrm>
        </p:spPr>
        <p:txBody>
          <a:bodyPr>
            <a:normAutofit/>
          </a:bodyPr>
          <a:lstStyle/>
          <a:p>
            <a:pPr algn="l"/>
            <a:r>
              <a:rPr lang="de-CH" sz="2400" dirty="0">
                <a:latin typeface="+mn-lt"/>
              </a:rPr>
              <a:t>Prediction error (PE) activity in the putamen (previous findings)</a:t>
            </a:r>
            <a:endParaRPr lang="en-US" sz="2400" dirty="0">
              <a:latin typeface="+mn-lt"/>
            </a:endParaRPr>
          </a:p>
        </p:txBody>
      </p:sp>
      <p:pic>
        <p:nvPicPr>
          <p:cNvPr id="2335748" name="Picture 4"/>
          <p:cNvPicPr>
            <a:picLocks noChangeAspect="1" noChangeArrowheads="1"/>
          </p:cNvPicPr>
          <p:nvPr/>
        </p:nvPicPr>
        <p:blipFill>
          <a:blip r:embed="rId3" cstate="print"/>
          <a:srcRect/>
          <a:stretch>
            <a:fillRect/>
          </a:stretch>
        </p:blipFill>
        <p:spPr bwMode="auto">
          <a:xfrm>
            <a:off x="3215139" y="1484112"/>
            <a:ext cx="1747309" cy="1545520"/>
          </a:xfrm>
          <a:prstGeom prst="rect">
            <a:avLst/>
          </a:prstGeom>
          <a:noFill/>
          <a:ln w="9525">
            <a:noFill/>
            <a:miter lim="800000"/>
            <a:headEnd/>
            <a:tailEnd/>
          </a:ln>
          <a:effectLst/>
        </p:spPr>
      </p:pic>
      <p:pic>
        <p:nvPicPr>
          <p:cNvPr id="2335749" name="Picture 5"/>
          <p:cNvPicPr>
            <a:picLocks noChangeAspect="1" noChangeArrowheads="1"/>
          </p:cNvPicPr>
          <p:nvPr/>
        </p:nvPicPr>
        <p:blipFill>
          <a:blip r:embed="rId4" cstate="print"/>
          <a:srcRect/>
          <a:stretch>
            <a:fillRect/>
          </a:stretch>
        </p:blipFill>
        <p:spPr bwMode="auto">
          <a:xfrm>
            <a:off x="3277300" y="4266183"/>
            <a:ext cx="1748837" cy="1658643"/>
          </a:xfrm>
          <a:prstGeom prst="rect">
            <a:avLst/>
          </a:prstGeom>
          <a:noFill/>
          <a:ln w="9525" algn="ctr">
            <a:noFill/>
            <a:miter lim="800000"/>
            <a:headEnd/>
            <a:tailEnd/>
          </a:ln>
          <a:effectLst/>
        </p:spPr>
      </p:pic>
      <p:sp>
        <p:nvSpPr>
          <p:cNvPr id="2335750" name="Text Box 6"/>
          <p:cNvSpPr txBox="1">
            <a:spLocks noChangeArrowheads="1"/>
          </p:cNvSpPr>
          <p:nvPr/>
        </p:nvSpPr>
        <p:spPr bwMode="auto">
          <a:xfrm>
            <a:off x="620645" y="4200448"/>
            <a:ext cx="2645275" cy="685059"/>
          </a:xfrm>
          <a:prstGeom prst="rect">
            <a:avLst/>
          </a:prstGeom>
          <a:noFill/>
          <a:ln w="9525" algn="ctr">
            <a:noFill/>
            <a:miter lim="800000"/>
            <a:headEnd/>
            <a:tailEnd/>
          </a:ln>
          <a:effectLst/>
        </p:spPr>
        <p:txBody>
          <a:bodyPr wrap="none">
            <a:spAutoFit/>
          </a:bodyPr>
          <a:lstStyle/>
          <a:p>
            <a:pPr algn="r"/>
            <a:r>
              <a:rPr lang="de-CH" sz="1926" b="0">
                <a:solidFill>
                  <a:srgbClr val="000000"/>
                </a:solidFill>
                <a:latin typeface="+mn-lt"/>
              </a:rPr>
              <a:t>PE during </a:t>
            </a:r>
          </a:p>
          <a:p>
            <a:pPr algn="r"/>
            <a:r>
              <a:rPr lang="de-CH" sz="1926" b="0">
                <a:solidFill>
                  <a:srgbClr val="000000"/>
                </a:solidFill>
                <a:latin typeface="+mn-lt"/>
              </a:rPr>
              <a:t>reinforcement learning</a:t>
            </a:r>
            <a:endParaRPr lang="en-US" sz="1926" b="0">
              <a:solidFill>
                <a:srgbClr val="000000"/>
              </a:solidFill>
              <a:latin typeface="+mn-lt"/>
            </a:endParaRPr>
          </a:p>
        </p:txBody>
      </p:sp>
      <p:sp>
        <p:nvSpPr>
          <p:cNvPr id="2335751" name="Text Box 7"/>
          <p:cNvSpPr txBox="1">
            <a:spLocks noChangeArrowheads="1"/>
          </p:cNvSpPr>
          <p:nvPr/>
        </p:nvSpPr>
        <p:spPr bwMode="auto">
          <a:xfrm>
            <a:off x="799244" y="1427552"/>
            <a:ext cx="2385588" cy="685059"/>
          </a:xfrm>
          <a:prstGeom prst="rect">
            <a:avLst/>
          </a:prstGeom>
          <a:noFill/>
          <a:ln w="9525" algn="ctr">
            <a:noFill/>
            <a:miter lim="800000"/>
            <a:headEnd/>
            <a:tailEnd/>
          </a:ln>
          <a:effectLst/>
        </p:spPr>
        <p:txBody>
          <a:bodyPr wrap="none">
            <a:spAutoFit/>
          </a:bodyPr>
          <a:lstStyle/>
          <a:p>
            <a:pPr algn="r"/>
            <a:r>
              <a:rPr lang="de-CH" sz="1926" b="0" dirty="0">
                <a:solidFill>
                  <a:srgbClr val="000000"/>
                </a:solidFill>
                <a:latin typeface="+mn-lt"/>
              </a:rPr>
              <a:t>PE </a:t>
            </a:r>
            <a:r>
              <a:rPr lang="de-CH" sz="1926" b="0" dirty="0" err="1">
                <a:solidFill>
                  <a:srgbClr val="000000"/>
                </a:solidFill>
                <a:latin typeface="+mn-lt"/>
              </a:rPr>
              <a:t>during</a:t>
            </a:r>
            <a:r>
              <a:rPr lang="de-CH" sz="1926" b="0" dirty="0">
                <a:solidFill>
                  <a:srgbClr val="000000"/>
                </a:solidFill>
                <a:latin typeface="+mn-lt"/>
              </a:rPr>
              <a:t> </a:t>
            </a:r>
            <a:r>
              <a:rPr lang="de-CH" sz="1926" b="0" dirty="0" err="1">
                <a:solidFill>
                  <a:srgbClr val="000000"/>
                </a:solidFill>
                <a:latin typeface="+mn-lt"/>
              </a:rPr>
              <a:t>incidental</a:t>
            </a:r>
            <a:endParaRPr lang="de-CH" sz="1926" b="0" dirty="0">
              <a:solidFill>
                <a:srgbClr val="000000"/>
              </a:solidFill>
              <a:latin typeface="+mn-lt"/>
            </a:endParaRPr>
          </a:p>
          <a:p>
            <a:pPr algn="r"/>
            <a:r>
              <a:rPr lang="de-CH" sz="1926" b="0" dirty="0" err="1">
                <a:solidFill>
                  <a:srgbClr val="000000"/>
                </a:solidFill>
                <a:latin typeface="+mn-lt"/>
              </a:rPr>
              <a:t>sensory</a:t>
            </a:r>
            <a:r>
              <a:rPr lang="de-CH" sz="1926" b="0" dirty="0">
                <a:solidFill>
                  <a:srgbClr val="000000"/>
                </a:solidFill>
                <a:latin typeface="+mn-lt"/>
              </a:rPr>
              <a:t> </a:t>
            </a:r>
            <a:r>
              <a:rPr lang="de-CH" sz="1926" b="0" dirty="0" err="1">
                <a:solidFill>
                  <a:srgbClr val="000000"/>
                </a:solidFill>
                <a:latin typeface="+mn-lt"/>
              </a:rPr>
              <a:t>learning</a:t>
            </a:r>
            <a:endParaRPr lang="en-US" sz="1926" b="0" dirty="0">
              <a:solidFill>
                <a:srgbClr val="000000"/>
              </a:solidFill>
              <a:latin typeface="+mn-lt"/>
            </a:endParaRPr>
          </a:p>
        </p:txBody>
      </p:sp>
      <p:sp>
        <p:nvSpPr>
          <p:cNvPr id="2335754" name="Text Box 10"/>
          <p:cNvSpPr txBox="1">
            <a:spLocks noChangeArrowheads="1"/>
          </p:cNvSpPr>
          <p:nvPr/>
        </p:nvSpPr>
        <p:spPr bwMode="auto">
          <a:xfrm>
            <a:off x="1255341" y="5411114"/>
            <a:ext cx="1959798" cy="625684"/>
          </a:xfrm>
          <a:prstGeom prst="rect">
            <a:avLst/>
          </a:prstGeom>
          <a:noFill/>
          <a:ln w="9525">
            <a:noFill/>
            <a:miter lim="800000"/>
            <a:headEnd/>
            <a:tailEnd/>
          </a:ln>
          <a:effectLst/>
        </p:spPr>
        <p:txBody>
          <a:bodyPr>
            <a:spAutoFit/>
          </a:bodyPr>
          <a:lstStyle/>
          <a:p>
            <a:pPr algn="r">
              <a:spcBef>
                <a:spcPct val="50000"/>
              </a:spcBef>
            </a:pPr>
            <a:r>
              <a:rPr lang="en-US" sz="1733" b="0">
                <a:solidFill>
                  <a:srgbClr val="000000"/>
                </a:solidFill>
                <a:latin typeface="+mn-lt"/>
              </a:rPr>
              <a:t>O'Doherty et al.  2004, </a:t>
            </a:r>
            <a:r>
              <a:rPr lang="en-US" sz="1733" b="0" i="1">
                <a:solidFill>
                  <a:srgbClr val="000000"/>
                </a:solidFill>
                <a:latin typeface="+mn-lt"/>
              </a:rPr>
              <a:t>Science</a:t>
            </a:r>
            <a:endParaRPr lang="de-DE" sz="1733" b="0" i="1">
              <a:solidFill>
                <a:srgbClr val="000000"/>
              </a:solidFill>
              <a:latin typeface="+mn-lt"/>
            </a:endParaRPr>
          </a:p>
        </p:txBody>
      </p:sp>
      <p:sp>
        <p:nvSpPr>
          <p:cNvPr id="2335755" name="Text Box 11"/>
          <p:cNvSpPr txBox="1">
            <a:spLocks noChangeArrowheads="1"/>
          </p:cNvSpPr>
          <p:nvPr/>
        </p:nvSpPr>
        <p:spPr bwMode="auto">
          <a:xfrm>
            <a:off x="848177" y="2482688"/>
            <a:ext cx="2322680" cy="892360"/>
          </a:xfrm>
          <a:prstGeom prst="rect">
            <a:avLst/>
          </a:prstGeom>
          <a:noFill/>
          <a:ln w="9525">
            <a:noFill/>
            <a:miter lim="800000"/>
            <a:headEnd/>
            <a:tailEnd/>
          </a:ln>
          <a:effectLst/>
        </p:spPr>
        <p:txBody>
          <a:bodyPr wrap="square">
            <a:spAutoFit/>
          </a:bodyPr>
          <a:lstStyle/>
          <a:p>
            <a:pPr algn="r">
              <a:spcBef>
                <a:spcPct val="50000"/>
              </a:spcBef>
            </a:pPr>
            <a:r>
              <a:rPr lang="en-US" sz="1733" b="0" dirty="0">
                <a:solidFill>
                  <a:srgbClr val="000000"/>
                </a:solidFill>
                <a:latin typeface="+mn-lt"/>
              </a:rPr>
              <a:t>den </a:t>
            </a:r>
            <a:r>
              <a:rPr lang="en-US" sz="1733" b="0" dirty="0" err="1">
                <a:solidFill>
                  <a:srgbClr val="000000"/>
                </a:solidFill>
                <a:latin typeface="+mn-lt"/>
              </a:rPr>
              <a:t>Ouden</a:t>
            </a:r>
            <a:r>
              <a:rPr lang="en-US" sz="1733" b="0" dirty="0">
                <a:solidFill>
                  <a:srgbClr val="000000"/>
                </a:solidFill>
                <a:latin typeface="+mn-lt"/>
              </a:rPr>
              <a:t> et al.  2009, </a:t>
            </a:r>
            <a:r>
              <a:rPr lang="en-US" sz="1733" b="0" i="1" dirty="0">
                <a:solidFill>
                  <a:srgbClr val="000000"/>
                </a:solidFill>
                <a:latin typeface="+mn-lt"/>
              </a:rPr>
              <a:t>Cerebral Cortex</a:t>
            </a:r>
            <a:endParaRPr lang="de-DE" sz="1733" b="0" i="1" dirty="0">
              <a:solidFill>
                <a:srgbClr val="000000"/>
              </a:solidFill>
              <a:latin typeface="+mn-lt"/>
            </a:endParaRPr>
          </a:p>
        </p:txBody>
      </p:sp>
      <p:sp>
        <p:nvSpPr>
          <p:cNvPr id="2" name="Rounded Rectangle 1"/>
          <p:cNvSpPr/>
          <p:nvPr/>
        </p:nvSpPr>
        <p:spPr bwMode="auto">
          <a:xfrm>
            <a:off x="5743563" y="2691245"/>
            <a:ext cx="2589946" cy="2506217"/>
          </a:xfrm>
          <a:prstGeom prst="roundRect">
            <a:avLst/>
          </a:prstGeom>
          <a:solidFill>
            <a:schemeClr val="tx1">
              <a:lumMod val="50000"/>
              <a:lumOff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8053" tIns="44027" rIns="88053" bIns="44027" numCol="1" rtlCol="0" anchor="ctr" anchorCtr="1" compatLnSpc="1">
            <a:prstTxWarp prst="textNoShape">
              <a:avLst/>
            </a:prstTxWarp>
          </a:bodyPr>
          <a:lstStyle/>
          <a:p>
            <a:pPr algn="ctr"/>
            <a:r>
              <a:rPr lang="en-US" sz="2311" b="0" dirty="0">
                <a:solidFill>
                  <a:srgbClr val="FFFFFF"/>
                </a:solidFill>
                <a:latin typeface="+mn-lt"/>
              </a:rPr>
              <a:t>PE = “teaching signal” for synaptic plasticity during learning </a:t>
            </a:r>
          </a:p>
        </p:txBody>
      </p:sp>
    </p:spTree>
    <p:custDataLst>
      <p:tags r:id="rId1"/>
    </p:custDataLst>
    <p:extLst>
      <p:ext uri="{BB962C8B-B14F-4D97-AF65-F5344CB8AC3E}">
        <p14:creationId xmlns:p14="http://schemas.microsoft.com/office/powerpoint/2010/main" val="16924783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2"/>
          <p:cNvSpPr txBox="1">
            <a:spLocks noChangeArrowheads="1"/>
          </p:cNvSpPr>
          <p:nvPr/>
        </p:nvSpPr>
        <p:spPr>
          <a:xfrm>
            <a:off x="771930" y="349461"/>
            <a:ext cx="9258300" cy="1143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GB" sz="2800" dirty="0">
                <a:solidFill>
                  <a:srgbClr val="000000"/>
                </a:solidFill>
                <a:latin typeface="Arial Unicode MS" pitchFamily="34" charset="-128"/>
                <a:ea typeface="Arial Unicode MS" pitchFamily="34" charset="-128"/>
                <a:cs typeface="Arial Unicode MS" pitchFamily="34" charset="-128"/>
              </a:rPr>
              <a:t>Dynamic causal </a:t>
            </a:r>
            <a:r>
              <a:rPr lang="en-GB" sz="2800" dirty="0" err="1">
                <a:solidFill>
                  <a:srgbClr val="000000"/>
                </a:solidFill>
                <a:latin typeface="Arial Unicode MS" pitchFamily="34" charset="-128"/>
                <a:ea typeface="Arial Unicode MS" pitchFamily="34" charset="-128"/>
                <a:cs typeface="Arial Unicode MS" pitchFamily="34" charset="-128"/>
              </a:rPr>
              <a:t>modeling</a:t>
            </a:r>
            <a:r>
              <a:rPr lang="en-GB" sz="2800" dirty="0">
                <a:solidFill>
                  <a:srgbClr val="000000"/>
                </a:solidFill>
                <a:latin typeface="Arial Unicode MS" pitchFamily="34" charset="-128"/>
                <a:ea typeface="Arial Unicode MS" pitchFamily="34" charset="-128"/>
                <a:cs typeface="Arial Unicode MS" pitchFamily="34" charset="-128"/>
              </a:rPr>
              <a:t> (DCM)</a:t>
            </a:r>
            <a:endParaRPr lang="en-US" sz="2800" dirty="0">
              <a:solidFill>
                <a:srgbClr val="000000"/>
              </a:solidFill>
              <a:latin typeface="Arial Unicode MS" pitchFamily="34" charset="-128"/>
              <a:ea typeface="Arial Unicode MS" pitchFamily="34" charset="-128"/>
              <a:cs typeface="Arial Unicode MS" pitchFamily="34" charset="-128"/>
            </a:endParaRPr>
          </a:p>
        </p:txBody>
      </p:sp>
      <p:sp>
        <p:nvSpPr>
          <p:cNvPr id="23" name="Text Box 30"/>
          <p:cNvSpPr txBox="1">
            <a:spLocks noChangeArrowheads="1"/>
          </p:cNvSpPr>
          <p:nvPr/>
        </p:nvSpPr>
        <p:spPr bwMode="auto">
          <a:xfrm>
            <a:off x="7357400" y="6237858"/>
            <a:ext cx="2672865" cy="307777"/>
          </a:xfrm>
          <a:prstGeom prst="rect">
            <a:avLst/>
          </a:prstGeom>
          <a:noFill/>
          <a:ln w="9525">
            <a:noFill/>
            <a:miter lim="800000"/>
            <a:headEnd/>
            <a:tailEnd/>
          </a:ln>
          <a:effectLst/>
        </p:spPr>
        <p:txBody>
          <a:bodyPr wrap="square">
            <a:spAutoFit/>
          </a:bodyPr>
          <a:lstStyle/>
          <a:p>
            <a:pPr eaLnBrk="0" hangingPunct="0"/>
            <a:r>
              <a:rPr lang="de-DE" b="0" dirty="0">
                <a:solidFill>
                  <a:srgbClr val="000000"/>
                </a:solidFill>
                <a:latin typeface="Times New Roman" pitchFamily="18" charset="0"/>
              </a:rPr>
              <a:t>Friston et al. 2003, </a:t>
            </a:r>
            <a:r>
              <a:rPr lang="de-DE"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pic>
        <p:nvPicPr>
          <p:cNvPr id="7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29" t="16720" r="28446" b="16099"/>
          <a:stretch/>
        </p:blipFill>
        <p:spPr bwMode="auto">
          <a:xfrm>
            <a:off x="1005109" y="2067233"/>
            <a:ext cx="1545993" cy="1260000"/>
          </a:xfrm>
          <a:prstGeom prst="rect">
            <a:avLst/>
          </a:prstGeom>
          <a:noFill/>
          <a:ln>
            <a:noFill/>
          </a:ln>
          <a:effectLst>
            <a:outerShdw dist="35921" dir="2700000" algn="ctr" rotWithShape="0">
              <a:srgbClr val="EEECE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2" name="Object 22"/>
          <p:cNvGraphicFramePr>
            <a:graphicFrameLocks noChangeAspect="1"/>
          </p:cNvGraphicFramePr>
          <p:nvPr>
            <p:extLst/>
          </p:nvPr>
        </p:nvGraphicFramePr>
        <p:xfrm>
          <a:off x="3690560" y="3324498"/>
          <a:ext cx="2824573" cy="2783489"/>
        </p:xfrm>
        <a:graphic>
          <a:graphicData uri="http://schemas.openxmlformats.org/presentationml/2006/ole">
            <mc:AlternateContent xmlns:mc="http://schemas.openxmlformats.org/markup-compatibility/2006">
              <mc:Choice xmlns:v="urn:schemas-microsoft-com:vml" Requires="v">
                <p:oleObj spid="_x0000_s260362" name="Image Photo Editor" r:id="rId5" imgW="5485714" imgH="5952381" progId="MSPhotoEd.3">
                  <p:embed/>
                </p:oleObj>
              </mc:Choice>
              <mc:Fallback>
                <p:oleObj name="Image Photo Editor" r:id="rId5" imgW="5485714" imgH="5952381" progId="MSPhotoEd.3">
                  <p:embed/>
                  <p:pic>
                    <p:nvPicPr>
                      <p:cNvPr id="0" name=""/>
                      <p:cNvPicPr>
                        <a:picLocks noChangeAspect="1" noChangeArrowheads="1"/>
                      </p:cNvPicPr>
                      <p:nvPr/>
                    </p:nvPicPr>
                    <p:blipFill>
                      <a:blip r:embed="rId6">
                        <a:clrChange>
                          <a:clrFrom>
                            <a:srgbClr val="000000"/>
                          </a:clrFrom>
                          <a:clrTo>
                            <a:srgbClr val="000000">
                              <a:alpha val="0"/>
                            </a:srgbClr>
                          </a:clrTo>
                        </a:clrChange>
                        <a:grayscl/>
                        <a:extLst>
                          <a:ext uri="{28A0092B-C50C-407E-A947-70E740481C1C}">
                            <a14:useLocalDpi xmlns:a14="http://schemas.microsoft.com/office/drawing/2010/main" val="0"/>
                          </a:ext>
                        </a:extLst>
                      </a:blip>
                      <a:srcRect/>
                      <a:stretch>
                        <a:fillRect/>
                      </a:stretch>
                    </p:blipFill>
                    <p:spPr bwMode="auto">
                      <a:xfrm>
                        <a:off x="3690560" y="3324498"/>
                        <a:ext cx="2824573" cy="2783489"/>
                      </a:xfrm>
                      <a:prstGeom prst="rect">
                        <a:avLst/>
                      </a:prstGeom>
                      <a:noFill/>
                      <a:ln>
                        <a:noFill/>
                      </a:ln>
                      <a:effectLst/>
                      <a:extLst/>
                    </p:spPr>
                  </p:pic>
                </p:oleObj>
              </mc:Fallback>
            </mc:AlternateContent>
          </a:graphicData>
        </a:graphic>
      </p:graphicFrame>
      <p:grpSp>
        <p:nvGrpSpPr>
          <p:cNvPr id="73" name="Group 72"/>
          <p:cNvGrpSpPr/>
          <p:nvPr/>
        </p:nvGrpSpPr>
        <p:grpSpPr>
          <a:xfrm>
            <a:off x="4369824" y="3940448"/>
            <a:ext cx="1473200" cy="734121"/>
            <a:chOff x="3673209" y="3999031"/>
            <a:chExt cx="1789307" cy="894038"/>
          </a:xfrm>
        </p:grpSpPr>
        <p:sp>
          <p:nvSpPr>
            <p:cNvPr id="74" name="Oval 23"/>
            <p:cNvSpPr>
              <a:spLocks noChangeArrowheads="1"/>
            </p:cNvSpPr>
            <p:nvPr/>
          </p:nvSpPr>
          <p:spPr bwMode="auto">
            <a:xfrm>
              <a:off x="5146409" y="4419719"/>
              <a:ext cx="316107" cy="313433"/>
            </a:xfrm>
            <a:prstGeom prst="ellipse">
              <a:avLst/>
            </a:prstGeom>
            <a:solidFill>
              <a:srgbClr val="FFFF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75" name="Oval 24"/>
            <p:cNvSpPr>
              <a:spLocks noChangeAspect="1" noChangeArrowheads="1"/>
            </p:cNvSpPr>
            <p:nvPr/>
          </p:nvSpPr>
          <p:spPr bwMode="auto">
            <a:xfrm>
              <a:off x="3673209" y="4340344"/>
              <a:ext cx="233303" cy="211293"/>
            </a:xfrm>
            <a:prstGeom prst="ellipse">
              <a:avLst/>
            </a:prstGeom>
            <a:solidFill>
              <a:srgbClr val="FFFF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fontAlgn="auto">
                <a:spcBef>
                  <a:spcPts val="0"/>
                </a:spcBef>
                <a:spcAft>
                  <a:spcPts val="0"/>
                </a:spcAft>
                <a:defRPr/>
              </a:pPr>
              <a:endParaRPr lang="en-US" sz="1800" b="0" kern="0">
                <a:solidFill>
                  <a:srgbClr val="800000"/>
                </a:solidFill>
                <a:latin typeface="Arial"/>
                <a:cs typeface="Arial" pitchFamily="34" charset="0"/>
              </a:endParaRPr>
            </a:p>
          </p:txBody>
        </p:sp>
        <p:sp>
          <p:nvSpPr>
            <p:cNvPr id="76" name="Oval 25"/>
            <p:cNvSpPr>
              <a:spLocks noChangeAspect="1" noChangeArrowheads="1"/>
            </p:cNvSpPr>
            <p:nvPr/>
          </p:nvSpPr>
          <p:spPr bwMode="auto">
            <a:xfrm>
              <a:off x="4676509" y="3999031"/>
              <a:ext cx="230368" cy="211293"/>
            </a:xfrm>
            <a:prstGeom prst="ellipse">
              <a:avLst/>
            </a:prstGeom>
            <a:solidFill>
              <a:srgbClr val="FFFF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77" name="Oval 26"/>
            <p:cNvSpPr>
              <a:spLocks noChangeAspect="1" noChangeArrowheads="1"/>
            </p:cNvSpPr>
            <p:nvPr/>
          </p:nvSpPr>
          <p:spPr bwMode="auto">
            <a:xfrm>
              <a:off x="4425684" y="4683244"/>
              <a:ext cx="231835" cy="209825"/>
            </a:xfrm>
            <a:prstGeom prst="ellipse">
              <a:avLst/>
            </a:prstGeom>
            <a:solidFill>
              <a:srgbClr val="FFFF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cxnSp>
          <p:nvCxnSpPr>
            <p:cNvPr id="78" name="AutoShape 27"/>
            <p:cNvCxnSpPr>
              <a:cxnSpLocks noChangeShapeType="1"/>
              <a:stCxn id="75" idx="6"/>
              <a:endCxn id="77" idx="0"/>
            </p:cNvCxnSpPr>
            <p:nvPr/>
          </p:nvCxnSpPr>
          <p:spPr bwMode="auto">
            <a:xfrm>
              <a:off x="3906512" y="4445991"/>
              <a:ext cx="635090" cy="237253"/>
            </a:xfrm>
            <a:prstGeom prst="curvedConnector2">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28"/>
            <p:cNvCxnSpPr>
              <a:cxnSpLocks noChangeShapeType="1"/>
              <a:stCxn id="75" idx="7"/>
              <a:endCxn id="74" idx="2"/>
            </p:cNvCxnSpPr>
            <p:nvPr/>
          </p:nvCxnSpPr>
          <p:spPr bwMode="auto">
            <a:xfrm rot="16200000" flipH="1">
              <a:off x="4406802" y="3836830"/>
              <a:ext cx="205149" cy="1274063"/>
            </a:xfrm>
            <a:prstGeom prst="curvedConnector4">
              <a:avLst>
                <a:gd name="adj1" fmla="val -111431"/>
                <a:gd name="adj2" fmla="val 51341"/>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29"/>
            <p:cNvCxnSpPr>
              <a:cxnSpLocks noChangeShapeType="1"/>
              <a:stCxn id="77" idx="7"/>
              <a:endCxn id="76" idx="4"/>
            </p:cNvCxnSpPr>
            <p:nvPr/>
          </p:nvCxnSpPr>
          <p:spPr bwMode="auto">
            <a:xfrm rot="5400000" flipH="1" flipV="1">
              <a:off x="4455806" y="4378086"/>
              <a:ext cx="503648" cy="168125"/>
            </a:xfrm>
            <a:prstGeom prst="curvedConnector3">
              <a:avLst>
                <a:gd name="adj1" fmla="val 50000"/>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81" name="Object 38"/>
          <p:cNvGraphicFramePr>
            <a:graphicFrameLocks noChangeAspect="1"/>
          </p:cNvGraphicFramePr>
          <p:nvPr>
            <p:extLst>
              <p:ext uri="{D42A27DB-BD31-4B8C-83A1-F6EECF244321}">
                <p14:modId xmlns:p14="http://schemas.microsoft.com/office/powerpoint/2010/main" val="882837530"/>
              </p:ext>
            </p:extLst>
          </p:nvPr>
        </p:nvGraphicFramePr>
        <p:xfrm>
          <a:off x="4099142" y="5982935"/>
          <a:ext cx="2133600" cy="709612"/>
        </p:xfrm>
        <a:graphic>
          <a:graphicData uri="http://schemas.openxmlformats.org/presentationml/2006/ole">
            <mc:AlternateContent xmlns:mc="http://schemas.openxmlformats.org/markup-compatibility/2006">
              <mc:Choice xmlns:v="urn:schemas-microsoft-com:vml" Requires="v">
                <p:oleObj spid="_x0000_s260363" name="Equation" r:id="rId7" imgW="1180800" imgH="393480" progId="Equation.DSMT4">
                  <p:embed/>
                </p:oleObj>
              </mc:Choice>
              <mc:Fallback>
                <p:oleObj name="Equation" r:id="rId7" imgW="1180800" imgH="393480" progId="Equation.DSMT4">
                  <p:embed/>
                  <p:pic>
                    <p:nvPicPr>
                      <p:cNvPr id="0" name=""/>
                      <p:cNvPicPr>
                        <a:picLocks noChangeAspect="1" noChangeArrowheads="1"/>
                      </p:cNvPicPr>
                      <p:nvPr/>
                    </p:nvPicPr>
                    <p:blipFill>
                      <a:blip r:embed="rId8"/>
                      <a:srcRect/>
                      <a:stretch>
                        <a:fillRect/>
                      </a:stretch>
                    </p:blipFill>
                    <p:spPr bwMode="auto">
                      <a:xfrm>
                        <a:off x="4099142" y="5982935"/>
                        <a:ext cx="2133600"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 name="Object 39"/>
          <p:cNvGraphicFramePr>
            <a:graphicFrameLocks noChangeAspect="1"/>
          </p:cNvGraphicFramePr>
          <p:nvPr>
            <p:extLst>
              <p:ext uri="{D42A27DB-BD31-4B8C-83A1-F6EECF244321}">
                <p14:modId xmlns:p14="http://schemas.microsoft.com/office/powerpoint/2010/main" val="1291651537"/>
              </p:ext>
            </p:extLst>
          </p:nvPr>
        </p:nvGraphicFramePr>
        <p:xfrm>
          <a:off x="6443328" y="5043907"/>
          <a:ext cx="1698625" cy="366713"/>
        </p:xfrm>
        <a:graphic>
          <a:graphicData uri="http://schemas.openxmlformats.org/presentationml/2006/ole">
            <mc:AlternateContent xmlns:mc="http://schemas.openxmlformats.org/markup-compatibility/2006">
              <mc:Choice xmlns:v="urn:schemas-microsoft-com:vml" Requires="v">
                <p:oleObj spid="_x0000_s260364" name="Equation" r:id="rId9" imgW="939600" imgH="203040" progId="Equation.3">
                  <p:embed/>
                </p:oleObj>
              </mc:Choice>
              <mc:Fallback>
                <p:oleObj name="Equation" r:id="rId9" imgW="93960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3328" y="5043907"/>
                        <a:ext cx="1698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 name="Line 41"/>
          <p:cNvSpPr>
            <a:spLocks noChangeShapeType="1"/>
          </p:cNvSpPr>
          <p:nvPr/>
        </p:nvSpPr>
        <p:spPr bwMode="auto">
          <a:xfrm>
            <a:off x="2825185" y="3037161"/>
            <a:ext cx="1079500" cy="79216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84" name="Line 42"/>
          <p:cNvSpPr>
            <a:spLocks noChangeShapeType="1"/>
          </p:cNvSpPr>
          <p:nvPr/>
        </p:nvSpPr>
        <p:spPr bwMode="auto">
          <a:xfrm>
            <a:off x="2680722" y="3253061"/>
            <a:ext cx="1079500" cy="792162"/>
          </a:xfrm>
          <a:prstGeom prst="line">
            <a:avLst/>
          </a:prstGeom>
          <a:noFill/>
          <a:ln w="38100">
            <a:solidFill>
              <a:srgbClr val="8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85" name="Text Box 44"/>
          <p:cNvSpPr txBox="1">
            <a:spLocks noChangeArrowheads="1"/>
          </p:cNvSpPr>
          <p:nvPr/>
        </p:nvSpPr>
        <p:spPr bwMode="auto">
          <a:xfrm>
            <a:off x="7267982" y="3603653"/>
            <a:ext cx="2379600" cy="923330"/>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1800" dirty="0">
                <a:solidFill>
                  <a:srgbClr val="FF3300"/>
                </a:solidFill>
                <a:latin typeface="Arial"/>
                <a:cs typeface="Arial" pitchFamily="34" charset="0"/>
              </a:rPr>
              <a:t>Model inversion:</a:t>
            </a:r>
          </a:p>
          <a:p>
            <a:pPr algn="ctr" defTabSz="457200"/>
            <a:r>
              <a:rPr lang="en-GB" sz="1800" b="0" dirty="0">
                <a:solidFill>
                  <a:srgbClr val="000000"/>
                </a:solidFill>
                <a:latin typeface="Arial"/>
                <a:cs typeface="Arial" pitchFamily="34" charset="0"/>
              </a:rPr>
              <a:t>Estimating neuronal mechanisms</a:t>
            </a:r>
            <a:endParaRPr lang="en-US" sz="1800" b="0" dirty="0">
              <a:solidFill>
                <a:srgbClr val="000000"/>
              </a:solidFill>
              <a:latin typeface="Arial"/>
              <a:cs typeface="Arial" pitchFamily="34" charset="0"/>
            </a:endParaRPr>
          </a:p>
        </p:txBody>
      </p:sp>
      <p:pic>
        <p:nvPicPr>
          <p:cNvPr id="8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75" y="2009285"/>
            <a:ext cx="1760426" cy="1260000"/>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7" name="Line 41"/>
          <p:cNvSpPr>
            <a:spLocks noChangeShapeType="1"/>
          </p:cNvSpPr>
          <p:nvPr/>
        </p:nvSpPr>
        <p:spPr bwMode="auto">
          <a:xfrm flipH="1">
            <a:off x="6351846" y="3040904"/>
            <a:ext cx="1079500" cy="79216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88" name="Line 42"/>
          <p:cNvSpPr>
            <a:spLocks noChangeShapeType="1"/>
          </p:cNvSpPr>
          <p:nvPr/>
        </p:nvSpPr>
        <p:spPr bwMode="auto">
          <a:xfrm flipH="1">
            <a:off x="6503600" y="3243925"/>
            <a:ext cx="1079500" cy="792162"/>
          </a:xfrm>
          <a:prstGeom prst="line">
            <a:avLst/>
          </a:prstGeom>
          <a:noFill/>
          <a:ln w="38100">
            <a:solidFill>
              <a:srgbClr val="8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89" name="Text Box 43"/>
          <p:cNvSpPr txBox="1">
            <a:spLocks noChangeArrowheads="1"/>
          </p:cNvSpPr>
          <p:nvPr/>
        </p:nvSpPr>
        <p:spPr bwMode="auto">
          <a:xfrm>
            <a:off x="997244" y="1501072"/>
            <a:ext cx="1561722" cy="397962"/>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2000" dirty="0">
                <a:solidFill>
                  <a:srgbClr val="000000"/>
                </a:solidFill>
                <a:latin typeface="Arial"/>
                <a:cs typeface="Arial" pitchFamily="34" charset="0"/>
              </a:rPr>
              <a:t>EEG, MEG</a:t>
            </a:r>
            <a:endParaRPr lang="en-US" sz="2000" dirty="0">
              <a:solidFill>
                <a:srgbClr val="000000"/>
              </a:solidFill>
              <a:latin typeface="Arial"/>
              <a:cs typeface="Arial" pitchFamily="34" charset="0"/>
            </a:endParaRPr>
          </a:p>
        </p:txBody>
      </p:sp>
      <p:sp>
        <p:nvSpPr>
          <p:cNvPr id="90" name="Text Box 43"/>
          <p:cNvSpPr txBox="1">
            <a:spLocks noChangeArrowheads="1"/>
          </p:cNvSpPr>
          <p:nvPr/>
        </p:nvSpPr>
        <p:spPr bwMode="auto">
          <a:xfrm>
            <a:off x="8025117" y="1498924"/>
            <a:ext cx="1034143" cy="400110"/>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2000" dirty="0">
                <a:solidFill>
                  <a:srgbClr val="000000"/>
                </a:solidFill>
                <a:latin typeface="Arial"/>
                <a:cs typeface="Arial" pitchFamily="34" charset="0"/>
              </a:rPr>
              <a:t>fMRI</a:t>
            </a:r>
            <a:endParaRPr lang="en-US" sz="2000" dirty="0">
              <a:solidFill>
                <a:srgbClr val="000000"/>
              </a:solidFill>
              <a:latin typeface="Arial"/>
              <a:cs typeface="Arial" pitchFamily="34" charset="0"/>
            </a:endParaRPr>
          </a:p>
        </p:txBody>
      </p:sp>
      <p:sp>
        <p:nvSpPr>
          <p:cNvPr id="91" name="Text Box 44"/>
          <p:cNvSpPr txBox="1">
            <a:spLocks noChangeArrowheads="1"/>
          </p:cNvSpPr>
          <p:nvPr/>
        </p:nvSpPr>
        <p:spPr bwMode="auto">
          <a:xfrm>
            <a:off x="768079" y="5612126"/>
            <a:ext cx="2379271" cy="923330"/>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1800" dirty="0">
                <a:solidFill>
                  <a:srgbClr val="800000"/>
                </a:solidFill>
                <a:latin typeface="Arial"/>
                <a:cs typeface="Arial" pitchFamily="34" charset="0"/>
              </a:rPr>
              <a:t>Forward model:</a:t>
            </a:r>
          </a:p>
          <a:p>
            <a:pPr algn="ctr" defTabSz="457200"/>
            <a:r>
              <a:rPr lang="en-GB" sz="1800" b="0" dirty="0">
                <a:solidFill>
                  <a:srgbClr val="000000"/>
                </a:solidFill>
                <a:latin typeface="Arial"/>
                <a:cs typeface="Arial" pitchFamily="34" charset="0"/>
              </a:rPr>
              <a:t>Predicting measured activity</a:t>
            </a:r>
            <a:endParaRPr lang="en-US" sz="1800" b="0" dirty="0">
              <a:solidFill>
                <a:srgbClr val="000000"/>
              </a:solidFill>
              <a:latin typeface="Arial"/>
              <a:cs typeface="Arial" pitchFamily="34" charset="0"/>
            </a:endParaRPr>
          </a:p>
        </p:txBody>
      </p:sp>
      <p:sp>
        <p:nvSpPr>
          <p:cNvPr id="93" name="Text Box 43"/>
          <p:cNvSpPr txBox="1">
            <a:spLocks noChangeArrowheads="1"/>
          </p:cNvSpPr>
          <p:nvPr/>
        </p:nvSpPr>
        <p:spPr bwMode="auto">
          <a:xfrm>
            <a:off x="4378516" y="1138685"/>
            <a:ext cx="1575000" cy="400110"/>
          </a:xfrm>
          <a:prstGeom prst="rect">
            <a:avLst/>
          </a:prstGeom>
          <a:noFill/>
          <a:ln>
            <a:noFill/>
          </a:ln>
          <a:effectLst/>
          <a:extLst>
            <a:ext uri="{909E8E84-426E-40DD-AFC4-6F175D3DCCD1}">
              <a14:hiddenFill xmlns:a14="http://schemas.microsoft.com/office/drawing/2010/main">
                <a:gradFill rotWithShape="0">
                  <a:gsLst>
                    <a:gs pos="0">
                      <a:srgbClr val="FFFF99"/>
                    </a:gs>
                    <a:gs pos="100000">
                      <a:srgbClr val="FFFF99">
                        <a:gamma/>
                        <a:shade val="79216"/>
                        <a:invGamma/>
                      </a:srgbClr>
                    </a:gs>
                  </a:gsLst>
                  <a:path path="shape">
                    <a:fillToRect l="50000" t="50000" r="50000" b="50000"/>
                  </a:path>
                </a:gra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pPr algn="ctr" defTabSz="457200"/>
            <a:r>
              <a:rPr lang="en-GB" sz="2000" dirty="0" err="1">
                <a:solidFill>
                  <a:srgbClr val="000000"/>
                </a:solidFill>
                <a:latin typeface="Arial"/>
                <a:cs typeface="Arial" pitchFamily="34" charset="0"/>
              </a:rPr>
              <a:t>dwMRI</a:t>
            </a:r>
            <a:endParaRPr lang="en-US" sz="2000" dirty="0">
              <a:solidFill>
                <a:srgbClr val="000000"/>
              </a:solidFill>
              <a:latin typeface="Arial"/>
              <a:cs typeface="Arial" pitchFamily="34" charset="0"/>
            </a:endParaRPr>
          </a:p>
        </p:txBody>
      </p:sp>
      <p:sp>
        <p:nvSpPr>
          <p:cNvPr id="94" name="Line 42" title="jjjffff"/>
          <p:cNvSpPr>
            <a:spLocks noChangeShapeType="1"/>
          </p:cNvSpPr>
          <p:nvPr/>
        </p:nvSpPr>
        <p:spPr bwMode="auto">
          <a:xfrm flipH="1" flipV="1">
            <a:off x="6178280" y="2324346"/>
            <a:ext cx="1247370" cy="377520"/>
          </a:xfrm>
          <a:prstGeom prst="line">
            <a:avLst/>
          </a:prstGeom>
          <a:noFill/>
          <a:ln w="38100">
            <a:solidFill>
              <a:srgbClr val="800000"/>
            </a:solidFill>
            <a:prstDash val="sys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rstTxWarp prst="textArchUp">
              <a:avLst>
                <a:gd name="adj" fmla="val 11114234"/>
              </a:avLst>
            </a:prstTxWarp>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95" name="Line 42"/>
          <p:cNvSpPr>
            <a:spLocks noChangeShapeType="1"/>
          </p:cNvSpPr>
          <p:nvPr/>
        </p:nvSpPr>
        <p:spPr bwMode="auto">
          <a:xfrm flipV="1">
            <a:off x="2823226" y="2325284"/>
            <a:ext cx="1291450" cy="376582"/>
          </a:xfrm>
          <a:prstGeom prst="line">
            <a:avLst/>
          </a:prstGeom>
          <a:noFill/>
          <a:ln w="38100">
            <a:solidFill>
              <a:srgbClr val="800000"/>
            </a:solidFill>
            <a:prstDash val="sys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auto">
              <a:spcBef>
                <a:spcPts val="0"/>
              </a:spcBef>
              <a:spcAft>
                <a:spcPts val="0"/>
              </a:spcAft>
              <a:defRPr/>
            </a:pPr>
            <a:endParaRPr lang="de-CH" sz="1800" b="0" kern="0">
              <a:solidFill>
                <a:sysClr val="windowText" lastClr="000000"/>
              </a:solidFill>
              <a:latin typeface="Arial"/>
              <a:cs typeface="Arial" pitchFamily="34" charset="0"/>
            </a:endParaRPr>
          </a:p>
        </p:txBody>
      </p:sp>
      <p:sp>
        <p:nvSpPr>
          <p:cNvPr id="96" name="Rectangle 95"/>
          <p:cNvSpPr/>
          <p:nvPr/>
        </p:nvSpPr>
        <p:spPr>
          <a:xfrm rot="1020000">
            <a:off x="6040939" y="2183074"/>
            <a:ext cx="1600118" cy="338554"/>
          </a:xfrm>
          <a:prstGeom prst="rect">
            <a:avLst/>
          </a:prstGeom>
        </p:spPr>
        <p:txBody>
          <a:bodyPr wrap="none">
            <a:spAutoFit/>
          </a:bodyPr>
          <a:lstStyle/>
          <a:p>
            <a:pPr defTabSz="457200"/>
            <a:r>
              <a:rPr lang="en-GB" sz="1600" b="0" dirty="0">
                <a:solidFill>
                  <a:srgbClr val="000000"/>
                </a:solidFill>
                <a:latin typeface="Arial"/>
                <a:cs typeface="Arial" pitchFamily="34" charset="0"/>
              </a:rPr>
              <a:t>structural priors</a:t>
            </a:r>
            <a:endParaRPr lang="en-US" sz="1600" b="0" dirty="0">
              <a:solidFill>
                <a:prstClr val="black"/>
              </a:solidFill>
              <a:latin typeface="Arial"/>
              <a:cs typeface="Arial" pitchFamily="34" charset="0"/>
            </a:endParaRPr>
          </a:p>
        </p:txBody>
      </p:sp>
      <p:sp>
        <p:nvSpPr>
          <p:cNvPr id="97" name="Rectangle 96"/>
          <p:cNvSpPr/>
          <p:nvPr/>
        </p:nvSpPr>
        <p:spPr>
          <a:xfrm rot="20607764">
            <a:off x="2636907" y="2172362"/>
            <a:ext cx="1600118" cy="338554"/>
          </a:xfrm>
          <a:prstGeom prst="rect">
            <a:avLst/>
          </a:prstGeom>
        </p:spPr>
        <p:txBody>
          <a:bodyPr wrap="none">
            <a:spAutoFit/>
          </a:bodyPr>
          <a:lstStyle/>
          <a:p>
            <a:pPr defTabSz="457200"/>
            <a:r>
              <a:rPr lang="en-GB" sz="1600" b="0" dirty="0">
                <a:solidFill>
                  <a:srgbClr val="000000"/>
                </a:solidFill>
                <a:latin typeface="Arial"/>
                <a:cs typeface="Arial" pitchFamily="34" charset="0"/>
              </a:rPr>
              <a:t>structural priors</a:t>
            </a:r>
            <a:endParaRPr lang="en-US" sz="1600" b="0" dirty="0">
              <a:solidFill>
                <a:prstClr val="black"/>
              </a:solidFill>
              <a:latin typeface="Arial"/>
              <a:cs typeface="Arial" pitchFamily="34" charset="0"/>
            </a:endParaRPr>
          </a:p>
        </p:txBody>
      </p:sp>
      <p:pic>
        <p:nvPicPr>
          <p:cNvPr id="4" name="Picture 3"/>
          <p:cNvPicPr>
            <a:picLocks noChangeAspect="1"/>
          </p:cNvPicPr>
          <p:nvPr/>
        </p:nvPicPr>
        <p:blipFill>
          <a:blip r:embed="rId12"/>
          <a:stretch>
            <a:fillRect/>
          </a:stretch>
        </p:blipFill>
        <p:spPr>
          <a:xfrm>
            <a:off x="4414989" y="1495354"/>
            <a:ext cx="1519237" cy="1272594"/>
          </a:xfrm>
          <a:prstGeom prst="rect">
            <a:avLst/>
          </a:prstGeom>
        </p:spPr>
      </p:pic>
    </p:spTree>
    <p:extLst>
      <p:ext uri="{BB962C8B-B14F-4D97-AF65-F5344CB8AC3E}">
        <p14:creationId xmlns:p14="http://schemas.microsoft.com/office/powerpoint/2010/main" val="1493538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23AA2-B04C-4BC4-A461-C5FEA0B1A9CA}"/>
              </a:ext>
            </a:extLst>
          </p:cNvPr>
          <p:cNvPicPr>
            <a:picLocks noChangeAspect="1"/>
          </p:cNvPicPr>
          <p:nvPr/>
        </p:nvPicPr>
        <p:blipFill rotWithShape="1">
          <a:blip r:embed="rId2"/>
          <a:srcRect t="49751"/>
          <a:stretch/>
        </p:blipFill>
        <p:spPr>
          <a:xfrm>
            <a:off x="5237128" y="1587142"/>
            <a:ext cx="4854178" cy="3446078"/>
          </a:xfrm>
          <a:prstGeom prst="rect">
            <a:avLst/>
          </a:prstGeom>
        </p:spPr>
      </p:pic>
      <p:sp>
        <p:nvSpPr>
          <p:cNvPr id="4" name="Rectangle 2">
            <a:extLst>
              <a:ext uri="{FF2B5EF4-FFF2-40B4-BE49-F238E27FC236}">
                <a16:creationId xmlns:a16="http://schemas.microsoft.com/office/drawing/2014/main" id="{691878CD-B420-4E07-AF45-E1B592B893E0}"/>
              </a:ext>
            </a:extLst>
          </p:cNvPr>
          <p:cNvSpPr txBox="1">
            <a:spLocks noChangeArrowheads="1"/>
          </p:cNvSpPr>
          <p:nvPr/>
        </p:nvSpPr>
        <p:spPr bwMode="auto">
          <a:xfrm>
            <a:off x="281490" y="15320"/>
            <a:ext cx="8915400" cy="11006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400" b="0" kern="0" dirty="0">
                <a:latin typeface="+mn-lt"/>
              </a:rPr>
              <a:t>Prediction error (PE) activity in the putamen (BOLD here)</a:t>
            </a:r>
            <a:endParaRPr lang="en-US" sz="2400" b="0" kern="0" dirty="0">
              <a:latin typeface="+mn-lt"/>
            </a:endParaRPr>
          </a:p>
        </p:txBody>
      </p:sp>
      <p:pic>
        <p:nvPicPr>
          <p:cNvPr id="5" name="Picture 4">
            <a:extLst>
              <a:ext uri="{FF2B5EF4-FFF2-40B4-BE49-F238E27FC236}">
                <a16:creationId xmlns:a16="http://schemas.microsoft.com/office/drawing/2014/main" id="{0726F9AC-D6EB-4634-B208-35704CD76CD9}"/>
              </a:ext>
            </a:extLst>
          </p:cNvPr>
          <p:cNvPicPr>
            <a:picLocks noChangeAspect="1"/>
          </p:cNvPicPr>
          <p:nvPr/>
        </p:nvPicPr>
        <p:blipFill rotWithShape="1">
          <a:blip r:embed="rId2"/>
          <a:srcRect r="6779" b="49751"/>
          <a:stretch/>
        </p:blipFill>
        <p:spPr>
          <a:xfrm>
            <a:off x="358487" y="1587143"/>
            <a:ext cx="4525132" cy="3446077"/>
          </a:xfrm>
          <a:prstGeom prst="rect">
            <a:avLst/>
          </a:prstGeom>
        </p:spPr>
      </p:pic>
      <p:pic>
        <p:nvPicPr>
          <p:cNvPr id="6" name="Picture 32" descr="gray_h5">
            <a:extLst>
              <a:ext uri="{FF2B5EF4-FFF2-40B4-BE49-F238E27FC236}">
                <a16:creationId xmlns:a16="http://schemas.microsoft.com/office/drawing/2014/main" id="{48E8F421-8BDC-4FED-96D0-7196874DB5A9}"/>
              </a:ext>
            </a:extLst>
          </p:cNvPr>
          <p:cNvPicPr>
            <a:picLocks noChangeAspect="1" noChangeArrowheads="1"/>
          </p:cNvPicPr>
          <p:nvPr/>
        </p:nvPicPr>
        <p:blipFill>
          <a:blip r:embed="rId3" cstate="print"/>
          <a:srcRect/>
          <a:stretch>
            <a:fillRect/>
          </a:stretch>
        </p:blipFill>
        <p:spPr bwMode="auto">
          <a:xfrm>
            <a:off x="5469246" y="5691524"/>
            <a:ext cx="519759" cy="519759"/>
          </a:xfrm>
          <a:prstGeom prst="rect">
            <a:avLst/>
          </a:prstGeom>
          <a:noFill/>
        </p:spPr>
      </p:pic>
      <p:pic>
        <p:nvPicPr>
          <p:cNvPr id="7" name="Picture 33" descr="gray_f1">
            <a:extLst>
              <a:ext uri="{FF2B5EF4-FFF2-40B4-BE49-F238E27FC236}">
                <a16:creationId xmlns:a16="http://schemas.microsoft.com/office/drawing/2014/main" id="{073BFEA8-A5F6-4EBC-B22F-E643A4E5F01F}"/>
              </a:ext>
            </a:extLst>
          </p:cNvPr>
          <p:cNvPicPr>
            <a:picLocks noChangeAspect="1" noChangeArrowheads="1"/>
          </p:cNvPicPr>
          <p:nvPr/>
        </p:nvPicPr>
        <p:blipFill>
          <a:blip r:embed="rId4" cstate="print"/>
          <a:srcRect/>
          <a:stretch>
            <a:fillRect/>
          </a:stretch>
        </p:blipFill>
        <p:spPr bwMode="auto">
          <a:xfrm>
            <a:off x="6433541" y="5676237"/>
            <a:ext cx="519759" cy="519759"/>
          </a:xfrm>
          <a:prstGeom prst="rect">
            <a:avLst/>
          </a:prstGeom>
          <a:noFill/>
        </p:spPr>
      </p:pic>
      <p:pic>
        <p:nvPicPr>
          <p:cNvPr id="8" name="Picture 32" descr="gray_h5">
            <a:extLst>
              <a:ext uri="{FF2B5EF4-FFF2-40B4-BE49-F238E27FC236}">
                <a16:creationId xmlns:a16="http://schemas.microsoft.com/office/drawing/2014/main" id="{199B45DB-90BC-4329-94EB-5516DB81021F}"/>
              </a:ext>
            </a:extLst>
          </p:cNvPr>
          <p:cNvPicPr>
            <a:picLocks noChangeAspect="1" noChangeArrowheads="1"/>
          </p:cNvPicPr>
          <p:nvPr/>
        </p:nvPicPr>
        <p:blipFill>
          <a:blip r:embed="rId3" cstate="print"/>
          <a:srcRect/>
          <a:stretch>
            <a:fillRect/>
          </a:stretch>
        </p:blipFill>
        <p:spPr bwMode="auto">
          <a:xfrm>
            <a:off x="8948050" y="5623134"/>
            <a:ext cx="519759" cy="519759"/>
          </a:xfrm>
          <a:prstGeom prst="rect">
            <a:avLst/>
          </a:prstGeom>
          <a:noFill/>
        </p:spPr>
      </p:pic>
      <p:pic>
        <p:nvPicPr>
          <p:cNvPr id="9" name="Picture 33" descr="gray_f1">
            <a:extLst>
              <a:ext uri="{FF2B5EF4-FFF2-40B4-BE49-F238E27FC236}">
                <a16:creationId xmlns:a16="http://schemas.microsoft.com/office/drawing/2014/main" id="{DFD655E8-CBB4-4A56-8AA6-6F6EBC0B347C}"/>
              </a:ext>
            </a:extLst>
          </p:cNvPr>
          <p:cNvPicPr>
            <a:picLocks noChangeAspect="1" noChangeArrowheads="1"/>
          </p:cNvPicPr>
          <p:nvPr/>
        </p:nvPicPr>
        <p:blipFill>
          <a:blip r:embed="rId4" cstate="print"/>
          <a:srcRect/>
          <a:stretch>
            <a:fillRect/>
          </a:stretch>
        </p:blipFill>
        <p:spPr bwMode="auto">
          <a:xfrm>
            <a:off x="7950675" y="5623134"/>
            <a:ext cx="519759" cy="519759"/>
          </a:xfrm>
          <a:prstGeom prst="rect">
            <a:avLst/>
          </a:prstGeom>
          <a:noFill/>
        </p:spPr>
      </p:pic>
      <p:sp>
        <p:nvSpPr>
          <p:cNvPr id="10" name="TextBox 9">
            <a:extLst>
              <a:ext uri="{FF2B5EF4-FFF2-40B4-BE49-F238E27FC236}">
                <a16:creationId xmlns:a16="http://schemas.microsoft.com/office/drawing/2014/main" id="{0FAA05BC-58E2-4A93-BD84-1745A7DB0B2F}"/>
              </a:ext>
            </a:extLst>
          </p:cNvPr>
          <p:cNvSpPr txBox="1"/>
          <p:nvPr/>
        </p:nvSpPr>
        <p:spPr>
          <a:xfrm>
            <a:off x="6086170" y="5797516"/>
            <a:ext cx="288862" cy="307777"/>
          </a:xfrm>
          <a:prstGeom prst="rect">
            <a:avLst/>
          </a:prstGeom>
          <a:noFill/>
        </p:spPr>
        <p:txBody>
          <a:bodyPr wrap="none" rtlCol="0">
            <a:spAutoFit/>
          </a:bodyPr>
          <a:lstStyle/>
          <a:p>
            <a:r>
              <a:rPr lang="en-GB" dirty="0"/>
              <a:t>&gt;</a:t>
            </a:r>
          </a:p>
        </p:txBody>
      </p:sp>
      <p:sp>
        <p:nvSpPr>
          <p:cNvPr id="11" name="TextBox 10">
            <a:extLst>
              <a:ext uri="{FF2B5EF4-FFF2-40B4-BE49-F238E27FC236}">
                <a16:creationId xmlns:a16="http://schemas.microsoft.com/office/drawing/2014/main" id="{58D2BCAB-6034-4566-B8E1-0CBF27C46D99}"/>
              </a:ext>
            </a:extLst>
          </p:cNvPr>
          <p:cNvSpPr txBox="1"/>
          <p:nvPr/>
        </p:nvSpPr>
        <p:spPr>
          <a:xfrm>
            <a:off x="8538520" y="5729124"/>
            <a:ext cx="519759" cy="307777"/>
          </a:xfrm>
          <a:prstGeom prst="rect">
            <a:avLst/>
          </a:prstGeom>
          <a:noFill/>
        </p:spPr>
        <p:txBody>
          <a:bodyPr wrap="square" rtlCol="0">
            <a:spAutoFit/>
          </a:bodyPr>
          <a:lstStyle/>
          <a:p>
            <a:r>
              <a:rPr lang="en-GB" dirty="0"/>
              <a:t>&gt;</a:t>
            </a:r>
          </a:p>
        </p:txBody>
      </p:sp>
      <p:pic>
        <p:nvPicPr>
          <p:cNvPr id="65" name="Picture 16" descr="nakesestprob">
            <a:extLst>
              <a:ext uri="{FF2B5EF4-FFF2-40B4-BE49-F238E27FC236}">
                <a16:creationId xmlns:a16="http://schemas.microsoft.com/office/drawing/2014/main" id="{DD45F635-D142-4D7B-8927-9E4B090E9325}"/>
              </a:ext>
            </a:extLst>
          </p:cNvPr>
          <p:cNvPicPr>
            <a:picLocks noChangeAspect="1" noChangeArrowheads="1"/>
          </p:cNvPicPr>
          <p:nvPr/>
        </p:nvPicPr>
        <p:blipFill>
          <a:blip r:embed="rId5" cstate="print"/>
          <a:srcRect/>
          <a:stretch>
            <a:fillRect/>
          </a:stretch>
        </p:blipFill>
        <p:spPr bwMode="auto">
          <a:xfrm>
            <a:off x="1228720" y="5187563"/>
            <a:ext cx="2245775" cy="1219906"/>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0620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482" name="Rectangle 26"/>
          <p:cNvSpPr>
            <a:spLocks noChangeArrowheads="1"/>
          </p:cNvSpPr>
          <p:nvPr/>
        </p:nvSpPr>
        <p:spPr bwMode="auto">
          <a:xfrm>
            <a:off x="607059" y="-459432"/>
            <a:ext cx="9357823" cy="1818234"/>
          </a:xfrm>
          <a:prstGeom prst="rect">
            <a:avLst/>
          </a:prstGeom>
          <a:noFill/>
          <a:ln w="9525">
            <a:noFill/>
            <a:miter lim="800000"/>
            <a:headEnd/>
            <a:tailEnd/>
          </a:ln>
          <a:effectLst/>
        </p:spPr>
        <p:txBody>
          <a:bodyPr anchor="ctr"/>
          <a:lstStyle/>
          <a:p>
            <a:r>
              <a:rPr lang="en-US" sz="2400" b="0" dirty="0">
                <a:solidFill>
                  <a:schemeClr val="tx2"/>
                </a:solidFill>
              </a:rPr>
              <a:t>DCM: Prediction errors control plasticity during adaptive cognition</a:t>
            </a:r>
          </a:p>
        </p:txBody>
      </p:sp>
      <p:sp>
        <p:nvSpPr>
          <p:cNvPr id="2195488" name="Rectangle 32"/>
          <p:cNvSpPr>
            <a:spLocks noChangeArrowheads="1"/>
          </p:cNvSpPr>
          <p:nvPr/>
        </p:nvSpPr>
        <p:spPr bwMode="auto">
          <a:xfrm>
            <a:off x="665163" y="1465096"/>
            <a:ext cx="2628183" cy="3768254"/>
          </a:xfrm>
          <a:prstGeom prst="rect">
            <a:avLst/>
          </a:prstGeom>
          <a:noFill/>
          <a:ln w="9525">
            <a:noFill/>
            <a:miter lim="800000"/>
            <a:headEnd/>
            <a:tailEnd/>
          </a:ln>
          <a:effectLst/>
        </p:spPr>
        <p:txBody>
          <a:bodyPr/>
          <a:lstStyle/>
          <a:p>
            <a:pPr marL="330213" indent="-330213">
              <a:lnSpc>
                <a:spcPct val="90000"/>
              </a:lnSpc>
              <a:spcBef>
                <a:spcPct val="60000"/>
              </a:spcBef>
              <a:buFontTx/>
              <a:buChar char="•"/>
            </a:pPr>
            <a:r>
              <a:rPr lang="en-GB" sz="1926" b="0" dirty="0">
                <a:solidFill>
                  <a:srgbClr val="000000"/>
                </a:solidFill>
              </a:rPr>
              <a:t>Modulation of </a:t>
            </a:r>
            <a:r>
              <a:rPr lang="en-GB" sz="1926" b="0" dirty="0" err="1">
                <a:solidFill>
                  <a:srgbClr val="000000"/>
                </a:solidFill>
              </a:rPr>
              <a:t>visuo</a:t>
            </a:r>
            <a:r>
              <a:rPr lang="en-GB" sz="1926" b="0" dirty="0">
                <a:solidFill>
                  <a:srgbClr val="000000"/>
                </a:solidFill>
              </a:rPr>
              <a:t>-motor connections by </a:t>
            </a:r>
            <a:r>
              <a:rPr lang="en-GB" sz="1926" b="0" dirty="0" err="1">
                <a:solidFill>
                  <a:srgbClr val="000000"/>
                </a:solidFill>
              </a:rPr>
              <a:t>striatal</a:t>
            </a:r>
            <a:r>
              <a:rPr lang="en-GB" sz="1926" b="0" dirty="0">
                <a:solidFill>
                  <a:srgbClr val="000000"/>
                </a:solidFill>
              </a:rPr>
              <a:t> prediction error activity</a:t>
            </a:r>
          </a:p>
          <a:p>
            <a:pPr marL="330213" indent="-330213">
              <a:lnSpc>
                <a:spcPct val="90000"/>
              </a:lnSpc>
              <a:spcBef>
                <a:spcPts val="3467"/>
              </a:spcBef>
              <a:buFontTx/>
              <a:buChar char="•"/>
            </a:pPr>
            <a:r>
              <a:rPr lang="en-GB" sz="1926" b="0" dirty="0">
                <a:solidFill>
                  <a:srgbClr val="000000"/>
                </a:solidFill>
              </a:rPr>
              <a:t>Influence of visual areas on </a:t>
            </a:r>
            <a:r>
              <a:rPr lang="en-GB" sz="1926" b="0" dirty="0" err="1">
                <a:solidFill>
                  <a:srgbClr val="000000"/>
                </a:solidFill>
              </a:rPr>
              <a:t>premotor</a:t>
            </a:r>
            <a:r>
              <a:rPr lang="en-GB" sz="1926" b="0" dirty="0">
                <a:solidFill>
                  <a:srgbClr val="000000"/>
                </a:solidFill>
              </a:rPr>
              <a:t> cortex:</a:t>
            </a:r>
          </a:p>
          <a:p>
            <a:pPr marL="715461" lvl="1" indent="-275177">
              <a:lnSpc>
                <a:spcPct val="90000"/>
              </a:lnSpc>
              <a:spcBef>
                <a:spcPct val="30000"/>
              </a:spcBef>
              <a:buFontTx/>
              <a:buChar char="–"/>
            </a:pPr>
            <a:r>
              <a:rPr lang="en-GB" sz="1733" b="0" dirty="0">
                <a:solidFill>
                  <a:srgbClr val="000000"/>
                </a:solidFill>
              </a:rPr>
              <a:t>stronger for surprising stimuli </a:t>
            </a:r>
          </a:p>
          <a:p>
            <a:pPr marL="715461" lvl="1" indent="-275177">
              <a:lnSpc>
                <a:spcPct val="90000"/>
              </a:lnSpc>
              <a:spcBef>
                <a:spcPct val="30000"/>
              </a:spcBef>
              <a:buFontTx/>
              <a:buChar char="–"/>
            </a:pPr>
            <a:r>
              <a:rPr lang="en-GB" sz="1733" b="0" dirty="0">
                <a:solidFill>
                  <a:srgbClr val="000000"/>
                </a:solidFill>
              </a:rPr>
              <a:t>weaker for expected stimuli</a:t>
            </a:r>
            <a:endParaRPr lang="en-US" sz="1541" b="0" dirty="0">
              <a:solidFill>
                <a:srgbClr val="000000"/>
              </a:solidFill>
            </a:endParaRPr>
          </a:p>
        </p:txBody>
      </p:sp>
      <p:sp>
        <p:nvSpPr>
          <p:cNvPr id="33" name="Text Box 97"/>
          <p:cNvSpPr txBox="1">
            <a:spLocks noChangeArrowheads="1"/>
          </p:cNvSpPr>
          <p:nvPr/>
        </p:nvSpPr>
        <p:spPr bwMode="auto">
          <a:xfrm>
            <a:off x="430508" y="6106318"/>
            <a:ext cx="3782013" cy="359009"/>
          </a:xfrm>
          <a:prstGeom prst="rect">
            <a:avLst/>
          </a:prstGeom>
          <a:noFill/>
          <a:ln w="9525">
            <a:noFill/>
            <a:miter lim="800000"/>
            <a:headEnd/>
            <a:tailEnd/>
          </a:ln>
          <a:effectLst/>
        </p:spPr>
        <p:txBody>
          <a:bodyPr>
            <a:spAutoFit/>
          </a:bodyPr>
          <a:lstStyle/>
          <a:p>
            <a:pPr>
              <a:spcBef>
                <a:spcPct val="50000"/>
              </a:spcBef>
            </a:pPr>
            <a:r>
              <a:rPr lang="en-US" sz="1733" dirty="0">
                <a:solidFill>
                  <a:srgbClr val="000000"/>
                </a:solidFill>
                <a:latin typeface="Times New Roman" pitchFamily="18" charset="0"/>
              </a:rPr>
              <a:t>den </a:t>
            </a:r>
            <a:r>
              <a:rPr lang="en-US" sz="1733" dirty="0" err="1">
                <a:solidFill>
                  <a:srgbClr val="000000"/>
                </a:solidFill>
                <a:latin typeface="Times New Roman" pitchFamily="18" charset="0"/>
              </a:rPr>
              <a:t>Ouden</a:t>
            </a:r>
            <a:r>
              <a:rPr lang="en-US" sz="1733" dirty="0">
                <a:solidFill>
                  <a:srgbClr val="000000"/>
                </a:solidFill>
                <a:latin typeface="Times New Roman" pitchFamily="18" charset="0"/>
              </a:rPr>
              <a:t> et al. 2010,  </a:t>
            </a:r>
            <a:r>
              <a:rPr lang="en-US" sz="1733" i="1" dirty="0">
                <a:solidFill>
                  <a:srgbClr val="000000"/>
                </a:solidFill>
                <a:latin typeface="Times New Roman" pitchFamily="18" charset="0"/>
              </a:rPr>
              <a:t>J. </a:t>
            </a:r>
            <a:r>
              <a:rPr lang="en-US" sz="1733" i="1" dirty="0" err="1">
                <a:solidFill>
                  <a:srgbClr val="000000"/>
                </a:solidFill>
                <a:latin typeface="Times New Roman" pitchFamily="18" charset="0"/>
              </a:rPr>
              <a:t>Neurosci</a:t>
            </a:r>
            <a:r>
              <a:rPr lang="en-US" sz="1733" i="1" dirty="0">
                <a:solidFill>
                  <a:srgbClr val="000000"/>
                </a:solidFill>
                <a:latin typeface="Times New Roman" pitchFamily="18" charset="0"/>
              </a:rPr>
              <a:t> .</a:t>
            </a:r>
            <a:endParaRPr lang="de-DE" sz="1733" i="1" dirty="0">
              <a:solidFill>
                <a:srgbClr val="000000"/>
              </a:solidFill>
              <a:latin typeface="Times New Roman" pitchFamily="18" charset="0"/>
            </a:endParaRPr>
          </a:p>
        </p:txBody>
      </p:sp>
      <p:sp>
        <p:nvSpPr>
          <p:cNvPr id="63" name="Oval 2"/>
          <p:cNvSpPr>
            <a:spLocks noChangeArrowheads="1"/>
          </p:cNvSpPr>
          <p:nvPr/>
        </p:nvSpPr>
        <p:spPr bwMode="auto">
          <a:xfrm>
            <a:off x="7247257" y="4379218"/>
            <a:ext cx="209433" cy="207904"/>
          </a:xfrm>
          <a:prstGeom prst="ellipse">
            <a:avLst/>
          </a:prstGeom>
          <a:solidFill>
            <a:schemeClr val="bg1"/>
          </a:solidFill>
          <a:ln w="9525" algn="ctr">
            <a:solidFill>
              <a:schemeClr val="bg1"/>
            </a:solidFill>
            <a:round/>
            <a:headEnd/>
            <a:tailEnd/>
          </a:ln>
          <a:effectLst/>
        </p:spPr>
        <p:txBody>
          <a:bodyPr wrap="none" anchor="ctr"/>
          <a:lstStyle/>
          <a:p>
            <a:endParaRPr lang="en-US" sz="1733">
              <a:solidFill>
                <a:srgbClr val="000000"/>
              </a:solidFill>
            </a:endParaRPr>
          </a:p>
        </p:txBody>
      </p:sp>
      <p:sp>
        <p:nvSpPr>
          <p:cNvPr id="64" name="Oval 3"/>
          <p:cNvSpPr>
            <a:spLocks noChangeArrowheads="1"/>
          </p:cNvSpPr>
          <p:nvPr/>
        </p:nvSpPr>
        <p:spPr bwMode="auto">
          <a:xfrm>
            <a:off x="6378952" y="4377688"/>
            <a:ext cx="207904" cy="207904"/>
          </a:xfrm>
          <a:prstGeom prst="ellipse">
            <a:avLst/>
          </a:prstGeom>
          <a:solidFill>
            <a:schemeClr val="bg1"/>
          </a:solidFill>
          <a:ln w="9525" algn="ctr">
            <a:solidFill>
              <a:schemeClr val="bg1"/>
            </a:solidFill>
            <a:round/>
            <a:headEnd/>
            <a:tailEnd/>
          </a:ln>
          <a:effectLst/>
        </p:spPr>
        <p:txBody>
          <a:bodyPr wrap="none" anchor="ctr"/>
          <a:lstStyle/>
          <a:p>
            <a:endParaRPr lang="en-US" sz="1733">
              <a:solidFill>
                <a:srgbClr val="000000"/>
              </a:solidFill>
            </a:endParaRPr>
          </a:p>
        </p:txBody>
      </p:sp>
      <p:cxnSp>
        <p:nvCxnSpPr>
          <p:cNvPr id="65" name="AutoShape 4"/>
          <p:cNvCxnSpPr>
            <a:cxnSpLocks noChangeShapeType="1"/>
          </p:cNvCxnSpPr>
          <p:nvPr/>
        </p:nvCxnSpPr>
        <p:spPr bwMode="auto">
          <a:xfrm>
            <a:off x="7082157" y="4068890"/>
            <a:ext cx="553391" cy="929452"/>
          </a:xfrm>
          <a:prstGeom prst="straightConnector1">
            <a:avLst/>
          </a:prstGeom>
          <a:noFill/>
          <a:ln w="38100">
            <a:solidFill>
              <a:srgbClr val="000000"/>
            </a:solidFill>
            <a:round/>
            <a:headEnd/>
            <a:tailEnd type="triangle" w="med" len="med"/>
          </a:ln>
          <a:effectLst>
            <a:outerShdw blurRad="50800" dist="38100" dir="2700000" algn="tl" rotWithShape="0">
              <a:prstClr val="black">
                <a:alpha val="40000"/>
              </a:prstClr>
            </a:outerShdw>
          </a:effectLst>
        </p:spPr>
      </p:cxnSp>
      <p:cxnSp>
        <p:nvCxnSpPr>
          <p:cNvPr id="66" name="AutoShape 5"/>
          <p:cNvCxnSpPr>
            <a:cxnSpLocks noChangeShapeType="1"/>
          </p:cNvCxnSpPr>
          <p:nvPr/>
        </p:nvCxnSpPr>
        <p:spPr bwMode="auto">
          <a:xfrm>
            <a:off x="7170822" y="4029145"/>
            <a:ext cx="541161" cy="904993"/>
          </a:xfrm>
          <a:prstGeom prst="straightConnector1">
            <a:avLst/>
          </a:prstGeom>
          <a:noFill/>
          <a:ln w="38100">
            <a:solidFill>
              <a:srgbClr val="000000"/>
            </a:solidFill>
            <a:round/>
            <a:headEnd type="triangle" w="med" len="med"/>
            <a:tailEnd/>
          </a:ln>
          <a:effectLst>
            <a:outerShdw blurRad="50800" dist="38100" dir="2700000" algn="tl" rotWithShape="0">
              <a:prstClr val="black">
                <a:alpha val="40000"/>
              </a:prstClr>
            </a:outerShdw>
          </a:effectLst>
        </p:spPr>
      </p:cxnSp>
      <p:sp>
        <p:nvSpPr>
          <p:cNvPr id="67" name="Oval 6"/>
          <p:cNvSpPr>
            <a:spLocks noChangeAspect="1" noChangeArrowheads="1"/>
          </p:cNvSpPr>
          <p:nvPr/>
        </p:nvSpPr>
        <p:spPr bwMode="auto">
          <a:xfrm>
            <a:off x="5602372" y="4957068"/>
            <a:ext cx="694031" cy="692502"/>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sz="1733">
              <a:solidFill>
                <a:srgbClr val="000000"/>
              </a:solidFill>
            </a:endParaRPr>
          </a:p>
        </p:txBody>
      </p:sp>
      <p:sp>
        <p:nvSpPr>
          <p:cNvPr id="68" name="Text Box 7"/>
          <p:cNvSpPr txBox="1">
            <a:spLocks noChangeArrowheads="1"/>
          </p:cNvSpPr>
          <p:nvPr/>
        </p:nvSpPr>
        <p:spPr bwMode="auto">
          <a:xfrm>
            <a:off x="5668086" y="5140513"/>
            <a:ext cx="568714" cy="326002"/>
          </a:xfrm>
          <a:prstGeom prst="rect">
            <a:avLst/>
          </a:prstGeom>
          <a:noFill/>
          <a:ln w="9525">
            <a:noFill/>
            <a:miter lim="800000"/>
            <a:headEnd/>
            <a:tailEnd/>
          </a:ln>
          <a:effectLst/>
        </p:spPr>
        <p:txBody>
          <a:bodyPr wrap="none" lIns="88027" tIns="44013" rIns="88027" bIns="44013">
            <a:spAutoFit/>
          </a:bodyPr>
          <a:lstStyle/>
          <a:p>
            <a:pPr algn="ctr" eaLnBrk="0" hangingPunct="0"/>
            <a:r>
              <a:rPr lang="de-DE" sz="1541">
                <a:solidFill>
                  <a:srgbClr val="000000"/>
                </a:solidFill>
              </a:rPr>
              <a:t>PPA</a:t>
            </a:r>
          </a:p>
        </p:txBody>
      </p:sp>
      <p:sp>
        <p:nvSpPr>
          <p:cNvPr id="69" name="Oval 8"/>
          <p:cNvSpPr>
            <a:spLocks noChangeAspect="1" noChangeArrowheads="1"/>
          </p:cNvSpPr>
          <p:nvPr/>
        </p:nvSpPr>
        <p:spPr bwMode="auto">
          <a:xfrm>
            <a:off x="7539239" y="4957070"/>
            <a:ext cx="692502" cy="694031"/>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sz="1733">
              <a:solidFill>
                <a:srgbClr val="000000"/>
              </a:solidFill>
            </a:endParaRPr>
          </a:p>
        </p:txBody>
      </p:sp>
      <p:sp>
        <p:nvSpPr>
          <p:cNvPr id="70" name="Text Box 9"/>
          <p:cNvSpPr txBox="1">
            <a:spLocks noChangeArrowheads="1"/>
          </p:cNvSpPr>
          <p:nvPr/>
        </p:nvSpPr>
        <p:spPr bwMode="auto">
          <a:xfrm>
            <a:off x="7611260" y="5140513"/>
            <a:ext cx="549991" cy="326002"/>
          </a:xfrm>
          <a:prstGeom prst="rect">
            <a:avLst/>
          </a:prstGeom>
          <a:noFill/>
          <a:ln w="9525">
            <a:noFill/>
            <a:miter lim="800000"/>
            <a:headEnd/>
            <a:tailEnd/>
          </a:ln>
          <a:effectLst/>
        </p:spPr>
        <p:txBody>
          <a:bodyPr wrap="none" lIns="88027" tIns="44013" rIns="88027" bIns="44013">
            <a:spAutoFit/>
          </a:bodyPr>
          <a:lstStyle/>
          <a:p>
            <a:pPr algn="ctr" eaLnBrk="0" hangingPunct="0"/>
            <a:r>
              <a:rPr lang="de-DE" sz="1541">
                <a:solidFill>
                  <a:srgbClr val="000000"/>
                </a:solidFill>
              </a:rPr>
              <a:t>FFA</a:t>
            </a:r>
          </a:p>
        </p:txBody>
      </p:sp>
      <p:cxnSp>
        <p:nvCxnSpPr>
          <p:cNvPr id="71" name="AutoShape 10"/>
          <p:cNvCxnSpPr>
            <a:cxnSpLocks noChangeShapeType="1"/>
          </p:cNvCxnSpPr>
          <p:nvPr/>
        </p:nvCxnSpPr>
        <p:spPr bwMode="auto">
          <a:xfrm>
            <a:off x="6304046" y="5365232"/>
            <a:ext cx="1247422" cy="1529"/>
          </a:xfrm>
          <a:prstGeom prst="straightConnector1">
            <a:avLst/>
          </a:prstGeom>
          <a:noFill/>
          <a:ln w="38100">
            <a:solidFill>
              <a:srgbClr val="000000"/>
            </a:solidFill>
            <a:round/>
            <a:headEnd/>
            <a:tailEnd type="triangle" w="med" len="med"/>
          </a:ln>
          <a:effectLst>
            <a:outerShdw blurRad="50800" dist="38100" dir="2700000" algn="tl" rotWithShape="0">
              <a:prstClr val="black">
                <a:alpha val="40000"/>
              </a:prstClr>
            </a:outerShdw>
          </a:effectLst>
        </p:spPr>
      </p:cxnSp>
      <p:cxnSp>
        <p:nvCxnSpPr>
          <p:cNvPr id="72" name="AutoShape 11"/>
          <p:cNvCxnSpPr>
            <a:cxnSpLocks noChangeShapeType="1"/>
          </p:cNvCxnSpPr>
          <p:nvPr/>
        </p:nvCxnSpPr>
        <p:spPr bwMode="auto">
          <a:xfrm>
            <a:off x="6281115" y="5262809"/>
            <a:ext cx="1247422" cy="1528"/>
          </a:xfrm>
          <a:prstGeom prst="straightConnector1">
            <a:avLst/>
          </a:prstGeom>
          <a:noFill/>
          <a:ln w="38100">
            <a:solidFill>
              <a:srgbClr val="000000"/>
            </a:solidFill>
            <a:round/>
            <a:headEnd type="triangle" w="med" len="med"/>
            <a:tailEnd/>
          </a:ln>
          <a:effectLst>
            <a:outerShdw blurRad="50800" dist="38100" dir="2700000" algn="tl" rotWithShape="0">
              <a:prstClr val="black">
                <a:alpha val="40000"/>
              </a:prstClr>
            </a:outerShdw>
          </a:effectLst>
        </p:spPr>
      </p:cxnSp>
      <p:sp>
        <p:nvSpPr>
          <p:cNvPr id="73" name="Oval 12"/>
          <p:cNvSpPr>
            <a:spLocks noChangeAspect="1" noChangeArrowheads="1"/>
          </p:cNvSpPr>
          <p:nvPr/>
        </p:nvSpPr>
        <p:spPr bwMode="auto">
          <a:xfrm>
            <a:off x="6537939" y="3410020"/>
            <a:ext cx="694031" cy="692502"/>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sz="1733">
              <a:solidFill>
                <a:srgbClr val="000000"/>
              </a:solidFill>
            </a:endParaRPr>
          </a:p>
        </p:txBody>
      </p:sp>
      <p:sp>
        <p:nvSpPr>
          <p:cNvPr id="74" name="Text Box 13"/>
          <p:cNvSpPr txBox="1">
            <a:spLocks noChangeArrowheads="1"/>
          </p:cNvSpPr>
          <p:nvPr/>
        </p:nvSpPr>
        <p:spPr bwMode="auto">
          <a:xfrm>
            <a:off x="6587676" y="3593465"/>
            <a:ext cx="594555" cy="326002"/>
          </a:xfrm>
          <a:prstGeom prst="rect">
            <a:avLst/>
          </a:prstGeom>
          <a:noFill/>
          <a:ln w="9525">
            <a:noFill/>
            <a:miter lim="800000"/>
            <a:headEnd/>
            <a:tailEnd/>
          </a:ln>
          <a:effectLst/>
        </p:spPr>
        <p:txBody>
          <a:bodyPr wrap="none" lIns="88027" tIns="44013" rIns="88027" bIns="44013">
            <a:spAutoFit/>
          </a:bodyPr>
          <a:lstStyle/>
          <a:p>
            <a:pPr algn="ctr" eaLnBrk="0" hangingPunct="0"/>
            <a:r>
              <a:rPr lang="de-DE" sz="1541">
                <a:solidFill>
                  <a:srgbClr val="000000"/>
                </a:solidFill>
              </a:rPr>
              <a:t>PMd</a:t>
            </a:r>
          </a:p>
        </p:txBody>
      </p:sp>
      <p:cxnSp>
        <p:nvCxnSpPr>
          <p:cNvPr id="75" name="AutoShape 14"/>
          <p:cNvCxnSpPr>
            <a:cxnSpLocks noChangeShapeType="1"/>
          </p:cNvCxnSpPr>
          <p:nvPr/>
        </p:nvCxnSpPr>
        <p:spPr bwMode="auto">
          <a:xfrm flipH="1">
            <a:off x="6181751" y="4087235"/>
            <a:ext cx="554919" cy="946268"/>
          </a:xfrm>
          <a:prstGeom prst="straightConnector1">
            <a:avLst/>
          </a:prstGeom>
          <a:noFill/>
          <a:ln w="38100">
            <a:solidFill>
              <a:srgbClr val="000000"/>
            </a:solidFill>
            <a:round/>
            <a:headEnd/>
            <a:tailEnd type="triangle" w="med" len="med"/>
          </a:ln>
          <a:effectLst/>
        </p:spPr>
      </p:cxnSp>
      <p:cxnSp>
        <p:nvCxnSpPr>
          <p:cNvPr id="76" name="AutoShape 15"/>
          <p:cNvCxnSpPr>
            <a:cxnSpLocks noChangeShapeType="1"/>
          </p:cNvCxnSpPr>
          <p:nvPr/>
        </p:nvCxnSpPr>
        <p:spPr bwMode="auto">
          <a:xfrm flipH="1">
            <a:off x="6111431" y="4053603"/>
            <a:ext cx="533517" cy="894292"/>
          </a:xfrm>
          <a:prstGeom prst="straightConnector1">
            <a:avLst/>
          </a:prstGeom>
          <a:noFill/>
          <a:ln w="38100">
            <a:solidFill>
              <a:srgbClr val="000000"/>
            </a:solidFill>
            <a:round/>
            <a:headEnd type="triangle" w="med" len="med"/>
            <a:tailEnd/>
          </a:ln>
          <a:effectLst>
            <a:outerShdw blurRad="50800" dist="38100" dir="2700000" algn="tl" rotWithShape="0">
              <a:prstClr val="black">
                <a:alpha val="40000"/>
              </a:prstClr>
            </a:outerShdw>
          </a:effectLst>
        </p:spPr>
      </p:cxnSp>
      <p:pic>
        <p:nvPicPr>
          <p:cNvPr id="77" name="Picture 16" descr="nakesestprob"/>
          <p:cNvPicPr>
            <a:picLocks noChangeAspect="1" noChangeArrowheads="1"/>
          </p:cNvPicPr>
          <p:nvPr/>
        </p:nvPicPr>
        <p:blipFill>
          <a:blip r:embed="rId3" cstate="print"/>
          <a:srcRect/>
          <a:stretch>
            <a:fillRect/>
          </a:stretch>
        </p:blipFill>
        <p:spPr bwMode="auto">
          <a:xfrm>
            <a:off x="6151612" y="855143"/>
            <a:ext cx="1504244" cy="1219906"/>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sp>
        <p:nvSpPr>
          <p:cNvPr id="78" name="Text Box 17"/>
          <p:cNvSpPr txBox="1">
            <a:spLocks noChangeArrowheads="1"/>
          </p:cNvSpPr>
          <p:nvPr/>
        </p:nvSpPr>
        <p:spPr bwMode="auto">
          <a:xfrm>
            <a:off x="4278956" y="1624669"/>
            <a:ext cx="1774591" cy="1010406"/>
          </a:xfrm>
          <a:prstGeom prst="rect">
            <a:avLst/>
          </a:prstGeom>
          <a:noFill/>
          <a:ln w="9525">
            <a:noFill/>
            <a:miter lim="800000"/>
            <a:headEnd/>
            <a:tailEnd/>
          </a:ln>
          <a:effectLst/>
        </p:spPr>
        <p:txBody>
          <a:bodyPr wrap="square" lIns="88027" tIns="17329" rIns="88027" bIns="44013">
            <a:spAutoFit/>
          </a:bodyPr>
          <a:lstStyle/>
          <a:p>
            <a:r>
              <a:rPr lang="de-DE" sz="1541" dirty="0">
                <a:solidFill>
                  <a:srgbClr val="000000"/>
                </a:solidFill>
              </a:rPr>
              <a:t>Hierarchical Bayesian learning model input</a:t>
            </a:r>
            <a:endParaRPr lang="de-DE" sz="1541" baseline="30000" dirty="0">
              <a:solidFill>
                <a:srgbClr val="000000"/>
              </a:solidFill>
            </a:endParaRPr>
          </a:p>
        </p:txBody>
      </p:sp>
      <p:sp>
        <p:nvSpPr>
          <p:cNvPr id="79" name="Oval 19"/>
          <p:cNvSpPr>
            <a:spLocks noChangeAspect="1" noChangeArrowheads="1"/>
          </p:cNvSpPr>
          <p:nvPr/>
        </p:nvSpPr>
        <p:spPr bwMode="auto">
          <a:xfrm>
            <a:off x="6557811" y="2520315"/>
            <a:ext cx="690974" cy="692502"/>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sz="1733">
              <a:solidFill>
                <a:srgbClr val="000000"/>
              </a:solidFill>
            </a:endParaRPr>
          </a:p>
        </p:txBody>
      </p:sp>
      <p:sp>
        <p:nvSpPr>
          <p:cNvPr id="80" name="Text Box 20"/>
          <p:cNvSpPr txBox="1">
            <a:spLocks noChangeArrowheads="1"/>
          </p:cNvSpPr>
          <p:nvPr/>
        </p:nvSpPr>
        <p:spPr bwMode="auto">
          <a:xfrm>
            <a:off x="6634058" y="2690000"/>
            <a:ext cx="572112" cy="326002"/>
          </a:xfrm>
          <a:prstGeom prst="rect">
            <a:avLst/>
          </a:prstGeom>
          <a:noFill/>
          <a:ln w="9525">
            <a:noFill/>
            <a:miter lim="800000"/>
            <a:headEnd/>
            <a:tailEnd/>
          </a:ln>
          <a:effectLst/>
        </p:spPr>
        <p:txBody>
          <a:bodyPr wrap="none" lIns="88027" tIns="44013" rIns="88027" bIns="44013">
            <a:spAutoFit/>
          </a:bodyPr>
          <a:lstStyle/>
          <a:p>
            <a:pPr algn="ctr" eaLnBrk="0" hangingPunct="0"/>
            <a:r>
              <a:rPr lang="de-DE" sz="1541">
                <a:solidFill>
                  <a:srgbClr val="000000"/>
                </a:solidFill>
              </a:rPr>
              <a:t>PUT</a:t>
            </a:r>
          </a:p>
        </p:txBody>
      </p:sp>
      <p:sp>
        <p:nvSpPr>
          <p:cNvPr id="81" name="Line 21"/>
          <p:cNvSpPr>
            <a:spLocks noChangeShapeType="1"/>
          </p:cNvSpPr>
          <p:nvPr/>
        </p:nvSpPr>
        <p:spPr bwMode="auto">
          <a:xfrm flipV="1">
            <a:off x="5122359" y="5406508"/>
            <a:ext cx="519759" cy="345487"/>
          </a:xfrm>
          <a:prstGeom prst="line">
            <a:avLst/>
          </a:prstGeom>
          <a:noFill/>
          <a:ln w="38100">
            <a:solidFill>
              <a:srgbClr val="000000"/>
            </a:solidFill>
            <a:round/>
            <a:headEnd/>
            <a:tailEnd type="triangle" w="med" len="med"/>
          </a:ln>
          <a:effectLst/>
        </p:spPr>
        <p:txBody>
          <a:bodyPr/>
          <a:lstStyle/>
          <a:p>
            <a:endParaRPr lang="en-US" sz="1733">
              <a:solidFill>
                <a:srgbClr val="000000"/>
              </a:solidFill>
            </a:endParaRPr>
          </a:p>
        </p:txBody>
      </p:sp>
      <p:sp>
        <p:nvSpPr>
          <p:cNvPr id="82" name="Line 22"/>
          <p:cNvSpPr>
            <a:spLocks noChangeShapeType="1"/>
          </p:cNvSpPr>
          <p:nvPr/>
        </p:nvSpPr>
        <p:spPr bwMode="auto">
          <a:xfrm>
            <a:off x="8216454" y="5408035"/>
            <a:ext cx="507530" cy="347016"/>
          </a:xfrm>
          <a:prstGeom prst="line">
            <a:avLst/>
          </a:prstGeom>
          <a:noFill/>
          <a:ln w="38100">
            <a:solidFill>
              <a:srgbClr val="000000"/>
            </a:solidFill>
            <a:round/>
            <a:headEnd type="triangle" w="med" len="med"/>
            <a:tailEnd/>
          </a:ln>
          <a:effectLst/>
        </p:spPr>
        <p:txBody>
          <a:bodyPr/>
          <a:lstStyle/>
          <a:p>
            <a:endParaRPr lang="en-US" sz="1733">
              <a:solidFill>
                <a:srgbClr val="000000"/>
              </a:solidFill>
            </a:endParaRPr>
          </a:p>
        </p:txBody>
      </p:sp>
      <p:sp>
        <p:nvSpPr>
          <p:cNvPr id="83" name="Text Box 23"/>
          <p:cNvSpPr txBox="1">
            <a:spLocks noChangeArrowheads="1"/>
          </p:cNvSpPr>
          <p:nvPr/>
        </p:nvSpPr>
        <p:spPr bwMode="auto">
          <a:xfrm>
            <a:off x="4353421" y="3272437"/>
            <a:ext cx="1722849" cy="329449"/>
          </a:xfrm>
          <a:prstGeom prst="rect">
            <a:avLst/>
          </a:prstGeom>
          <a:noFill/>
          <a:ln w="9525">
            <a:noFill/>
            <a:miter lim="800000"/>
            <a:headEnd/>
            <a:tailEnd/>
          </a:ln>
          <a:effectLst/>
        </p:spPr>
        <p:txBody>
          <a:bodyPr>
            <a:spAutoFit/>
          </a:bodyPr>
          <a:lstStyle/>
          <a:p>
            <a:pPr algn="r">
              <a:spcBef>
                <a:spcPct val="30000"/>
              </a:spcBef>
            </a:pPr>
            <a:r>
              <a:rPr lang="en-GB" sz="1541" i="1" dirty="0">
                <a:solidFill>
                  <a:srgbClr val="000000"/>
                </a:solidFill>
                <a:latin typeface="Times New Roman" pitchFamily="18" charset="0"/>
                <a:cs typeface="Times New Roman" pitchFamily="18" charset="0"/>
              </a:rPr>
              <a:t>p</a:t>
            </a:r>
            <a:r>
              <a:rPr lang="en-GB" sz="1541" dirty="0">
                <a:solidFill>
                  <a:srgbClr val="000000"/>
                </a:solidFill>
                <a:latin typeface="Times New Roman" pitchFamily="18" charset="0"/>
                <a:cs typeface="Times New Roman" pitchFamily="18" charset="0"/>
              </a:rPr>
              <a:t> = 0.010</a:t>
            </a:r>
            <a:endParaRPr lang="en-GB" sz="1541" dirty="0">
              <a:solidFill>
                <a:srgbClr val="FF0000"/>
              </a:solidFill>
              <a:latin typeface="Times New Roman" pitchFamily="18" charset="0"/>
            </a:endParaRPr>
          </a:p>
        </p:txBody>
      </p:sp>
      <p:pic>
        <p:nvPicPr>
          <p:cNvPr id="84" name="Picture 24" descr="gray_h5"/>
          <p:cNvPicPr>
            <a:picLocks noChangeAspect="1" noChangeArrowheads="1"/>
          </p:cNvPicPr>
          <p:nvPr/>
        </p:nvPicPr>
        <p:blipFill>
          <a:blip r:embed="rId4" cstate="print"/>
          <a:srcRect/>
          <a:stretch>
            <a:fillRect/>
          </a:stretch>
        </p:blipFill>
        <p:spPr bwMode="auto">
          <a:xfrm>
            <a:off x="4413039" y="5363704"/>
            <a:ext cx="906522" cy="904993"/>
          </a:xfrm>
          <a:prstGeom prst="rect">
            <a:avLst/>
          </a:prstGeom>
          <a:noFill/>
          <a:effectLst>
            <a:outerShdw blurRad="50800" dist="38100" dir="2700000" algn="tl" rotWithShape="0">
              <a:prstClr val="black">
                <a:alpha val="40000"/>
              </a:prstClr>
            </a:outerShdw>
          </a:effectLst>
        </p:spPr>
      </p:pic>
      <p:pic>
        <p:nvPicPr>
          <p:cNvPr id="85" name="Picture 25" descr="gray_f1"/>
          <p:cNvPicPr>
            <a:picLocks noChangeAspect="1" noChangeArrowheads="1"/>
          </p:cNvPicPr>
          <p:nvPr/>
        </p:nvPicPr>
        <p:blipFill>
          <a:blip r:embed="rId5" cstate="print"/>
          <a:srcRect/>
          <a:stretch>
            <a:fillRect/>
          </a:stretch>
        </p:blipFill>
        <p:spPr bwMode="auto">
          <a:xfrm>
            <a:off x="8569586" y="5363704"/>
            <a:ext cx="904993" cy="904993"/>
          </a:xfrm>
          <a:prstGeom prst="rect">
            <a:avLst/>
          </a:prstGeom>
          <a:noFill/>
          <a:effectLst>
            <a:outerShdw blurRad="50800" dist="38100" dir="2700000" algn="tl" rotWithShape="0">
              <a:prstClr val="black">
                <a:alpha val="40000"/>
              </a:prstClr>
            </a:outerShdw>
          </a:effectLst>
        </p:spPr>
      </p:pic>
      <p:cxnSp>
        <p:nvCxnSpPr>
          <p:cNvPr id="86" name="AutoShape 27"/>
          <p:cNvCxnSpPr>
            <a:cxnSpLocks noChangeShapeType="1"/>
            <a:stCxn id="79" idx="6"/>
            <a:endCxn id="63" idx="6"/>
          </p:cNvCxnSpPr>
          <p:nvPr/>
        </p:nvCxnSpPr>
        <p:spPr bwMode="auto">
          <a:xfrm>
            <a:off x="7248785" y="2867329"/>
            <a:ext cx="207904" cy="1615840"/>
          </a:xfrm>
          <a:prstGeom prst="curvedConnector3">
            <a:avLst>
              <a:gd name="adj1" fmla="val 205148"/>
            </a:avLst>
          </a:prstGeom>
          <a:noFill/>
          <a:ln w="38100">
            <a:solidFill>
              <a:srgbClr val="FF0000"/>
            </a:solidFill>
            <a:round/>
            <a:headEnd/>
            <a:tailEnd type="oval" w="med" len="med"/>
          </a:ln>
          <a:effectLst>
            <a:outerShdw blurRad="50800" dist="38100" dir="2700000" algn="tl" rotWithShape="0">
              <a:prstClr val="black">
                <a:alpha val="40000"/>
              </a:prstClr>
            </a:outerShdw>
          </a:effectLst>
        </p:spPr>
      </p:cxnSp>
      <p:cxnSp>
        <p:nvCxnSpPr>
          <p:cNvPr id="87" name="AutoShape 28"/>
          <p:cNvCxnSpPr>
            <a:cxnSpLocks noChangeShapeType="1"/>
            <a:stCxn id="79" idx="2"/>
            <a:endCxn id="64" idx="2"/>
          </p:cNvCxnSpPr>
          <p:nvPr/>
        </p:nvCxnSpPr>
        <p:spPr bwMode="auto">
          <a:xfrm rot="10800000" flipV="1">
            <a:off x="6378953" y="2867330"/>
            <a:ext cx="178859" cy="1614311"/>
          </a:xfrm>
          <a:prstGeom prst="curvedConnector3">
            <a:avLst>
              <a:gd name="adj1" fmla="val 223079"/>
            </a:avLst>
          </a:prstGeom>
          <a:noFill/>
          <a:ln w="38100">
            <a:solidFill>
              <a:srgbClr val="FF0000"/>
            </a:solidFill>
            <a:round/>
            <a:headEnd/>
            <a:tailEnd type="oval" w="med" len="med"/>
          </a:ln>
          <a:effectLst>
            <a:outerShdw blurRad="50800" dist="38100" dir="2700000" algn="tl" rotWithShape="0">
              <a:prstClr val="black">
                <a:alpha val="40000"/>
              </a:prstClr>
            </a:outerShdw>
          </a:effectLst>
        </p:spPr>
      </p:cxnSp>
      <p:sp>
        <p:nvSpPr>
          <p:cNvPr id="88" name="Text Box 31"/>
          <p:cNvSpPr txBox="1">
            <a:spLocks noChangeArrowheads="1"/>
          </p:cNvSpPr>
          <p:nvPr/>
        </p:nvSpPr>
        <p:spPr bwMode="auto">
          <a:xfrm>
            <a:off x="7734913" y="3269380"/>
            <a:ext cx="1721320" cy="329449"/>
          </a:xfrm>
          <a:prstGeom prst="rect">
            <a:avLst/>
          </a:prstGeom>
          <a:noFill/>
          <a:ln w="9525">
            <a:noFill/>
            <a:miter lim="800000"/>
            <a:headEnd/>
            <a:tailEnd/>
          </a:ln>
          <a:effectLst/>
        </p:spPr>
        <p:txBody>
          <a:bodyPr>
            <a:spAutoFit/>
          </a:bodyPr>
          <a:lstStyle/>
          <a:p>
            <a:pPr>
              <a:spcBef>
                <a:spcPct val="30000"/>
              </a:spcBef>
            </a:pPr>
            <a:r>
              <a:rPr lang="en-GB" sz="1541" i="1" dirty="0">
                <a:solidFill>
                  <a:srgbClr val="000000"/>
                </a:solidFill>
                <a:latin typeface="Times New Roman" pitchFamily="18" charset="0"/>
                <a:cs typeface="Times New Roman" pitchFamily="18" charset="0"/>
              </a:rPr>
              <a:t>p</a:t>
            </a:r>
            <a:r>
              <a:rPr lang="en-GB" sz="1541" dirty="0">
                <a:solidFill>
                  <a:srgbClr val="000000"/>
                </a:solidFill>
                <a:latin typeface="Times New Roman" pitchFamily="18" charset="0"/>
                <a:cs typeface="Times New Roman" pitchFamily="18" charset="0"/>
              </a:rPr>
              <a:t> = 0.017</a:t>
            </a:r>
            <a:r>
              <a:rPr lang="en-US" sz="1541" dirty="0">
                <a:solidFill>
                  <a:srgbClr val="FF0000"/>
                </a:solidFill>
                <a:latin typeface="Times New Roman" pitchFamily="18" charset="0"/>
              </a:rPr>
              <a:t> </a:t>
            </a:r>
            <a:endParaRPr lang="en-GB" sz="1541" dirty="0">
              <a:solidFill>
                <a:srgbClr val="FF0000"/>
              </a:solidFill>
              <a:latin typeface="Times New Roman" pitchFamily="18" charset="0"/>
            </a:endParaRPr>
          </a:p>
        </p:txBody>
      </p:sp>
      <p:cxnSp>
        <p:nvCxnSpPr>
          <p:cNvPr id="89" name="Shape 33"/>
          <p:cNvCxnSpPr>
            <a:stCxn id="77" idx="2"/>
            <a:endCxn id="79" idx="0"/>
          </p:cNvCxnSpPr>
          <p:nvPr/>
        </p:nvCxnSpPr>
        <p:spPr bwMode="auto">
          <a:xfrm rot="5400000">
            <a:off x="6680886" y="2297464"/>
            <a:ext cx="445265" cy="436"/>
          </a:xfrm>
          <a:prstGeom prst="curvedConnector3">
            <a:avLst>
              <a:gd name="adj1" fmla="val 50000"/>
            </a:avLst>
          </a:prstGeom>
          <a:solidFill>
            <a:schemeClr val="accent1"/>
          </a:solidFill>
          <a:ln w="38100" cap="flat" cmpd="sng" algn="ctr">
            <a:solidFill>
              <a:schemeClr val="tx1"/>
            </a:solidFill>
            <a:prstDash val="sysDot"/>
            <a:round/>
            <a:headEnd type="none" w="med" len="med"/>
            <a:tailEnd type="triangle" w="med" len="med"/>
          </a:ln>
          <a:effectLst/>
        </p:spPr>
      </p:cxnSp>
    </p:spTree>
    <p:extLst>
      <p:ext uri="{BB962C8B-B14F-4D97-AF65-F5344CB8AC3E}">
        <p14:creationId xmlns:p14="http://schemas.microsoft.com/office/powerpoint/2010/main" val="2062723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ChangeArrowheads="1"/>
          </p:cNvSpPr>
          <p:nvPr/>
        </p:nvSpPr>
        <p:spPr bwMode="auto">
          <a:xfrm>
            <a:off x="769938" y="446088"/>
            <a:ext cx="8743950" cy="868362"/>
          </a:xfrm>
          <a:prstGeom prst="rect">
            <a:avLst/>
          </a:prstGeom>
          <a:noFill/>
          <a:ln w="9525">
            <a:noFill/>
            <a:miter lim="800000"/>
            <a:headEnd/>
            <a:tailEnd/>
          </a:ln>
        </p:spPr>
        <p:txBody>
          <a:bodyPr lIns="0" tIns="0" rIns="0" bIns="0" anchor="ctr"/>
          <a:lstStyle/>
          <a:p>
            <a:pPr algn="ctr"/>
            <a:r>
              <a:rPr lang="de-DE" sz="2800" dirty="0">
                <a:latin typeface="Arial Unicode MS" pitchFamily="34" charset="-128"/>
              </a:rPr>
              <a:t>Overview</a:t>
            </a:r>
          </a:p>
        </p:txBody>
      </p:sp>
      <p:sp>
        <p:nvSpPr>
          <p:cNvPr id="31747" name="Rectangle 11"/>
          <p:cNvSpPr>
            <a:spLocks noChangeArrowheads="1"/>
          </p:cNvSpPr>
          <p:nvPr/>
        </p:nvSpPr>
        <p:spPr bwMode="auto">
          <a:xfrm>
            <a:off x="822325" y="1781175"/>
            <a:ext cx="9136063" cy="3983038"/>
          </a:xfrm>
          <a:prstGeom prst="rect">
            <a:avLst/>
          </a:prstGeom>
          <a:noFill/>
          <a:ln w="9525">
            <a:noFill/>
            <a:miter lim="800000"/>
            <a:headEnd/>
            <a:tailEnd/>
          </a:ln>
        </p:spPr>
        <p:txBody>
          <a:bodyPr/>
          <a:lstStyle/>
          <a:p>
            <a:pPr marL="342900" indent="-342900">
              <a:spcBef>
                <a:spcPct val="100000"/>
              </a:spcBef>
              <a:buFontTx/>
              <a:buChar char="•"/>
            </a:pPr>
            <a:r>
              <a:rPr lang="de-DE" sz="2400" b="0" dirty="0">
                <a:solidFill>
                  <a:srgbClr val="000000"/>
                </a:solidFill>
                <a:latin typeface="Arial Unicode MS" pitchFamily="34" charset="-128"/>
              </a:rPr>
              <a:t>Connecting Theory &amp; Practice, Worked Examples</a:t>
            </a:r>
          </a:p>
          <a:p>
            <a:pPr marL="342900" indent="-342900">
              <a:spcBef>
                <a:spcPct val="100000"/>
              </a:spcBef>
              <a:buFontTx/>
              <a:buChar char="•"/>
            </a:pPr>
            <a:r>
              <a:rPr lang="de-DE" sz="2400" dirty="0">
                <a:solidFill>
                  <a:srgbClr val="000000"/>
                </a:solidFill>
                <a:latin typeface="Arial Unicode MS" pitchFamily="34" charset="-128"/>
              </a:rPr>
              <a:t>Translational Neuromodeling</a:t>
            </a:r>
          </a:p>
          <a:p>
            <a:pPr marL="342900" indent="-342900">
              <a:spcBef>
                <a:spcPct val="100000"/>
              </a:spcBef>
              <a:buFontTx/>
              <a:buChar char="•"/>
            </a:pPr>
            <a:r>
              <a:rPr lang="de-DE" sz="2400" b="0" dirty="0">
                <a:solidFill>
                  <a:srgbClr val="000000"/>
                </a:solidFill>
                <a:latin typeface="Arial Unicode MS" pitchFamily="34" charset="-128"/>
              </a:rPr>
              <a:t>New </a:t>
            </a:r>
            <a:r>
              <a:rPr lang="de-DE" sz="2400" b="0" dirty="0" err="1">
                <a:solidFill>
                  <a:srgbClr val="000000"/>
                </a:solidFill>
                <a:latin typeface="Arial Unicode MS" pitchFamily="34" charset="-128"/>
              </a:rPr>
              <a:t>Advances</a:t>
            </a:r>
            <a:endParaRPr lang="de-DE" sz="2400" b="0" dirty="0">
              <a:solidFill>
                <a:srgbClr val="000000"/>
              </a:solidFill>
              <a:latin typeface="Arial Unicode MS" pitchFamily="34" charset="-128"/>
            </a:endParaRPr>
          </a:p>
        </p:txBody>
      </p:sp>
    </p:spTree>
    <p:extLst>
      <p:ext uri="{BB962C8B-B14F-4D97-AF65-F5344CB8AC3E}">
        <p14:creationId xmlns:p14="http://schemas.microsoft.com/office/powerpoint/2010/main" val="1083575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646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450"/>
          <a:stretch/>
        </p:blipFill>
        <p:spPr bwMode="auto">
          <a:xfrm>
            <a:off x="8856000" y="2645522"/>
            <a:ext cx="722819" cy="59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42103" y="4385877"/>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35286" y="3285550"/>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0616" name="Text Box 8"/>
          <p:cNvSpPr txBox="1">
            <a:spLocks noChangeArrowheads="1"/>
          </p:cNvSpPr>
          <p:nvPr/>
        </p:nvSpPr>
        <p:spPr bwMode="auto">
          <a:xfrm>
            <a:off x="592137" y="5830888"/>
            <a:ext cx="3408363" cy="584775"/>
          </a:xfrm>
          <a:prstGeom prst="rect">
            <a:avLst/>
          </a:prstGeom>
          <a:noFill/>
          <a:ln w="9525" algn="ctr">
            <a:noFill/>
            <a:miter lim="800000"/>
            <a:headEnd/>
            <a:tailEnd/>
          </a:ln>
          <a:effectLst/>
        </p:spPr>
        <p:txBody>
          <a:bodyPr wrap="square">
            <a:spAutoFit/>
          </a:bodyPr>
          <a:lstStyle/>
          <a:p>
            <a:r>
              <a:rPr lang="en-GB" sz="1600" dirty="0">
                <a:solidFill>
                  <a:srgbClr val="000000"/>
                </a:solidFill>
              </a:rPr>
              <a:t>Application to brain activity and behaviour of individual patients</a:t>
            </a:r>
          </a:p>
        </p:txBody>
      </p:sp>
      <p:sp>
        <p:nvSpPr>
          <p:cNvPr id="2500626" name="Rectangle 18"/>
          <p:cNvSpPr>
            <a:spLocks noChangeArrowheads="1"/>
          </p:cNvSpPr>
          <p:nvPr/>
        </p:nvSpPr>
        <p:spPr bwMode="auto">
          <a:xfrm>
            <a:off x="498474" y="384176"/>
            <a:ext cx="3597742" cy="584775"/>
          </a:xfrm>
          <a:prstGeom prst="rect">
            <a:avLst/>
          </a:prstGeom>
          <a:noFill/>
          <a:ln w="9525" algn="ctr">
            <a:noFill/>
            <a:miter lim="800000"/>
            <a:headEnd/>
            <a:tailEnd/>
          </a:ln>
          <a:effectLst/>
        </p:spPr>
        <p:txBody>
          <a:bodyPr wrap="square">
            <a:spAutoFit/>
          </a:bodyPr>
          <a:lstStyle/>
          <a:p>
            <a:r>
              <a:rPr lang="en-GB" sz="1600" dirty="0">
                <a:solidFill>
                  <a:srgbClr val="000000"/>
                </a:solidFill>
              </a:rPr>
              <a:t>Computational assays:</a:t>
            </a:r>
          </a:p>
          <a:p>
            <a:r>
              <a:rPr lang="en-GB" sz="1600" dirty="0">
                <a:solidFill>
                  <a:srgbClr val="000000"/>
                </a:solidFill>
              </a:rPr>
              <a:t>Models of disease mechanisms</a:t>
            </a:r>
            <a:endParaRPr lang="en-US" sz="1600" dirty="0">
              <a:solidFill>
                <a:srgbClr val="000000"/>
              </a:solidFill>
            </a:endParaRPr>
          </a:p>
        </p:txBody>
      </p:sp>
      <p:sp>
        <p:nvSpPr>
          <p:cNvPr id="2500627" name="Text Box 19"/>
          <p:cNvSpPr txBox="1">
            <a:spLocks noChangeArrowheads="1"/>
          </p:cNvSpPr>
          <p:nvPr/>
        </p:nvSpPr>
        <p:spPr bwMode="auto">
          <a:xfrm>
            <a:off x="158750" y="325438"/>
            <a:ext cx="455613" cy="457200"/>
          </a:xfrm>
          <a:prstGeom prst="rect">
            <a:avLst/>
          </a:prstGeom>
          <a:noFill/>
          <a:ln w="9525" algn="ctr">
            <a:noFill/>
            <a:miter lim="800000"/>
            <a:headEnd/>
            <a:tailEnd/>
          </a:ln>
          <a:effectLst/>
        </p:spPr>
        <p:txBody>
          <a:bodyPr wrap="none">
            <a:spAutoFit/>
          </a:bodyPr>
          <a:lstStyle/>
          <a:p>
            <a:pPr eaLnBrk="0" hangingPunct="0">
              <a:spcBef>
                <a:spcPct val="50000"/>
              </a:spcBef>
            </a:pPr>
            <a:r>
              <a:rPr lang="en-US" sz="2400" b="0" dirty="0">
                <a:solidFill>
                  <a:srgbClr val="000000"/>
                </a:solidFill>
                <a:latin typeface="Arial Unicode MS" pitchFamily="34" charset="-128"/>
                <a:sym typeface="Wingdings" pitchFamily="2" charset="2"/>
              </a:rPr>
              <a:t></a:t>
            </a:r>
          </a:p>
        </p:txBody>
      </p:sp>
      <p:cxnSp>
        <p:nvCxnSpPr>
          <p:cNvPr id="2500639" name="AutoShape 31"/>
          <p:cNvCxnSpPr>
            <a:cxnSpLocks noChangeShapeType="1"/>
            <a:stCxn id="11973634" idx="2"/>
          </p:cNvCxnSpPr>
          <p:nvPr/>
        </p:nvCxnSpPr>
        <p:spPr bwMode="auto">
          <a:xfrm rot="16200000" flipH="1">
            <a:off x="789591" y="3742906"/>
            <a:ext cx="1225191" cy="115926"/>
          </a:xfrm>
          <a:prstGeom prst="bentConnector2">
            <a:avLst/>
          </a:prstGeom>
          <a:noFill/>
          <a:ln w="19050">
            <a:solidFill>
              <a:schemeClr val="tx1"/>
            </a:solidFill>
            <a:prstDash val="sysDot"/>
            <a:miter lim="800000"/>
            <a:headEnd/>
            <a:tailEnd type="triangle" w="med" len="med"/>
          </a:ln>
          <a:effectLst/>
        </p:spPr>
      </p:cxnSp>
      <p:sp>
        <p:nvSpPr>
          <p:cNvPr id="2500640" name="Text Box 32"/>
          <p:cNvSpPr txBox="1">
            <a:spLocks noChangeArrowheads="1"/>
          </p:cNvSpPr>
          <p:nvPr/>
        </p:nvSpPr>
        <p:spPr bwMode="auto">
          <a:xfrm>
            <a:off x="222250" y="5776913"/>
            <a:ext cx="455613" cy="457200"/>
          </a:xfrm>
          <a:prstGeom prst="rect">
            <a:avLst/>
          </a:prstGeom>
          <a:noFill/>
          <a:ln w="9525" algn="ctr">
            <a:noFill/>
            <a:miter lim="800000"/>
            <a:headEnd/>
            <a:tailEnd/>
          </a:ln>
          <a:effectLst/>
        </p:spPr>
        <p:txBody>
          <a:bodyPr wrap="none">
            <a:spAutoFit/>
          </a:bodyPr>
          <a:lstStyle/>
          <a:p>
            <a:pPr eaLnBrk="0" hangingPunct="0">
              <a:spcBef>
                <a:spcPct val="50000"/>
              </a:spcBef>
            </a:pPr>
            <a:r>
              <a:rPr lang="en-US" sz="2400" b="0" dirty="0">
                <a:solidFill>
                  <a:srgbClr val="000000"/>
                </a:solidFill>
                <a:latin typeface="Arial Unicode MS" pitchFamily="34" charset="-128"/>
                <a:sym typeface="Wingdings" pitchFamily="2" charset="2"/>
              </a:rPr>
              <a:t></a:t>
            </a:r>
          </a:p>
        </p:txBody>
      </p:sp>
      <p:sp>
        <p:nvSpPr>
          <p:cNvPr id="2500653" name="Text Box 45"/>
          <p:cNvSpPr txBox="1">
            <a:spLocks noChangeArrowheads="1"/>
          </p:cNvSpPr>
          <p:nvPr/>
        </p:nvSpPr>
        <p:spPr bwMode="auto">
          <a:xfrm>
            <a:off x="4062912" y="2882225"/>
            <a:ext cx="3641755" cy="584775"/>
          </a:xfrm>
          <a:prstGeom prst="rect">
            <a:avLst/>
          </a:prstGeom>
          <a:noFill/>
          <a:ln w="9525" algn="ctr">
            <a:noFill/>
            <a:miter lim="800000"/>
            <a:headEnd/>
            <a:tailEnd/>
          </a:ln>
          <a:effectLst/>
        </p:spPr>
        <p:txBody>
          <a:bodyPr wrap="square">
            <a:spAutoFit/>
          </a:bodyPr>
          <a:lstStyle/>
          <a:p>
            <a:r>
              <a:rPr lang="en-GB" sz="1600" dirty="0">
                <a:solidFill>
                  <a:srgbClr val="000000"/>
                </a:solidFill>
              </a:rPr>
              <a:t>Detecting physiological subgroups </a:t>
            </a:r>
            <a:br>
              <a:rPr lang="en-GB" sz="1600" dirty="0">
                <a:solidFill>
                  <a:srgbClr val="000000"/>
                </a:solidFill>
              </a:rPr>
            </a:br>
            <a:r>
              <a:rPr lang="en-GB" sz="1600" dirty="0">
                <a:solidFill>
                  <a:srgbClr val="000000"/>
                </a:solidFill>
              </a:rPr>
              <a:t>(based on inferred mechanisms)</a:t>
            </a:r>
          </a:p>
        </p:txBody>
      </p:sp>
      <p:sp>
        <p:nvSpPr>
          <p:cNvPr id="2500654" name="Text Box 46"/>
          <p:cNvSpPr txBox="1">
            <a:spLocks noChangeArrowheads="1"/>
          </p:cNvSpPr>
          <p:nvPr/>
        </p:nvSpPr>
        <p:spPr bwMode="auto">
          <a:xfrm>
            <a:off x="3686676" y="2825075"/>
            <a:ext cx="376237" cy="457200"/>
          </a:xfrm>
          <a:prstGeom prst="rect">
            <a:avLst/>
          </a:prstGeom>
          <a:noFill/>
          <a:ln w="9525" algn="ctr">
            <a:noFill/>
            <a:miter lim="800000"/>
            <a:headEnd/>
            <a:tailEnd/>
          </a:ln>
          <a:effectLst/>
        </p:spPr>
        <p:txBody>
          <a:bodyPr>
            <a:spAutoFit/>
          </a:bodyPr>
          <a:lstStyle/>
          <a:p>
            <a:pPr eaLnBrk="0" hangingPunct="0">
              <a:spcBef>
                <a:spcPct val="50000"/>
              </a:spcBef>
            </a:pPr>
            <a:r>
              <a:rPr lang="en-US" sz="2400" b="0">
                <a:solidFill>
                  <a:srgbClr val="000000"/>
                </a:solidFill>
                <a:latin typeface="Arial Unicode MS" pitchFamily="34" charset="-128"/>
                <a:sym typeface="Wingdings" pitchFamily="2" charset="2"/>
              </a:rPr>
              <a:t></a:t>
            </a:r>
          </a:p>
        </p:txBody>
      </p:sp>
      <p:sp>
        <p:nvSpPr>
          <p:cNvPr id="2500655" name="Rectangle 47"/>
          <p:cNvSpPr>
            <a:spLocks noChangeArrowheads="1"/>
          </p:cNvSpPr>
          <p:nvPr/>
        </p:nvSpPr>
        <p:spPr bwMode="auto">
          <a:xfrm>
            <a:off x="2700828" y="385763"/>
            <a:ext cx="7262812" cy="523220"/>
          </a:xfrm>
          <a:prstGeom prst="rect">
            <a:avLst/>
          </a:prstGeom>
          <a:noFill/>
          <a:ln w="9525" algn="ctr">
            <a:noFill/>
            <a:miter lim="800000"/>
            <a:headEnd/>
            <a:tailEnd/>
          </a:ln>
          <a:effectLst/>
        </p:spPr>
        <p:txBody>
          <a:bodyPr>
            <a:spAutoFit/>
          </a:bodyPr>
          <a:lstStyle/>
          <a:p>
            <a:pPr algn="r" eaLnBrk="0" hangingPunct="0"/>
            <a:r>
              <a:rPr lang="en-GB" sz="2800" dirty="0">
                <a:solidFill>
                  <a:srgbClr val="000000"/>
                </a:solidFill>
                <a:latin typeface="Arial Unicode MS" pitchFamily="34" charset="-128"/>
                <a:cs typeface="Arial" charset="0"/>
              </a:rPr>
              <a:t>Translational </a:t>
            </a:r>
            <a:r>
              <a:rPr lang="en-GB" sz="2800" dirty="0" err="1">
                <a:solidFill>
                  <a:srgbClr val="000000"/>
                </a:solidFill>
                <a:latin typeface="Arial Unicode MS" pitchFamily="34" charset="-128"/>
                <a:cs typeface="Arial" charset="0"/>
              </a:rPr>
              <a:t>Neuromodeling</a:t>
            </a:r>
            <a:endParaRPr lang="en-US" sz="2800" dirty="0">
              <a:solidFill>
                <a:srgbClr val="000000"/>
              </a:solidFill>
              <a:latin typeface="Arial Unicode MS" pitchFamily="34" charset="-128"/>
              <a:cs typeface="Arial" charset="0"/>
            </a:endParaRPr>
          </a:p>
        </p:txBody>
      </p:sp>
      <p:cxnSp>
        <p:nvCxnSpPr>
          <p:cNvPr id="8" name="Curved Connector 7"/>
          <p:cNvCxnSpPr>
            <a:stCxn id="64" idx="3"/>
          </p:cNvCxnSpPr>
          <p:nvPr/>
        </p:nvCxnSpPr>
        <p:spPr bwMode="auto">
          <a:xfrm flipV="1">
            <a:off x="8255286" y="3246913"/>
            <a:ext cx="955711" cy="398637"/>
          </a:xfrm>
          <a:prstGeom prst="curvedConnector2">
            <a:avLst/>
          </a:prstGeom>
          <a:solidFill>
            <a:srgbClr val="C00000"/>
          </a:solidFill>
          <a:ln w="19050" cap="flat" cmpd="sng" algn="ctr">
            <a:solidFill>
              <a:schemeClr val="tx1"/>
            </a:solidFill>
            <a:prstDash val="solid"/>
            <a:round/>
            <a:headEnd type="none" w="med" len="med"/>
            <a:tailEnd type="triangle"/>
          </a:ln>
          <a:effectLst/>
        </p:spPr>
      </p:cxnSp>
      <p:cxnSp>
        <p:nvCxnSpPr>
          <p:cNvPr id="54" name="Curved Connector 53"/>
          <p:cNvCxnSpPr>
            <a:stCxn id="66" idx="3"/>
          </p:cNvCxnSpPr>
          <p:nvPr/>
        </p:nvCxnSpPr>
        <p:spPr bwMode="auto">
          <a:xfrm flipV="1">
            <a:off x="8262103" y="4248421"/>
            <a:ext cx="947255" cy="497456"/>
          </a:xfrm>
          <a:prstGeom prst="curvedConnector2">
            <a:avLst/>
          </a:prstGeom>
          <a:solidFill>
            <a:srgbClr val="C00000"/>
          </a:solidFill>
          <a:ln w="19050" cap="flat" cmpd="sng" algn="ctr">
            <a:solidFill>
              <a:schemeClr val="tx1"/>
            </a:solidFill>
            <a:prstDash val="solid"/>
            <a:round/>
            <a:headEnd type="none" w="med" len="med"/>
            <a:tailEnd type="triangle"/>
          </a:ln>
          <a:effectLst/>
        </p:spPr>
      </p:cxnSp>
      <p:cxnSp>
        <p:nvCxnSpPr>
          <p:cNvPr id="58" name="Curved Connector 57"/>
          <p:cNvCxnSpPr>
            <a:stCxn id="65" idx="3"/>
          </p:cNvCxnSpPr>
          <p:nvPr/>
        </p:nvCxnSpPr>
        <p:spPr bwMode="auto">
          <a:xfrm flipV="1">
            <a:off x="8255286" y="5326131"/>
            <a:ext cx="955337" cy="504757"/>
          </a:xfrm>
          <a:prstGeom prst="curvedConnector2">
            <a:avLst/>
          </a:prstGeom>
          <a:solidFill>
            <a:srgbClr val="C00000"/>
          </a:solidFill>
          <a:ln w="19050" cap="flat" cmpd="sng" algn="ctr">
            <a:solidFill>
              <a:schemeClr val="tx1"/>
            </a:solidFill>
            <a:prstDash val="solid"/>
            <a:round/>
            <a:headEnd type="none" w="med" len="med"/>
            <a:tailEnd type="triangle"/>
          </a:ln>
          <a:effectLst/>
        </p:spPr>
      </p:cxnSp>
      <p:sp>
        <p:nvSpPr>
          <p:cNvPr id="61" name="Text Box 45"/>
          <p:cNvSpPr txBox="1">
            <a:spLocks noChangeArrowheads="1"/>
          </p:cNvSpPr>
          <p:nvPr/>
        </p:nvSpPr>
        <p:spPr bwMode="auto">
          <a:xfrm>
            <a:off x="6998241" y="2119959"/>
            <a:ext cx="3367088" cy="338554"/>
          </a:xfrm>
          <a:prstGeom prst="rect">
            <a:avLst/>
          </a:prstGeom>
          <a:noFill/>
          <a:ln w="9525" algn="ctr">
            <a:noFill/>
            <a:miter lim="800000"/>
            <a:headEnd/>
            <a:tailEnd/>
          </a:ln>
          <a:effectLst/>
        </p:spPr>
        <p:txBody>
          <a:bodyPr>
            <a:spAutoFit/>
          </a:bodyPr>
          <a:lstStyle/>
          <a:p>
            <a:r>
              <a:rPr lang="en-GB" sz="1600" dirty="0">
                <a:solidFill>
                  <a:srgbClr val="000000"/>
                </a:solidFill>
              </a:rPr>
              <a:t>Individual treatment prediction</a:t>
            </a:r>
          </a:p>
        </p:txBody>
      </p:sp>
      <p:sp>
        <p:nvSpPr>
          <p:cNvPr id="62" name="Text Box 46"/>
          <p:cNvSpPr txBox="1">
            <a:spLocks noChangeArrowheads="1"/>
          </p:cNvSpPr>
          <p:nvPr/>
        </p:nvSpPr>
        <p:spPr bwMode="auto">
          <a:xfrm>
            <a:off x="6622004" y="2062809"/>
            <a:ext cx="376237" cy="457200"/>
          </a:xfrm>
          <a:prstGeom prst="rect">
            <a:avLst/>
          </a:prstGeom>
          <a:noFill/>
          <a:ln w="9525" algn="ctr">
            <a:noFill/>
            <a:miter lim="800000"/>
            <a:headEnd/>
            <a:tailEnd/>
          </a:ln>
          <a:effectLst/>
        </p:spPr>
        <p:txBody>
          <a:bodyPr>
            <a:spAutoFit/>
          </a:bodyPr>
          <a:lstStyle/>
          <a:p>
            <a:pPr eaLnBrk="0" hangingPunct="0">
              <a:spcBef>
                <a:spcPct val="50000"/>
              </a:spcBef>
            </a:pPr>
            <a:r>
              <a:rPr lang="en-US" sz="2400" b="0" dirty="0">
                <a:solidFill>
                  <a:srgbClr val="000000"/>
                </a:solidFill>
                <a:latin typeface="Arial Unicode MS" pitchFamily="34" charset="-128"/>
                <a:sym typeface="Wingdings"/>
              </a:rPr>
              <a:t></a:t>
            </a:r>
            <a:endParaRPr lang="en-US" sz="2400" b="0" dirty="0">
              <a:solidFill>
                <a:srgbClr val="000000"/>
              </a:solidFill>
              <a:latin typeface="Arial Unicode MS" pitchFamily="34" charset="-128"/>
              <a:sym typeface="Wingdings" pitchFamily="2" charset="2"/>
            </a:endParaRPr>
          </a:p>
        </p:txBody>
      </p:sp>
      <p:pic>
        <p:nvPicPr>
          <p:cNvPr id="65" name="Picture 2"/>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35286" y="5470888"/>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5190725" y="5724280"/>
            <a:ext cx="1903085" cy="646331"/>
          </a:xfrm>
          <a:prstGeom prst="rect">
            <a:avLst/>
          </a:prstGeom>
          <a:solidFill>
            <a:schemeClr val="bg1"/>
          </a:solidFill>
        </p:spPr>
        <p:txBody>
          <a:bodyPr wrap="none" rtlCol="0">
            <a:spAutoFit/>
          </a:bodyPr>
          <a:lstStyle/>
          <a:p>
            <a:r>
              <a:rPr lang="en-US" sz="1200" dirty="0">
                <a:solidFill>
                  <a:srgbClr val="C40808"/>
                </a:solidFill>
                <a:sym typeface="Symbol"/>
              </a:rPr>
              <a:t> disease mechanism A</a:t>
            </a:r>
          </a:p>
          <a:p>
            <a:r>
              <a:rPr lang="en-US" sz="1200" dirty="0">
                <a:solidFill>
                  <a:srgbClr val="02B017"/>
                </a:solidFill>
                <a:sym typeface="Symbol"/>
              </a:rPr>
              <a:t> disease mechanism B</a:t>
            </a:r>
          </a:p>
          <a:p>
            <a:r>
              <a:rPr lang="en-US" sz="1200" dirty="0">
                <a:solidFill>
                  <a:srgbClr val="0099CC"/>
                </a:solidFill>
                <a:sym typeface="Symbol"/>
              </a:rPr>
              <a:t> disease mechanism C</a:t>
            </a:r>
          </a:p>
        </p:txBody>
      </p:sp>
      <p:pic>
        <p:nvPicPr>
          <p:cNvPr id="119736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858" y="1298428"/>
            <a:ext cx="1920730" cy="188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nvPr>
        </p:nvGraphicFramePr>
        <p:xfrm>
          <a:off x="2237810" y="1302999"/>
          <a:ext cx="1193655" cy="396996"/>
        </p:xfrm>
        <a:graphic>
          <a:graphicData uri="http://schemas.openxmlformats.org/presentationml/2006/ole">
            <mc:AlternateContent xmlns:mc="http://schemas.openxmlformats.org/markup-compatibility/2006">
              <mc:Choice xmlns:v="urn:schemas-microsoft-com:vml" Requires="v">
                <p:oleObj spid="_x0000_s289827" name="Equation" r:id="rId8" imgW="1180800" imgH="393480" progId="Equation.DSMT4">
                  <p:embed/>
                </p:oleObj>
              </mc:Choice>
              <mc:Fallback>
                <p:oleObj name="Equation" r:id="rId8" imgW="1180800" imgH="393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7810" y="1302999"/>
                        <a:ext cx="1193655" cy="396996"/>
                      </a:xfrm>
                      <a:prstGeom prst="rect">
                        <a:avLst/>
                      </a:prstGeom>
                      <a:noFill/>
                      <a:ln>
                        <a:noFill/>
                      </a:ln>
                      <a:effectLst/>
                    </p:spPr>
                  </p:pic>
                </p:oleObj>
              </mc:Fallback>
            </mc:AlternateContent>
          </a:graphicData>
        </a:graphic>
      </p:graphicFrame>
      <p:pic>
        <p:nvPicPr>
          <p:cNvPr id="108"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793175" y="5017353"/>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491278" y="4990652"/>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109"/>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672405" y="525513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894133" y="471893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3039421" y="5040652"/>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642078" y="4779332"/>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3186437" y="4878251"/>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236038" y="4501072"/>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3186437" y="5356377"/>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620731" y="4542857"/>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929893" y="461669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930274" y="4928649"/>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101237" y="480219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729455" y="508323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296712" y="490333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533740" y="4178907"/>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1738636" y="4773315"/>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324745" y="4225107"/>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114400" y="3934096"/>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779986" y="415458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540427" y="4887905"/>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051912" y="4208185"/>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122447" y="5109328"/>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411340" y="3903996"/>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483065" y="4502265"/>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3307703" y="5105105"/>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 name="Picture 3"/>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2361046" y="5210382"/>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922242" y="533202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775071" y="4457711"/>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2"/>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003513" y="5337327"/>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7446" y="4921352"/>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15549" y="489465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159"/>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96676" y="515913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8404" y="4622929"/>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63692" y="494465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6349" y="4683331"/>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0708" y="478225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0309" y="4405071"/>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0708" y="5260376"/>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45002" y="4446856"/>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4164" y="4520689"/>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4545" y="4832648"/>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5508" y="4706189"/>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3726" y="4987229"/>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20983" y="4807329"/>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8011" y="4082906"/>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2907" y="4677314"/>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3"/>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49016" y="4129106"/>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 name="Picture 3"/>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8671" y="3838095"/>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 name="Picture 3"/>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04257" y="4058580"/>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4698" y="4791904"/>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76183" y="4112184"/>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6718" y="5013327"/>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5611" y="3807995"/>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3"/>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07336" y="4406264"/>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31974" y="5009104"/>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3"/>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5317" y="5114381"/>
            <a:ext cx="244038" cy="24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2"/>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46513" y="5236019"/>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 name="Picture 2"/>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9342" y="4361710"/>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Picture 2"/>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27784" y="5241326"/>
            <a:ext cx="244800" cy="2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 name="Oval 189"/>
          <p:cNvSpPr/>
          <p:nvPr/>
        </p:nvSpPr>
        <p:spPr bwMode="auto">
          <a:xfrm rot="1756902">
            <a:off x="5362212" y="4608170"/>
            <a:ext cx="1200879" cy="913665"/>
          </a:xfrm>
          <a:prstGeom prst="ellipse">
            <a:avLst/>
          </a:prstGeom>
          <a:noFill/>
          <a:ln w="9525" cap="flat" cmpd="sng" algn="ctr">
            <a:solidFill>
              <a:srgbClr val="0099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sp>
        <p:nvSpPr>
          <p:cNvPr id="191" name="Oval 190"/>
          <p:cNvSpPr/>
          <p:nvPr/>
        </p:nvSpPr>
        <p:spPr bwMode="auto">
          <a:xfrm rot="3370662">
            <a:off x="4890430" y="3812158"/>
            <a:ext cx="1236040" cy="913665"/>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pic>
        <p:nvPicPr>
          <p:cNvPr id="192" name="Picture 5"/>
          <p:cNvPicPr>
            <a:picLocks noChangeAspect="1" noChangeArrowheads="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b="30450"/>
          <a:stretch/>
        </p:blipFill>
        <p:spPr bwMode="auto">
          <a:xfrm>
            <a:off x="8854981" y="3636749"/>
            <a:ext cx="722819" cy="59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 name="Oval 192"/>
          <p:cNvSpPr/>
          <p:nvPr/>
        </p:nvSpPr>
        <p:spPr bwMode="auto">
          <a:xfrm rot="3370662">
            <a:off x="4299032" y="4505692"/>
            <a:ext cx="1376551" cy="913665"/>
          </a:xfrm>
          <a:prstGeom prst="ellipse">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pic>
        <p:nvPicPr>
          <p:cNvPr id="194" name="Picture 5"/>
          <p:cNvPicPr>
            <a:picLocks noChangeAspect="1" noChangeArrowheads="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30450"/>
          <a:stretch/>
        </p:blipFill>
        <p:spPr bwMode="auto">
          <a:xfrm>
            <a:off x="8856000" y="4711555"/>
            <a:ext cx="722819" cy="59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Rectangle 86"/>
          <p:cNvSpPr/>
          <p:nvPr/>
        </p:nvSpPr>
        <p:spPr>
          <a:xfrm>
            <a:off x="5001578" y="6461759"/>
            <a:ext cx="5143500" cy="307777"/>
          </a:xfrm>
          <a:prstGeom prst="rect">
            <a:avLst/>
          </a:prstGeom>
        </p:spPr>
        <p:txBody>
          <a:bodyPr>
            <a:spAutoFit/>
          </a:bodyPr>
          <a:lstStyle/>
          <a:p>
            <a:pPr algn="r"/>
            <a:r>
              <a:rPr lang="en-US" b="0" dirty="0">
                <a:solidFill>
                  <a:srgbClr val="000000"/>
                </a:solidFill>
                <a:latin typeface="Times New Roman" panose="02020603050405020304" pitchFamily="18" charset="0"/>
                <a:cs typeface="Times New Roman" panose="02020603050405020304" pitchFamily="18" charset="0"/>
              </a:rPr>
              <a:t>Stephan et al. 2015, </a:t>
            </a:r>
            <a:r>
              <a:rPr lang="en-US" b="0" i="1" dirty="0">
                <a:solidFill>
                  <a:srgbClr val="000000"/>
                </a:solidFill>
                <a:latin typeface="Times New Roman" panose="02020603050405020304" pitchFamily="18" charset="0"/>
                <a:cs typeface="Times New Roman" panose="02020603050405020304" pitchFamily="18" charset="0"/>
              </a:rPr>
              <a:t>Neuron</a:t>
            </a:r>
            <a:endParaRPr lang="de-CH" b="0" dirty="0">
              <a:solidFill>
                <a:srgbClr val="000000"/>
              </a:solidFill>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252680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3" descr="lateral"/>
          <p:cNvPicPr>
            <a:picLocks noChangeArrowheads="1"/>
          </p:cNvPicPr>
          <p:nvPr/>
        </p:nvPicPr>
        <p:blipFill>
          <a:blip r:embed="rId3" cstate="print"/>
          <a:srcRect/>
          <a:stretch>
            <a:fillRect/>
          </a:stretch>
        </p:blipFill>
        <p:spPr bwMode="auto">
          <a:xfrm>
            <a:off x="3563031" y="1934485"/>
            <a:ext cx="2540000" cy="2540000"/>
          </a:xfrm>
          <a:prstGeom prst="rect">
            <a:avLst/>
          </a:prstGeom>
          <a:solidFill>
            <a:srgbClr val="3366FF"/>
          </a:solidFill>
          <a:ln w="9525">
            <a:noFill/>
            <a:miter lim="800000"/>
            <a:headEnd/>
            <a:tailEnd/>
          </a:ln>
          <a:effectLst/>
        </p:spPr>
      </p:pic>
      <p:sp>
        <p:nvSpPr>
          <p:cNvPr id="2637869" name="Text Box 45"/>
          <p:cNvSpPr txBox="1">
            <a:spLocks noChangeArrowheads="1"/>
          </p:cNvSpPr>
          <p:nvPr/>
        </p:nvSpPr>
        <p:spPr bwMode="auto">
          <a:xfrm>
            <a:off x="1835598" y="1909547"/>
            <a:ext cx="1590181" cy="830997"/>
          </a:xfrm>
          <a:prstGeom prst="rect">
            <a:avLst/>
          </a:prstGeom>
          <a:noFill/>
          <a:ln w="9525" algn="ctr">
            <a:noFill/>
            <a:miter lim="800000"/>
            <a:headEnd/>
            <a:tailEnd/>
          </a:ln>
          <a:effectLst/>
        </p:spPr>
        <p:txBody>
          <a:bodyPr wrap="square">
            <a:spAutoFit/>
          </a:bodyPr>
          <a:lstStyle/>
          <a:p>
            <a:r>
              <a:rPr lang="en-GB" sz="2400" b="0" dirty="0">
                <a:solidFill>
                  <a:srgbClr val="000000"/>
                </a:solidFill>
              </a:rPr>
              <a:t>model structure </a:t>
            </a:r>
          </a:p>
        </p:txBody>
      </p:sp>
      <p:sp>
        <p:nvSpPr>
          <p:cNvPr id="2637871" name="Rectangle 47"/>
          <p:cNvSpPr>
            <a:spLocks noChangeArrowheads="1"/>
          </p:cNvSpPr>
          <p:nvPr/>
        </p:nvSpPr>
        <p:spPr bwMode="auto">
          <a:xfrm>
            <a:off x="707201" y="533243"/>
            <a:ext cx="8500099" cy="523220"/>
          </a:xfrm>
          <a:prstGeom prst="rect">
            <a:avLst/>
          </a:prstGeom>
          <a:noFill/>
          <a:ln w="9525" algn="ctr">
            <a:noFill/>
            <a:miter lim="800000"/>
            <a:headEnd/>
            <a:tailEnd/>
          </a:ln>
          <a:effectLst/>
        </p:spPr>
        <p:txBody>
          <a:bodyPr wrap="square">
            <a:spAutoFit/>
          </a:bodyPr>
          <a:lstStyle/>
          <a:p>
            <a:pPr eaLnBrk="0" hangingPunct="0">
              <a:spcBef>
                <a:spcPct val="50000"/>
              </a:spcBef>
            </a:pPr>
            <a:r>
              <a:rPr lang="en-GB" sz="2800" dirty="0">
                <a:solidFill>
                  <a:srgbClr val="000000"/>
                </a:solidFill>
                <a:latin typeface="Arial Unicode MS" pitchFamily="34" charset="-128"/>
                <a:ea typeface="Arial Unicode MS" pitchFamily="34" charset="-128"/>
                <a:cs typeface="Arial Unicode MS" pitchFamily="34" charset="-128"/>
              </a:rPr>
              <a:t>Model-based predictions for single patients</a:t>
            </a:r>
            <a:endParaRPr lang="en-US" sz="2800" dirty="0">
              <a:solidFill>
                <a:srgbClr val="000000"/>
              </a:solidFill>
              <a:latin typeface="Arial Unicode MS" pitchFamily="34" charset="-128"/>
              <a:ea typeface="Arial Unicode MS" pitchFamily="34" charset="-128"/>
              <a:cs typeface="Arial Unicode MS" pitchFamily="34" charset="-128"/>
            </a:endParaRPr>
          </a:p>
        </p:txBody>
      </p:sp>
      <p:sp>
        <p:nvSpPr>
          <p:cNvPr id="79" name="Text Box 45"/>
          <p:cNvSpPr txBox="1">
            <a:spLocks noChangeArrowheads="1"/>
          </p:cNvSpPr>
          <p:nvPr/>
        </p:nvSpPr>
        <p:spPr bwMode="auto">
          <a:xfrm>
            <a:off x="1871885" y="5085902"/>
            <a:ext cx="3367088" cy="461665"/>
          </a:xfrm>
          <a:prstGeom prst="rect">
            <a:avLst/>
          </a:prstGeom>
          <a:noFill/>
          <a:ln w="9525" algn="ctr">
            <a:noFill/>
            <a:miter lim="800000"/>
            <a:headEnd/>
            <a:tailEnd/>
          </a:ln>
          <a:effectLst/>
        </p:spPr>
        <p:txBody>
          <a:bodyPr>
            <a:spAutoFit/>
          </a:bodyPr>
          <a:lstStyle/>
          <a:p>
            <a:r>
              <a:rPr lang="en-GB" sz="2400" b="0" dirty="0">
                <a:solidFill>
                  <a:srgbClr val="000000"/>
                </a:solidFill>
              </a:rPr>
              <a:t>parameter estimates</a:t>
            </a:r>
          </a:p>
        </p:txBody>
      </p:sp>
      <p:pic>
        <p:nvPicPr>
          <p:cNvPr id="41" name="Picture 3" descr="D:\Documents\Studies\Mbfc\Figures\figSeparability.tif"/>
          <p:cNvPicPr>
            <a:picLocks noChangeAspect="1" noChangeArrowheads="1"/>
          </p:cNvPicPr>
          <p:nvPr/>
        </p:nvPicPr>
        <p:blipFill>
          <a:blip r:embed="rId4" cstate="print"/>
          <a:srcRect l="16074" t="14456" r="56509" b="18813"/>
          <a:stretch>
            <a:fillRect/>
          </a:stretch>
        </p:blipFill>
        <p:spPr bwMode="auto">
          <a:xfrm>
            <a:off x="6270170" y="4603077"/>
            <a:ext cx="2380329" cy="1930910"/>
          </a:xfrm>
          <a:prstGeom prst="rect">
            <a:avLst/>
          </a:prstGeom>
          <a:noFill/>
        </p:spPr>
      </p:pic>
      <p:sp>
        <p:nvSpPr>
          <p:cNvPr id="43" name="Right Arrow 42"/>
          <p:cNvSpPr/>
          <p:nvPr/>
        </p:nvSpPr>
        <p:spPr bwMode="auto">
          <a:xfrm>
            <a:off x="791033" y="5643941"/>
            <a:ext cx="899886" cy="272381"/>
          </a:xfrm>
          <a:prstGeom prst="righ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a:solidFill>
                <a:srgbClr val="000000"/>
              </a:solidFill>
            </a:endParaRPr>
          </a:p>
        </p:txBody>
      </p:sp>
      <p:sp>
        <p:nvSpPr>
          <p:cNvPr id="90" name="Oval 4"/>
          <p:cNvSpPr>
            <a:spLocks noChangeArrowheads="1"/>
          </p:cNvSpPr>
          <p:nvPr/>
        </p:nvSpPr>
        <p:spPr bwMode="auto">
          <a:xfrm>
            <a:off x="3869069" y="2613909"/>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sp>
        <p:nvSpPr>
          <p:cNvPr id="91" name="Oval 5"/>
          <p:cNvSpPr>
            <a:spLocks noChangeArrowheads="1"/>
          </p:cNvSpPr>
          <p:nvPr/>
        </p:nvSpPr>
        <p:spPr bwMode="auto">
          <a:xfrm>
            <a:off x="5455565" y="2546219"/>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sp>
        <p:nvSpPr>
          <p:cNvPr id="92" name="Oval 6"/>
          <p:cNvSpPr>
            <a:spLocks noChangeArrowheads="1"/>
          </p:cNvSpPr>
          <p:nvPr/>
        </p:nvSpPr>
        <p:spPr bwMode="auto">
          <a:xfrm>
            <a:off x="4817025" y="3101505"/>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cxnSp>
        <p:nvCxnSpPr>
          <p:cNvPr id="93" name="AutoShape 7"/>
          <p:cNvCxnSpPr>
            <a:cxnSpLocks noChangeShapeType="1"/>
            <a:stCxn id="90" idx="4"/>
            <a:endCxn id="92" idx="1"/>
          </p:cNvCxnSpPr>
          <p:nvPr/>
        </p:nvCxnSpPr>
        <p:spPr bwMode="auto">
          <a:xfrm rot="16200000" flipH="1">
            <a:off x="4261687" y="2545935"/>
            <a:ext cx="303314" cy="871062"/>
          </a:xfrm>
          <a:prstGeom prst="straightConnector1">
            <a:avLst/>
          </a:prstGeom>
          <a:noFill/>
          <a:ln w="28575">
            <a:solidFill>
              <a:srgbClr val="FFFF66"/>
            </a:solidFill>
            <a:round/>
            <a:headEnd type="arrow" w="med" len="med"/>
            <a:tailEnd type="arrow" w="med" len="med"/>
          </a:ln>
          <a:effectLst/>
        </p:spPr>
      </p:cxnSp>
      <p:cxnSp>
        <p:nvCxnSpPr>
          <p:cNvPr id="94" name="AutoShape 8"/>
          <p:cNvCxnSpPr>
            <a:cxnSpLocks noChangeShapeType="1"/>
            <a:stCxn id="90" idx="6"/>
            <a:endCxn id="91" idx="1"/>
          </p:cNvCxnSpPr>
          <p:nvPr/>
        </p:nvCxnSpPr>
        <p:spPr bwMode="auto">
          <a:xfrm flipV="1">
            <a:off x="4086557" y="2577837"/>
            <a:ext cx="1400858" cy="144022"/>
          </a:xfrm>
          <a:prstGeom prst="straightConnector1">
            <a:avLst/>
          </a:prstGeom>
          <a:noFill/>
          <a:ln w="28575">
            <a:solidFill>
              <a:srgbClr val="FFFF66"/>
            </a:solidFill>
            <a:round/>
            <a:headEnd type="arrow" w="med" len="med"/>
            <a:tailEnd/>
          </a:ln>
          <a:effectLst/>
        </p:spPr>
      </p:cxnSp>
      <p:cxnSp>
        <p:nvCxnSpPr>
          <p:cNvPr id="95" name="AutoShape 9"/>
          <p:cNvCxnSpPr>
            <a:cxnSpLocks noChangeShapeType="1"/>
            <a:stCxn id="92" idx="6"/>
            <a:endCxn id="91" idx="3"/>
          </p:cNvCxnSpPr>
          <p:nvPr/>
        </p:nvCxnSpPr>
        <p:spPr bwMode="auto">
          <a:xfrm flipV="1">
            <a:off x="5034513" y="2730501"/>
            <a:ext cx="452902" cy="478954"/>
          </a:xfrm>
          <a:prstGeom prst="straightConnector1">
            <a:avLst/>
          </a:prstGeom>
          <a:noFill/>
          <a:ln w="28575">
            <a:solidFill>
              <a:srgbClr val="FFFF66"/>
            </a:solidFill>
            <a:round/>
            <a:headEnd type="arrow" w="med" len="med"/>
            <a:tailEnd type="arrow" w="med" len="med"/>
          </a:ln>
          <a:effectLst/>
        </p:spPr>
      </p:cxnSp>
      <p:sp>
        <p:nvSpPr>
          <p:cNvPr id="97" name="Oval 11"/>
          <p:cNvSpPr>
            <a:spLocks noChangeArrowheads="1"/>
          </p:cNvSpPr>
          <p:nvPr/>
        </p:nvSpPr>
        <p:spPr bwMode="auto">
          <a:xfrm>
            <a:off x="4702023" y="3566128"/>
            <a:ext cx="217487" cy="215900"/>
          </a:xfrm>
          <a:prstGeom prst="ellipse">
            <a:avLst/>
          </a:prstGeom>
          <a:solidFill>
            <a:srgbClr val="FF0000"/>
          </a:solidFill>
          <a:ln w="9525">
            <a:solidFill>
              <a:schemeClr val="tx1"/>
            </a:solidFill>
            <a:round/>
            <a:headEnd/>
            <a:tailEnd/>
          </a:ln>
          <a:effectLst/>
        </p:spPr>
        <p:txBody>
          <a:bodyPr wrap="none" anchor="ctr"/>
          <a:lstStyle/>
          <a:p>
            <a:endParaRPr lang="en-US">
              <a:solidFill>
                <a:srgbClr val="000000"/>
              </a:solidFill>
            </a:endParaRPr>
          </a:p>
        </p:txBody>
      </p:sp>
      <p:sp>
        <p:nvSpPr>
          <p:cNvPr id="98" name="Oval 12"/>
          <p:cNvSpPr>
            <a:spLocks noChangeArrowheads="1"/>
          </p:cNvSpPr>
          <p:nvPr/>
        </p:nvSpPr>
        <p:spPr bwMode="auto">
          <a:xfrm>
            <a:off x="4325998" y="2805840"/>
            <a:ext cx="217488" cy="215900"/>
          </a:xfrm>
          <a:prstGeom prst="ellipse">
            <a:avLst/>
          </a:prstGeom>
          <a:noFill/>
          <a:ln w="9525">
            <a:noFill/>
            <a:round/>
            <a:headEnd/>
            <a:tailEnd/>
          </a:ln>
          <a:effectLst/>
        </p:spPr>
        <p:txBody>
          <a:bodyPr wrap="none" anchor="ctr"/>
          <a:lstStyle/>
          <a:p>
            <a:endParaRPr lang="en-US">
              <a:solidFill>
                <a:srgbClr val="000000"/>
              </a:solidFill>
            </a:endParaRPr>
          </a:p>
        </p:txBody>
      </p:sp>
      <p:sp>
        <p:nvSpPr>
          <p:cNvPr id="99" name="Oval 13"/>
          <p:cNvSpPr>
            <a:spLocks noChangeArrowheads="1"/>
          </p:cNvSpPr>
          <p:nvPr/>
        </p:nvSpPr>
        <p:spPr bwMode="auto">
          <a:xfrm>
            <a:off x="5051276" y="2853675"/>
            <a:ext cx="217487" cy="215900"/>
          </a:xfrm>
          <a:prstGeom prst="ellipse">
            <a:avLst/>
          </a:prstGeom>
          <a:noFill/>
          <a:ln w="9525">
            <a:noFill/>
            <a:round/>
            <a:headEnd/>
            <a:tailEnd/>
          </a:ln>
          <a:effectLst/>
        </p:spPr>
        <p:txBody>
          <a:bodyPr wrap="none" anchor="ctr"/>
          <a:lstStyle/>
          <a:p>
            <a:endParaRPr lang="en-US">
              <a:solidFill>
                <a:srgbClr val="000000"/>
              </a:solidFill>
            </a:endParaRPr>
          </a:p>
        </p:txBody>
      </p:sp>
      <p:cxnSp>
        <p:nvCxnSpPr>
          <p:cNvPr id="100" name="AutoShape 14"/>
          <p:cNvCxnSpPr>
            <a:cxnSpLocks noChangeShapeType="1"/>
            <a:stCxn id="97" idx="0"/>
            <a:endCxn id="98" idx="3"/>
          </p:cNvCxnSpPr>
          <p:nvPr/>
        </p:nvCxnSpPr>
        <p:spPr bwMode="auto">
          <a:xfrm rot="16200000" flipV="1">
            <a:off x="4296305" y="3051665"/>
            <a:ext cx="576006" cy="452919"/>
          </a:xfrm>
          <a:prstGeom prst="curvedConnector3">
            <a:avLst>
              <a:gd name="adj1" fmla="val 50000"/>
            </a:avLst>
          </a:prstGeom>
          <a:noFill/>
          <a:ln w="38100">
            <a:solidFill>
              <a:srgbClr val="FF0000"/>
            </a:solidFill>
            <a:prstDash val="sysDash"/>
            <a:round/>
            <a:headEnd/>
            <a:tailEnd type="oval" w="med" len="med"/>
          </a:ln>
          <a:effectLst/>
        </p:spPr>
      </p:cxnSp>
      <p:sp>
        <p:nvSpPr>
          <p:cNvPr id="114" name="Text Box 31"/>
          <p:cNvSpPr txBox="1">
            <a:spLocks noChangeArrowheads="1"/>
          </p:cNvSpPr>
          <p:nvPr/>
        </p:nvSpPr>
        <p:spPr bwMode="auto">
          <a:xfrm>
            <a:off x="9062681" y="2288576"/>
            <a:ext cx="650875" cy="376237"/>
          </a:xfrm>
          <a:prstGeom prst="rect">
            <a:avLst/>
          </a:prstGeom>
          <a:solidFill>
            <a:srgbClr val="FF0000"/>
          </a:solidFill>
          <a:ln w="9525" algn="ctr">
            <a:solidFill>
              <a:schemeClr val="tx1"/>
            </a:solidFill>
            <a:miter lim="800000"/>
            <a:headEnd/>
            <a:tailEnd/>
          </a:ln>
          <a:effectLst/>
        </p:spPr>
        <p:txBody>
          <a:bodyPr>
            <a:spAutoFit/>
          </a:bodyPr>
          <a:lstStyle/>
          <a:p>
            <a:pPr algn="ctr"/>
            <a:r>
              <a:rPr lang="de-CH" sz="1800" dirty="0">
                <a:solidFill>
                  <a:srgbClr val="FFFFFF"/>
                </a:solidFill>
              </a:rPr>
              <a:t>DA</a:t>
            </a:r>
            <a:endParaRPr lang="en-US" sz="1800" dirty="0">
              <a:solidFill>
                <a:srgbClr val="FFFFFF"/>
              </a:solidFill>
            </a:endParaRPr>
          </a:p>
        </p:txBody>
      </p:sp>
      <p:pic>
        <p:nvPicPr>
          <p:cNvPr id="146" name="Picture 3" descr="lateral"/>
          <p:cNvPicPr>
            <a:picLocks noChangeArrowheads="1"/>
          </p:cNvPicPr>
          <p:nvPr/>
        </p:nvPicPr>
        <p:blipFill>
          <a:blip r:embed="rId3" cstate="print"/>
          <a:srcRect/>
          <a:stretch>
            <a:fillRect/>
          </a:stretch>
        </p:blipFill>
        <p:spPr bwMode="auto">
          <a:xfrm>
            <a:off x="6203771" y="1951975"/>
            <a:ext cx="2540000" cy="2540000"/>
          </a:xfrm>
          <a:prstGeom prst="rect">
            <a:avLst/>
          </a:prstGeom>
          <a:solidFill>
            <a:srgbClr val="3366FF"/>
          </a:solidFill>
          <a:ln w="9525">
            <a:noFill/>
            <a:miter lim="800000"/>
            <a:headEnd/>
            <a:tailEnd/>
          </a:ln>
          <a:effectLst/>
        </p:spPr>
      </p:pic>
      <p:sp>
        <p:nvSpPr>
          <p:cNvPr id="147" name="Oval 4"/>
          <p:cNvSpPr>
            <a:spLocks noChangeArrowheads="1"/>
          </p:cNvSpPr>
          <p:nvPr/>
        </p:nvSpPr>
        <p:spPr bwMode="auto">
          <a:xfrm>
            <a:off x="6538837" y="2631399"/>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sp>
        <p:nvSpPr>
          <p:cNvPr id="148" name="Oval 5"/>
          <p:cNvSpPr>
            <a:spLocks noChangeArrowheads="1"/>
          </p:cNvSpPr>
          <p:nvPr/>
        </p:nvSpPr>
        <p:spPr bwMode="auto">
          <a:xfrm>
            <a:off x="8096305" y="2563709"/>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sp>
        <p:nvSpPr>
          <p:cNvPr id="149" name="Oval 6"/>
          <p:cNvSpPr>
            <a:spLocks noChangeArrowheads="1"/>
          </p:cNvSpPr>
          <p:nvPr/>
        </p:nvSpPr>
        <p:spPr bwMode="auto">
          <a:xfrm>
            <a:off x="7457765" y="3118995"/>
            <a:ext cx="217488" cy="215900"/>
          </a:xfrm>
          <a:prstGeom prst="ellipse">
            <a:avLst/>
          </a:prstGeom>
          <a:solidFill>
            <a:schemeClr val="tx1"/>
          </a:solidFill>
          <a:ln w="9525">
            <a:solidFill>
              <a:srgbClr val="FFFF66"/>
            </a:solidFill>
            <a:round/>
            <a:headEnd/>
            <a:tailEnd/>
          </a:ln>
          <a:effectLst/>
        </p:spPr>
        <p:txBody>
          <a:bodyPr wrap="none" anchor="ctr"/>
          <a:lstStyle/>
          <a:p>
            <a:endParaRPr lang="en-US">
              <a:solidFill>
                <a:srgbClr val="000000"/>
              </a:solidFill>
            </a:endParaRPr>
          </a:p>
        </p:txBody>
      </p:sp>
      <p:cxnSp>
        <p:nvCxnSpPr>
          <p:cNvPr id="150" name="AutoShape 7"/>
          <p:cNvCxnSpPr>
            <a:cxnSpLocks noChangeShapeType="1"/>
            <a:stCxn id="147" idx="4"/>
            <a:endCxn id="149" idx="1"/>
          </p:cNvCxnSpPr>
          <p:nvPr/>
        </p:nvCxnSpPr>
        <p:spPr bwMode="auto">
          <a:xfrm rot="16200000" flipH="1">
            <a:off x="6916941" y="2577939"/>
            <a:ext cx="303314" cy="842034"/>
          </a:xfrm>
          <a:prstGeom prst="straightConnector1">
            <a:avLst/>
          </a:prstGeom>
          <a:noFill/>
          <a:ln w="28575">
            <a:solidFill>
              <a:srgbClr val="FFFF66"/>
            </a:solidFill>
            <a:round/>
            <a:headEnd type="arrow" w="med" len="med"/>
            <a:tailEnd type="arrow" w="med" len="med"/>
          </a:ln>
          <a:effectLst/>
        </p:spPr>
      </p:cxnSp>
      <p:cxnSp>
        <p:nvCxnSpPr>
          <p:cNvPr id="151" name="AutoShape 8"/>
          <p:cNvCxnSpPr>
            <a:cxnSpLocks noChangeShapeType="1"/>
            <a:stCxn id="147" idx="6"/>
            <a:endCxn id="148" idx="1"/>
          </p:cNvCxnSpPr>
          <p:nvPr/>
        </p:nvCxnSpPr>
        <p:spPr bwMode="auto">
          <a:xfrm flipV="1">
            <a:off x="6756325" y="2595327"/>
            <a:ext cx="1371830" cy="144022"/>
          </a:xfrm>
          <a:prstGeom prst="straightConnector1">
            <a:avLst/>
          </a:prstGeom>
          <a:noFill/>
          <a:ln w="28575">
            <a:solidFill>
              <a:srgbClr val="FFFF66"/>
            </a:solidFill>
            <a:round/>
            <a:headEnd type="arrow" w="med" len="med"/>
            <a:tailEnd/>
          </a:ln>
          <a:effectLst/>
        </p:spPr>
      </p:cxnSp>
      <p:cxnSp>
        <p:nvCxnSpPr>
          <p:cNvPr id="152" name="AutoShape 9"/>
          <p:cNvCxnSpPr>
            <a:cxnSpLocks noChangeShapeType="1"/>
            <a:stCxn id="149" idx="6"/>
            <a:endCxn id="148" idx="3"/>
          </p:cNvCxnSpPr>
          <p:nvPr/>
        </p:nvCxnSpPr>
        <p:spPr bwMode="auto">
          <a:xfrm flipV="1">
            <a:off x="7675253" y="2747991"/>
            <a:ext cx="452902" cy="478954"/>
          </a:xfrm>
          <a:prstGeom prst="straightConnector1">
            <a:avLst/>
          </a:prstGeom>
          <a:noFill/>
          <a:ln w="28575">
            <a:solidFill>
              <a:srgbClr val="FFFF66"/>
            </a:solidFill>
            <a:round/>
            <a:headEnd type="arrow" w="med" len="med"/>
            <a:tailEnd type="arrow" w="med" len="med"/>
          </a:ln>
          <a:effectLst/>
        </p:spPr>
      </p:cxnSp>
      <p:sp>
        <p:nvSpPr>
          <p:cNvPr id="154" name="Oval 11"/>
          <p:cNvSpPr>
            <a:spLocks noChangeArrowheads="1"/>
          </p:cNvSpPr>
          <p:nvPr/>
        </p:nvSpPr>
        <p:spPr bwMode="auto">
          <a:xfrm>
            <a:off x="7342763" y="3598132"/>
            <a:ext cx="217487" cy="215900"/>
          </a:xfrm>
          <a:prstGeom prst="ellipse">
            <a:avLst/>
          </a:prstGeom>
          <a:solidFill>
            <a:srgbClr val="FF0000"/>
          </a:solidFill>
          <a:ln w="9525">
            <a:solidFill>
              <a:schemeClr val="tx1"/>
            </a:solidFill>
            <a:round/>
            <a:headEnd/>
            <a:tailEnd/>
          </a:ln>
          <a:effectLst/>
        </p:spPr>
        <p:txBody>
          <a:bodyPr wrap="none" anchor="ctr"/>
          <a:lstStyle/>
          <a:p>
            <a:endParaRPr lang="en-US">
              <a:solidFill>
                <a:srgbClr val="000000"/>
              </a:solidFill>
            </a:endParaRPr>
          </a:p>
        </p:txBody>
      </p:sp>
      <p:sp>
        <p:nvSpPr>
          <p:cNvPr id="155" name="Oval 12"/>
          <p:cNvSpPr>
            <a:spLocks noChangeArrowheads="1"/>
          </p:cNvSpPr>
          <p:nvPr/>
        </p:nvSpPr>
        <p:spPr bwMode="auto">
          <a:xfrm>
            <a:off x="6966738" y="2784693"/>
            <a:ext cx="217488" cy="215900"/>
          </a:xfrm>
          <a:prstGeom prst="ellipse">
            <a:avLst/>
          </a:prstGeom>
          <a:noFill/>
          <a:ln w="9525">
            <a:noFill/>
            <a:round/>
            <a:headEnd/>
            <a:tailEnd/>
          </a:ln>
          <a:effectLst/>
        </p:spPr>
        <p:txBody>
          <a:bodyPr wrap="none" anchor="ctr"/>
          <a:lstStyle/>
          <a:p>
            <a:endParaRPr lang="en-US">
              <a:solidFill>
                <a:srgbClr val="000000"/>
              </a:solidFill>
            </a:endParaRPr>
          </a:p>
        </p:txBody>
      </p:sp>
      <p:sp>
        <p:nvSpPr>
          <p:cNvPr id="156" name="Oval 13"/>
          <p:cNvSpPr>
            <a:spLocks noChangeArrowheads="1"/>
          </p:cNvSpPr>
          <p:nvPr/>
        </p:nvSpPr>
        <p:spPr bwMode="auto">
          <a:xfrm>
            <a:off x="7692016" y="2871165"/>
            <a:ext cx="217487" cy="215900"/>
          </a:xfrm>
          <a:prstGeom prst="ellipse">
            <a:avLst/>
          </a:prstGeom>
          <a:noFill/>
          <a:ln w="9525">
            <a:noFill/>
            <a:round/>
            <a:headEnd/>
            <a:tailEnd/>
          </a:ln>
          <a:effectLst/>
        </p:spPr>
        <p:txBody>
          <a:bodyPr wrap="none" anchor="ctr"/>
          <a:lstStyle/>
          <a:p>
            <a:endParaRPr lang="en-US">
              <a:solidFill>
                <a:srgbClr val="000000"/>
              </a:solidFill>
            </a:endParaRPr>
          </a:p>
        </p:txBody>
      </p:sp>
      <p:cxnSp>
        <p:nvCxnSpPr>
          <p:cNvPr id="161" name="AutoShape 14"/>
          <p:cNvCxnSpPr>
            <a:cxnSpLocks noChangeShapeType="1"/>
            <a:stCxn id="154" idx="6"/>
            <a:endCxn id="156" idx="6"/>
          </p:cNvCxnSpPr>
          <p:nvPr/>
        </p:nvCxnSpPr>
        <p:spPr bwMode="auto">
          <a:xfrm flipV="1">
            <a:off x="7560250" y="2979115"/>
            <a:ext cx="349253" cy="726967"/>
          </a:xfrm>
          <a:prstGeom prst="curvedConnector3">
            <a:avLst>
              <a:gd name="adj1" fmla="val 90650"/>
            </a:avLst>
          </a:prstGeom>
          <a:noFill/>
          <a:ln w="38100">
            <a:solidFill>
              <a:srgbClr val="FF0000"/>
            </a:solidFill>
            <a:prstDash val="dash"/>
            <a:round/>
            <a:headEnd/>
            <a:tailEnd type="oval" w="med" len="med"/>
          </a:ln>
          <a:effectLst/>
        </p:spPr>
      </p:cxnSp>
      <p:sp>
        <p:nvSpPr>
          <p:cNvPr id="40" name="Right Arrow 39"/>
          <p:cNvSpPr/>
          <p:nvPr/>
        </p:nvSpPr>
        <p:spPr bwMode="auto">
          <a:xfrm>
            <a:off x="808963" y="2945947"/>
            <a:ext cx="899886" cy="272381"/>
          </a:xfrm>
          <a:prstGeom prst="righ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a:solidFill>
                <a:srgbClr val="000000"/>
              </a:solidFill>
            </a:endParaRPr>
          </a:p>
        </p:txBody>
      </p:sp>
      <p:sp>
        <p:nvSpPr>
          <p:cNvPr id="42" name="Text Box 45"/>
          <p:cNvSpPr txBox="1">
            <a:spLocks noChangeArrowheads="1"/>
          </p:cNvSpPr>
          <p:nvPr/>
        </p:nvSpPr>
        <p:spPr bwMode="auto">
          <a:xfrm>
            <a:off x="1826634" y="2855319"/>
            <a:ext cx="1696495" cy="461665"/>
          </a:xfrm>
          <a:prstGeom prst="rect">
            <a:avLst/>
          </a:prstGeom>
          <a:noFill/>
          <a:ln w="9525" algn="ctr">
            <a:noFill/>
            <a:miter lim="800000"/>
            <a:headEnd/>
            <a:tailEnd/>
          </a:ln>
          <a:effectLst/>
        </p:spPr>
        <p:txBody>
          <a:bodyPr wrap="square">
            <a:spAutoFit/>
          </a:bodyPr>
          <a:lstStyle/>
          <a:p>
            <a:r>
              <a:rPr lang="en-GB" sz="2400" i="1" dirty="0">
                <a:solidFill>
                  <a:srgbClr val="000000"/>
                </a:solidFill>
                <a:latin typeface="Calibri" pitchFamily="34" charset="0"/>
              </a:rPr>
              <a:t>BMS</a:t>
            </a:r>
            <a:endParaRPr lang="en-GB" sz="2000" i="1" dirty="0">
              <a:solidFill>
                <a:srgbClr val="000000"/>
              </a:solidFill>
              <a:latin typeface="Calibri" pitchFamily="34" charset="0"/>
            </a:endParaRPr>
          </a:p>
        </p:txBody>
      </p:sp>
      <p:sp>
        <p:nvSpPr>
          <p:cNvPr id="44" name="Text Box 45"/>
          <p:cNvSpPr txBox="1">
            <a:spLocks noChangeArrowheads="1"/>
          </p:cNvSpPr>
          <p:nvPr/>
        </p:nvSpPr>
        <p:spPr bwMode="auto">
          <a:xfrm>
            <a:off x="1844563" y="5555910"/>
            <a:ext cx="3416401" cy="830997"/>
          </a:xfrm>
          <a:prstGeom prst="rect">
            <a:avLst/>
          </a:prstGeom>
          <a:noFill/>
          <a:ln w="9525" algn="ctr">
            <a:noFill/>
            <a:miter lim="800000"/>
            <a:headEnd/>
            <a:tailEnd/>
          </a:ln>
          <a:effectLst/>
        </p:spPr>
        <p:txBody>
          <a:bodyPr wrap="square">
            <a:spAutoFit/>
          </a:bodyPr>
          <a:lstStyle/>
          <a:p>
            <a:r>
              <a:rPr lang="en-GB" sz="2400" i="1" dirty="0">
                <a:solidFill>
                  <a:srgbClr val="000000"/>
                </a:solidFill>
                <a:latin typeface="Calibri" pitchFamily="34" charset="0"/>
              </a:rPr>
              <a:t>model-based decoding</a:t>
            </a:r>
          </a:p>
          <a:p>
            <a:r>
              <a:rPr lang="en-GB" sz="2400" i="1" dirty="0">
                <a:solidFill>
                  <a:srgbClr val="000000"/>
                </a:solidFill>
                <a:latin typeface="Calibri" pitchFamily="34" charset="0"/>
              </a:rPr>
              <a:t>(generative embedding)</a:t>
            </a:r>
          </a:p>
        </p:txBody>
      </p:sp>
    </p:spTree>
    <p:extLst>
      <p:ext uri="{BB962C8B-B14F-4D97-AF65-F5344CB8AC3E}">
        <p14:creationId xmlns:p14="http://schemas.microsoft.com/office/powerpoint/2010/main" val="1226379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2106" y="2223622"/>
            <a:ext cx="1620957" cy="923330"/>
          </a:xfrm>
          <a:prstGeom prst="rect">
            <a:avLst/>
          </a:prstGeom>
          <a:noFill/>
        </p:spPr>
        <p:txBody>
          <a:bodyPr wrap="none" rtlCol="0">
            <a:spAutoFit/>
          </a:bodyPr>
          <a:lstStyle/>
          <a:p>
            <a:r>
              <a:rPr lang="de-CH" sz="1800" dirty="0">
                <a:solidFill>
                  <a:srgbClr val="000000"/>
                </a:solidFill>
              </a:rPr>
              <a:t>SYMPTOM</a:t>
            </a:r>
          </a:p>
          <a:p>
            <a:r>
              <a:rPr lang="de-CH" sz="1800" b="0" dirty="0">
                <a:solidFill>
                  <a:srgbClr val="000000"/>
                </a:solidFill>
              </a:rPr>
              <a:t>(</a:t>
            </a:r>
            <a:r>
              <a:rPr lang="de-CH" sz="1800" b="0" dirty="0" err="1">
                <a:solidFill>
                  <a:srgbClr val="000000"/>
                </a:solidFill>
              </a:rPr>
              <a:t>behaviour</a:t>
            </a:r>
            <a:r>
              <a:rPr lang="de-CH" sz="1800" b="0" dirty="0">
                <a:solidFill>
                  <a:srgbClr val="000000"/>
                </a:solidFill>
              </a:rPr>
              <a:t> </a:t>
            </a:r>
          </a:p>
          <a:p>
            <a:r>
              <a:rPr lang="de-CH" sz="1800" b="0" dirty="0" err="1">
                <a:solidFill>
                  <a:srgbClr val="000000"/>
                </a:solidFill>
              </a:rPr>
              <a:t>or</a:t>
            </a:r>
            <a:r>
              <a:rPr lang="de-CH" sz="1800" b="0" dirty="0">
                <a:solidFill>
                  <a:srgbClr val="000000"/>
                </a:solidFill>
              </a:rPr>
              <a:t> </a:t>
            </a:r>
            <a:r>
              <a:rPr lang="de-CH" sz="1800" b="0" dirty="0" err="1">
                <a:solidFill>
                  <a:srgbClr val="000000"/>
                </a:solidFill>
              </a:rPr>
              <a:t>physiology</a:t>
            </a:r>
            <a:r>
              <a:rPr lang="de-CH" sz="1800" b="0" dirty="0">
                <a:solidFill>
                  <a:srgbClr val="000000"/>
                </a:solidFill>
              </a:rPr>
              <a:t>)</a:t>
            </a:r>
          </a:p>
        </p:txBody>
      </p:sp>
      <p:sp>
        <p:nvSpPr>
          <p:cNvPr id="5" name="TextBox 4"/>
          <p:cNvSpPr txBox="1"/>
          <p:nvPr/>
        </p:nvSpPr>
        <p:spPr>
          <a:xfrm>
            <a:off x="1362106" y="4553166"/>
            <a:ext cx="1980029" cy="646331"/>
          </a:xfrm>
          <a:prstGeom prst="rect">
            <a:avLst/>
          </a:prstGeom>
          <a:noFill/>
        </p:spPr>
        <p:txBody>
          <a:bodyPr wrap="none" rtlCol="0">
            <a:spAutoFit/>
          </a:bodyPr>
          <a:lstStyle/>
          <a:p>
            <a:r>
              <a:rPr lang="de-CH" sz="1800" dirty="0">
                <a:solidFill>
                  <a:srgbClr val="000000"/>
                </a:solidFill>
              </a:rPr>
              <a:t>HYPOTHETICAL</a:t>
            </a:r>
          </a:p>
          <a:p>
            <a:r>
              <a:rPr lang="de-CH" sz="1800" dirty="0">
                <a:solidFill>
                  <a:srgbClr val="000000"/>
                </a:solidFill>
              </a:rPr>
              <a:t>MECHANISM</a:t>
            </a:r>
            <a:endParaRPr lang="de-CH" sz="1800" i="1" dirty="0">
              <a:solidFill>
                <a:srgbClr val="000000"/>
              </a:solidFill>
            </a:endParaRPr>
          </a:p>
        </p:txBody>
      </p:sp>
      <p:sp>
        <p:nvSpPr>
          <p:cNvPr id="7" name="Curved Left Arrow 6"/>
          <p:cNvSpPr/>
          <p:nvPr/>
        </p:nvSpPr>
        <p:spPr bwMode="auto">
          <a:xfrm>
            <a:off x="7331006" y="2393714"/>
            <a:ext cx="672636" cy="1951667"/>
          </a:xfrm>
          <a:prstGeom prst="curvedLef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sp>
        <p:nvSpPr>
          <p:cNvPr id="12" name="Oval 6"/>
          <p:cNvSpPr>
            <a:spLocks noChangeAspect="1" noChangeArrowheads="1"/>
          </p:cNvSpPr>
          <p:nvPr/>
        </p:nvSpPr>
        <p:spPr bwMode="auto">
          <a:xfrm>
            <a:off x="5356249" y="2167182"/>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cxnSp>
        <p:nvCxnSpPr>
          <p:cNvPr id="13" name="AutoShape 10"/>
          <p:cNvCxnSpPr>
            <a:cxnSpLocks noChangeShapeType="1"/>
            <a:stCxn id="32" idx="0"/>
            <a:endCxn id="12" idx="5"/>
          </p:cNvCxnSpPr>
          <p:nvPr/>
        </p:nvCxnSpPr>
        <p:spPr bwMode="auto">
          <a:xfrm flipH="1" flipV="1">
            <a:off x="5971426" y="2781004"/>
            <a:ext cx="1150491" cy="1717767"/>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cxnSp>
        <p:nvCxnSpPr>
          <p:cNvPr id="14" name="AutoShape 10"/>
          <p:cNvCxnSpPr>
            <a:cxnSpLocks noChangeShapeType="1"/>
            <a:stCxn id="31" idx="0"/>
            <a:endCxn id="12" idx="3"/>
          </p:cNvCxnSpPr>
          <p:nvPr/>
        </p:nvCxnSpPr>
        <p:spPr bwMode="auto">
          <a:xfrm flipV="1">
            <a:off x="4235212" y="2781004"/>
            <a:ext cx="1226585" cy="1716601"/>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sp>
        <p:nvSpPr>
          <p:cNvPr id="17" name="TextBox 16"/>
          <p:cNvSpPr txBox="1"/>
          <p:nvPr/>
        </p:nvSpPr>
        <p:spPr>
          <a:xfrm>
            <a:off x="4765113" y="4510710"/>
            <a:ext cx="482824" cy="523220"/>
          </a:xfrm>
          <a:prstGeom prst="rect">
            <a:avLst/>
          </a:prstGeom>
          <a:noFill/>
        </p:spPr>
        <p:txBody>
          <a:bodyPr wrap="none" rtlCol="0">
            <a:spAutoFit/>
          </a:bodyPr>
          <a:lstStyle/>
          <a:p>
            <a:r>
              <a:rPr lang="de-CH" sz="2800" dirty="0">
                <a:solidFill>
                  <a:srgbClr val="000000"/>
                </a:solidFill>
              </a:rPr>
              <a:t>...</a:t>
            </a:r>
          </a:p>
        </p:txBody>
      </p:sp>
      <p:sp>
        <p:nvSpPr>
          <p:cNvPr id="25" name="Curved Left Arrow 24"/>
          <p:cNvSpPr/>
          <p:nvPr/>
        </p:nvSpPr>
        <p:spPr bwMode="auto">
          <a:xfrm rot="10800000">
            <a:off x="3390377" y="2393712"/>
            <a:ext cx="672636" cy="1951667"/>
          </a:xfrm>
          <a:prstGeom prst="curvedLef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graphicFrame>
        <p:nvGraphicFramePr>
          <p:cNvPr id="26" name="Object 38"/>
          <p:cNvGraphicFramePr>
            <a:graphicFrameLocks noChangeAspect="1"/>
          </p:cNvGraphicFramePr>
          <p:nvPr>
            <p:extLst/>
          </p:nvPr>
        </p:nvGraphicFramePr>
        <p:xfrm>
          <a:off x="6500621" y="3072245"/>
          <a:ext cx="1304925" cy="500063"/>
        </p:xfrm>
        <a:graphic>
          <a:graphicData uri="http://schemas.openxmlformats.org/presentationml/2006/ole">
            <mc:AlternateContent xmlns:mc="http://schemas.openxmlformats.org/markup-compatibility/2006">
              <mc:Choice xmlns:v="urn:schemas-microsoft-com:vml" Requires="v">
                <p:oleObj spid="_x0000_s291025" name="Equation" r:id="rId3" imgW="596880" imgH="228600" progId="Equation.DSMT4">
                  <p:embed/>
                </p:oleObj>
              </mc:Choice>
              <mc:Fallback>
                <p:oleObj name="Equation" r:id="rId3" imgW="596880" imgH="228600" progId="Equation.DSMT4">
                  <p:embed/>
                  <p:pic>
                    <p:nvPicPr>
                      <p:cNvPr id="0" name=""/>
                      <p:cNvPicPr>
                        <a:picLocks noChangeAspect="1" noChangeArrowheads="1"/>
                      </p:cNvPicPr>
                      <p:nvPr/>
                    </p:nvPicPr>
                    <p:blipFill>
                      <a:blip r:embed="rId4"/>
                      <a:srcRect/>
                      <a:stretch>
                        <a:fillRect/>
                      </a:stretch>
                    </p:blipFill>
                    <p:spPr bwMode="auto">
                      <a:xfrm>
                        <a:off x="6500621" y="3072245"/>
                        <a:ext cx="1304925" cy="500063"/>
                      </a:xfrm>
                      <a:prstGeom prst="rect">
                        <a:avLst/>
                      </a:prstGeom>
                      <a:noFill/>
                      <a:ln>
                        <a:noFill/>
                      </a:ln>
                      <a:effectLst/>
                      <a:extLst/>
                    </p:spPr>
                  </p:pic>
                </p:oleObj>
              </mc:Fallback>
            </mc:AlternateContent>
          </a:graphicData>
        </a:graphic>
      </p:graphicFrame>
      <p:graphicFrame>
        <p:nvGraphicFramePr>
          <p:cNvPr id="27" name="Object 38"/>
          <p:cNvGraphicFramePr>
            <a:graphicFrameLocks noChangeAspect="1"/>
          </p:cNvGraphicFramePr>
          <p:nvPr>
            <p:extLst/>
          </p:nvPr>
        </p:nvGraphicFramePr>
        <p:xfrm>
          <a:off x="3456249" y="3072245"/>
          <a:ext cx="1609725" cy="500063"/>
        </p:xfrm>
        <a:graphic>
          <a:graphicData uri="http://schemas.openxmlformats.org/presentationml/2006/ole">
            <mc:AlternateContent xmlns:mc="http://schemas.openxmlformats.org/markup-compatibility/2006">
              <mc:Choice xmlns:v="urn:schemas-microsoft-com:vml" Requires="v">
                <p:oleObj spid="_x0000_s291026" name="Equation" r:id="rId5" imgW="736560" imgH="228600" progId="Equation.DSMT4">
                  <p:embed/>
                </p:oleObj>
              </mc:Choice>
              <mc:Fallback>
                <p:oleObj name="Equation" r:id="rId5" imgW="736560" imgH="228600" progId="Equation.DSMT4">
                  <p:embed/>
                  <p:pic>
                    <p:nvPicPr>
                      <p:cNvPr id="0" name=""/>
                      <p:cNvPicPr>
                        <a:picLocks noChangeAspect="1" noChangeArrowheads="1"/>
                      </p:cNvPicPr>
                      <p:nvPr/>
                    </p:nvPicPr>
                    <p:blipFill>
                      <a:blip r:embed="rId6"/>
                      <a:srcRect/>
                      <a:stretch>
                        <a:fillRect/>
                      </a:stretch>
                    </p:blipFill>
                    <p:spPr bwMode="auto">
                      <a:xfrm>
                        <a:off x="3456249" y="3072245"/>
                        <a:ext cx="1609725" cy="500063"/>
                      </a:xfrm>
                      <a:prstGeom prst="rect">
                        <a:avLst/>
                      </a:prstGeom>
                      <a:noFill/>
                      <a:ln>
                        <a:noFill/>
                      </a:ln>
                      <a:effectLst/>
                      <a:extLst/>
                    </p:spPr>
                  </p:pic>
                </p:oleObj>
              </mc:Fallback>
            </mc:AlternateContent>
          </a:graphicData>
        </a:graphic>
      </p:graphicFrame>
      <p:graphicFrame>
        <p:nvGraphicFramePr>
          <p:cNvPr id="28" name="Object 38"/>
          <p:cNvGraphicFramePr>
            <a:graphicFrameLocks noChangeAspect="1"/>
          </p:cNvGraphicFramePr>
          <p:nvPr>
            <p:extLst/>
          </p:nvPr>
        </p:nvGraphicFramePr>
        <p:xfrm>
          <a:off x="5595975" y="2385766"/>
          <a:ext cx="304800" cy="361950"/>
        </p:xfrm>
        <a:graphic>
          <a:graphicData uri="http://schemas.openxmlformats.org/presentationml/2006/ole">
            <mc:AlternateContent xmlns:mc="http://schemas.openxmlformats.org/markup-compatibility/2006">
              <mc:Choice xmlns:v="urn:schemas-microsoft-com:vml" Requires="v">
                <p:oleObj spid="_x0000_s291027" name="Equation" r:id="rId7" imgW="139680" imgH="164880" progId="Equation.DSMT4">
                  <p:embed/>
                </p:oleObj>
              </mc:Choice>
              <mc:Fallback>
                <p:oleObj name="Equation" r:id="rId7" imgW="139680" imgH="164880" progId="Equation.DSMT4">
                  <p:embed/>
                  <p:pic>
                    <p:nvPicPr>
                      <p:cNvPr id="0" name=""/>
                      <p:cNvPicPr>
                        <a:picLocks noChangeAspect="1" noChangeArrowheads="1"/>
                      </p:cNvPicPr>
                      <p:nvPr/>
                    </p:nvPicPr>
                    <p:blipFill>
                      <a:blip r:embed="rId8"/>
                      <a:srcRect/>
                      <a:stretch>
                        <a:fillRect/>
                      </a:stretch>
                    </p:blipFill>
                    <p:spPr bwMode="auto">
                      <a:xfrm>
                        <a:off x="5595975" y="2385766"/>
                        <a:ext cx="304800" cy="361950"/>
                      </a:xfrm>
                      <a:prstGeom prst="rect">
                        <a:avLst/>
                      </a:prstGeom>
                      <a:noFill/>
                      <a:ln>
                        <a:noFill/>
                      </a:ln>
                      <a:effectLst/>
                      <a:extLst/>
                    </p:spPr>
                  </p:pic>
                </p:oleObj>
              </mc:Fallback>
            </mc:AlternateContent>
          </a:graphicData>
        </a:graphic>
      </p:graphicFrame>
      <p:sp>
        <p:nvSpPr>
          <p:cNvPr id="31" name="Oval 6"/>
          <p:cNvSpPr>
            <a:spLocks noChangeAspect="1" noChangeArrowheads="1"/>
          </p:cNvSpPr>
          <p:nvPr/>
        </p:nvSpPr>
        <p:spPr bwMode="auto">
          <a:xfrm>
            <a:off x="3874849" y="4497605"/>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sp>
        <p:nvSpPr>
          <p:cNvPr id="32" name="Oval 6"/>
          <p:cNvSpPr>
            <a:spLocks noChangeAspect="1" noChangeArrowheads="1"/>
          </p:cNvSpPr>
          <p:nvPr/>
        </p:nvSpPr>
        <p:spPr bwMode="auto">
          <a:xfrm>
            <a:off x="6761554" y="4498771"/>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graphicFrame>
        <p:nvGraphicFramePr>
          <p:cNvPr id="29" name="Object 38"/>
          <p:cNvGraphicFramePr>
            <a:graphicFrameLocks noChangeAspect="1"/>
          </p:cNvGraphicFramePr>
          <p:nvPr>
            <p:extLst/>
          </p:nvPr>
        </p:nvGraphicFramePr>
        <p:xfrm>
          <a:off x="4037680" y="4554092"/>
          <a:ext cx="501424" cy="607087"/>
        </p:xfrm>
        <a:graphic>
          <a:graphicData uri="http://schemas.openxmlformats.org/presentationml/2006/ole">
            <mc:AlternateContent xmlns:mc="http://schemas.openxmlformats.org/markup-compatibility/2006">
              <mc:Choice xmlns:v="urn:schemas-microsoft-com:vml" Requires="v">
                <p:oleObj spid="_x0000_s291028" name="Equation" r:id="rId9" imgW="190440" imgH="228600" progId="Equation.DSMT4">
                  <p:embed/>
                </p:oleObj>
              </mc:Choice>
              <mc:Fallback>
                <p:oleObj name="Equation" r:id="rId9" imgW="190440" imgH="228600" progId="Equation.DSMT4">
                  <p:embed/>
                  <p:pic>
                    <p:nvPicPr>
                      <p:cNvPr id="0" name=""/>
                      <p:cNvPicPr>
                        <a:picLocks noChangeAspect="1" noChangeArrowheads="1"/>
                      </p:cNvPicPr>
                      <p:nvPr/>
                    </p:nvPicPr>
                    <p:blipFill>
                      <a:blip r:embed="rId10"/>
                      <a:srcRect/>
                      <a:stretch>
                        <a:fillRect/>
                      </a:stretch>
                    </p:blipFill>
                    <p:spPr bwMode="auto">
                      <a:xfrm>
                        <a:off x="4037680" y="4554092"/>
                        <a:ext cx="501424" cy="607087"/>
                      </a:xfrm>
                      <a:prstGeom prst="rect">
                        <a:avLst/>
                      </a:prstGeom>
                      <a:noFill/>
                      <a:ln>
                        <a:noFill/>
                      </a:ln>
                      <a:effectLst/>
                      <a:extLst/>
                    </p:spPr>
                  </p:pic>
                </p:oleObj>
              </mc:Fallback>
            </mc:AlternateContent>
          </a:graphicData>
        </a:graphic>
      </p:graphicFrame>
      <p:graphicFrame>
        <p:nvGraphicFramePr>
          <p:cNvPr id="33" name="Object 38"/>
          <p:cNvGraphicFramePr>
            <a:graphicFrameLocks noChangeAspect="1"/>
          </p:cNvGraphicFramePr>
          <p:nvPr>
            <p:extLst/>
          </p:nvPr>
        </p:nvGraphicFramePr>
        <p:xfrm>
          <a:off x="6872666" y="4553166"/>
          <a:ext cx="601663" cy="608013"/>
        </p:xfrm>
        <a:graphic>
          <a:graphicData uri="http://schemas.openxmlformats.org/presentationml/2006/ole">
            <mc:AlternateContent xmlns:mc="http://schemas.openxmlformats.org/markup-compatibility/2006">
              <mc:Choice xmlns:v="urn:schemas-microsoft-com:vml" Requires="v">
                <p:oleObj spid="_x0000_s291029" name="Equation" r:id="rId11" imgW="228600" imgH="228600" progId="Equation.DSMT4">
                  <p:embed/>
                </p:oleObj>
              </mc:Choice>
              <mc:Fallback>
                <p:oleObj name="Equation" r:id="rId11" imgW="228600" imgH="228600" progId="Equation.DSMT4">
                  <p:embed/>
                  <p:pic>
                    <p:nvPicPr>
                      <p:cNvPr id="0" name=""/>
                      <p:cNvPicPr>
                        <a:picLocks noChangeAspect="1" noChangeArrowheads="1"/>
                      </p:cNvPicPr>
                      <p:nvPr/>
                    </p:nvPicPr>
                    <p:blipFill>
                      <a:blip r:embed="rId12"/>
                      <a:srcRect/>
                      <a:stretch>
                        <a:fillRect/>
                      </a:stretch>
                    </p:blipFill>
                    <p:spPr bwMode="auto">
                      <a:xfrm>
                        <a:off x="6872666" y="4553166"/>
                        <a:ext cx="601663" cy="608013"/>
                      </a:xfrm>
                      <a:prstGeom prst="rect">
                        <a:avLst/>
                      </a:prstGeom>
                      <a:noFill/>
                      <a:ln>
                        <a:noFill/>
                      </a:ln>
                      <a:effectLst/>
                      <a:extLst/>
                    </p:spPr>
                  </p:pic>
                </p:oleObj>
              </mc:Fallback>
            </mc:AlternateContent>
          </a:graphicData>
        </a:graphic>
      </p:graphicFrame>
      <p:sp>
        <p:nvSpPr>
          <p:cNvPr id="34" name="Oval 6"/>
          <p:cNvSpPr>
            <a:spLocks noChangeAspect="1" noChangeArrowheads="1"/>
          </p:cNvSpPr>
          <p:nvPr/>
        </p:nvSpPr>
        <p:spPr bwMode="auto">
          <a:xfrm>
            <a:off x="5344419" y="4497604"/>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cxnSp>
        <p:nvCxnSpPr>
          <p:cNvPr id="35" name="AutoShape 10"/>
          <p:cNvCxnSpPr>
            <a:cxnSpLocks noChangeShapeType="1"/>
            <a:stCxn id="34" idx="0"/>
            <a:endCxn id="12" idx="4"/>
          </p:cNvCxnSpPr>
          <p:nvPr/>
        </p:nvCxnSpPr>
        <p:spPr bwMode="auto">
          <a:xfrm flipV="1">
            <a:off x="5704782" y="2886319"/>
            <a:ext cx="11830" cy="1611285"/>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graphicFrame>
        <p:nvGraphicFramePr>
          <p:cNvPr id="37" name="Object 38"/>
          <p:cNvGraphicFramePr>
            <a:graphicFrameLocks noChangeAspect="1"/>
          </p:cNvGraphicFramePr>
          <p:nvPr>
            <p:extLst/>
          </p:nvPr>
        </p:nvGraphicFramePr>
        <p:xfrm>
          <a:off x="5490971" y="4542270"/>
          <a:ext cx="534988" cy="608013"/>
        </p:xfrm>
        <a:graphic>
          <a:graphicData uri="http://schemas.openxmlformats.org/presentationml/2006/ole">
            <mc:AlternateContent xmlns:mc="http://schemas.openxmlformats.org/markup-compatibility/2006">
              <mc:Choice xmlns:v="urn:schemas-microsoft-com:vml" Requires="v">
                <p:oleObj spid="_x0000_s291030" name="Equation" r:id="rId13" imgW="203040" imgH="228600" progId="Equation.DSMT4">
                  <p:embed/>
                </p:oleObj>
              </mc:Choice>
              <mc:Fallback>
                <p:oleObj name="Equation" r:id="rId13" imgW="203040" imgH="228600" progId="Equation.DSMT4">
                  <p:embed/>
                  <p:pic>
                    <p:nvPicPr>
                      <p:cNvPr id="0" name=""/>
                      <p:cNvPicPr>
                        <a:picLocks noChangeAspect="1" noChangeArrowheads="1"/>
                      </p:cNvPicPr>
                      <p:nvPr/>
                    </p:nvPicPr>
                    <p:blipFill>
                      <a:blip r:embed="rId14"/>
                      <a:srcRect/>
                      <a:stretch>
                        <a:fillRect/>
                      </a:stretch>
                    </p:blipFill>
                    <p:spPr bwMode="auto">
                      <a:xfrm>
                        <a:off x="5490971" y="4542270"/>
                        <a:ext cx="534988" cy="608013"/>
                      </a:xfrm>
                      <a:prstGeom prst="rect">
                        <a:avLst/>
                      </a:prstGeom>
                      <a:noFill/>
                      <a:ln>
                        <a:noFill/>
                      </a:ln>
                      <a:effectLst/>
                      <a:extLst/>
                    </p:spPr>
                  </p:pic>
                </p:oleObj>
              </mc:Fallback>
            </mc:AlternateContent>
          </a:graphicData>
        </a:graphic>
      </p:graphicFrame>
      <p:sp>
        <p:nvSpPr>
          <p:cNvPr id="38" name="TextBox 37"/>
          <p:cNvSpPr txBox="1"/>
          <p:nvPr/>
        </p:nvSpPr>
        <p:spPr>
          <a:xfrm>
            <a:off x="6202027" y="4510710"/>
            <a:ext cx="482824" cy="523220"/>
          </a:xfrm>
          <a:prstGeom prst="rect">
            <a:avLst/>
          </a:prstGeom>
          <a:noFill/>
        </p:spPr>
        <p:txBody>
          <a:bodyPr wrap="none" rtlCol="0">
            <a:spAutoFit/>
          </a:bodyPr>
          <a:lstStyle/>
          <a:p>
            <a:r>
              <a:rPr lang="de-CH" sz="2800" dirty="0">
                <a:solidFill>
                  <a:srgbClr val="000000"/>
                </a:solidFill>
              </a:rPr>
              <a:t>...</a:t>
            </a:r>
          </a:p>
        </p:txBody>
      </p:sp>
      <p:sp>
        <p:nvSpPr>
          <p:cNvPr id="22" name="Rectangle 5"/>
          <p:cNvSpPr>
            <a:spLocks noChangeArrowheads="1"/>
          </p:cNvSpPr>
          <p:nvPr/>
        </p:nvSpPr>
        <p:spPr bwMode="auto">
          <a:xfrm>
            <a:off x="973307" y="767348"/>
            <a:ext cx="8743950" cy="679450"/>
          </a:xfrm>
          <a:prstGeom prst="rect">
            <a:avLst/>
          </a:prstGeom>
          <a:noFill/>
          <a:ln w="9525">
            <a:noFill/>
            <a:miter lim="800000"/>
            <a:headEnd/>
            <a:tailEnd/>
          </a:ln>
        </p:spPr>
        <p:txBody>
          <a:bodyPr anchor="ctr"/>
          <a:lstStyle/>
          <a:p>
            <a:r>
              <a:rPr lang="en-GB" sz="2800" dirty="0">
                <a:solidFill>
                  <a:srgbClr val="000000"/>
                </a:solidFill>
                <a:latin typeface="Arial Unicode MS" pitchFamily="34" charset="-128"/>
              </a:rPr>
              <a:t>Model-based differential diagnosis</a:t>
            </a:r>
            <a:endParaRPr lang="en-US" sz="2800" dirty="0">
              <a:solidFill>
                <a:srgbClr val="000000"/>
              </a:solidFill>
              <a:latin typeface="Arial Unicode MS" pitchFamily="34" charset="-128"/>
            </a:endParaRPr>
          </a:p>
        </p:txBody>
      </p:sp>
      <p:graphicFrame>
        <p:nvGraphicFramePr>
          <p:cNvPr id="23" name="Object 2"/>
          <p:cNvGraphicFramePr>
            <a:graphicFrameLocks noChangeAspect="1"/>
          </p:cNvGraphicFramePr>
          <p:nvPr>
            <p:extLst/>
          </p:nvPr>
        </p:nvGraphicFramePr>
        <p:xfrm>
          <a:off x="4205968" y="5403118"/>
          <a:ext cx="2666698" cy="857386"/>
        </p:xfrm>
        <a:graphic>
          <a:graphicData uri="http://schemas.openxmlformats.org/presentationml/2006/ole">
            <mc:AlternateContent xmlns:mc="http://schemas.openxmlformats.org/markup-compatibility/2006">
              <mc:Choice xmlns:v="urn:schemas-microsoft-com:vml" Requires="v">
                <p:oleObj spid="_x0000_s291031" name="Equation" r:id="rId15" imgW="1866600" imgH="533160" progId="Equation.DSMT4">
                  <p:embed/>
                </p:oleObj>
              </mc:Choice>
              <mc:Fallback>
                <p:oleObj name="Equation" r:id="rId15" imgW="1866600" imgH="533160" progId="Equation.DSMT4">
                  <p:embed/>
                  <p:pic>
                    <p:nvPicPr>
                      <p:cNvPr id="0" name=""/>
                      <p:cNvPicPr>
                        <a:picLocks noChangeAspect="1" noChangeArrowheads="1"/>
                      </p:cNvPicPr>
                      <p:nvPr/>
                    </p:nvPicPr>
                    <p:blipFill>
                      <a:blip r:embed="rId16"/>
                      <a:srcRect/>
                      <a:stretch>
                        <a:fillRect/>
                      </a:stretch>
                    </p:blipFill>
                    <p:spPr bwMode="auto">
                      <a:xfrm>
                        <a:off x="4205968" y="5403118"/>
                        <a:ext cx="2666698" cy="857386"/>
                      </a:xfrm>
                      <a:prstGeom prst="rect">
                        <a:avLst/>
                      </a:prstGeom>
                      <a:noFill/>
                      <a:extLst/>
                    </p:spPr>
                  </p:pic>
                </p:oleObj>
              </mc:Fallback>
            </mc:AlternateContent>
          </a:graphicData>
        </a:graphic>
      </p:graphicFrame>
      <p:sp>
        <p:nvSpPr>
          <p:cNvPr id="24" name="Text Box 17"/>
          <p:cNvSpPr txBox="1">
            <a:spLocks noChangeArrowheads="1"/>
          </p:cNvSpPr>
          <p:nvPr/>
        </p:nvSpPr>
        <p:spPr bwMode="auto">
          <a:xfrm>
            <a:off x="5006525" y="6321915"/>
            <a:ext cx="5010150" cy="307777"/>
          </a:xfrm>
          <a:prstGeom prst="rect">
            <a:avLst/>
          </a:prstGeom>
          <a:noFill/>
          <a:ln w="9525" algn="ctr">
            <a:noFill/>
            <a:miter lim="800000"/>
            <a:headEnd/>
            <a:tailEnd/>
          </a:ln>
        </p:spPr>
        <p:txBody>
          <a:bodyPr>
            <a:spAutoFit/>
          </a:bodyPr>
          <a:lstStyle/>
          <a:p>
            <a:pPr algn="r" eaLnBrk="0" hangingPunct="0"/>
            <a:r>
              <a:rPr lang="en-GB" b="0" dirty="0">
                <a:solidFill>
                  <a:srgbClr val="000000"/>
                </a:solidFill>
                <a:latin typeface="Times New Roman" pitchFamily="18" charset="0"/>
              </a:rPr>
              <a:t>Stephan et al. 2017, </a:t>
            </a:r>
            <a:r>
              <a:rPr lang="en-GB" b="0" i="1" dirty="0" err="1">
                <a:solidFill>
                  <a:srgbClr val="000000"/>
                </a:solidFill>
                <a:latin typeface="Times New Roman" pitchFamily="18" charset="0"/>
              </a:rPr>
              <a:t>NeuroImage</a:t>
            </a:r>
            <a:endParaRPr lang="en-GB" b="0" i="1" dirty="0">
              <a:solidFill>
                <a:srgbClr val="000000"/>
              </a:solidFill>
              <a:latin typeface="Times New Roman" pitchFamily="18" charset="0"/>
            </a:endParaRPr>
          </a:p>
        </p:txBody>
      </p:sp>
    </p:spTree>
    <p:extLst>
      <p:ext uri="{BB962C8B-B14F-4D97-AF65-F5344CB8AC3E}">
        <p14:creationId xmlns:p14="http://schemas.microsoft.com/office/powerpoint/2010/main" val="2134221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12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29" y="1525428"/>
            <a:ext cx="9575592" cy="416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itle 63"/>
          <p:cNvSpPr txBox="1">
            <a:spLocks/>
          </p:cNvSpPr>
          <p:nvPr/>
        </p:nvSpPr>
        <p:spPr>
          <a:xfrm>
            <a:off x="514350" y="274638"/>
            <a:ext cx="9258300" cy="1143000"/>
          </a:xfrm>
          <a:prstGeom prst="rect">
            <a:avLst/>
          </a:prstGeom>
        </p:spPr>
        <p:txBody>
          <a:bodyPr anchor="ctr" anchorCtr="0"/>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kern="0" dirty="0">
                <a:solidFill>
                  <a:srgbClr val="000000"/>
                </a:solidFill>
                <a:latin typeface="Arial Unicode MS" pitchFamily="34" charset="-128"/>
                <a:ea typeface="Arial Unicode MS" pitchFamily="34" charset="-128"/>
                <a:cs typeface="Arial Unicode MS" pitchFamily="34" charset="-128"/>
              </a:rPr>
              <a:t>Generative </a:t>
            </a:r>
            <a:r>
              <a:rPr lang="de-CH" sz="2800" kern="0" dirty="0" err="1">
                <a:solidFill>
                  <a:srgbClr val="000000"/>
                </a:solidFill>
                <a:latin typeface="Arial Unicode MS" pitchFamily="34" charset="-128"/>
                <a:ea typeface="Arial Unicode MS" pitchFamily="34" charset="-128"/>
                <a:cs typeface="Arial Unicode MS" pitchFamily="34" charset="-128"/>
              </a:rPr>
              <a:t>embedding</a:t>
            </a:r>
            <a:r>
              <a:rPr lang="de-CH" sz="2800" kern="0" dirty="0">
                <a:solidFill>
                  <a:srgbClr val="000000"/>
                </a:solidFill>
                <a:latin typeface="Arial Unicode MS" pitchFamily="34" charset="-128"/>
                <a:ea typeface="Arial Unicode MS" pitchFamily="34" charset="-128"/>
                <a:cs typeface="Arial Unicode MS" pitchFamily="34" charset="-128"/>
              </a:rPr>
              <a:t> (</a:t>
            </a:r>
            <a:r>
              <a:rPr lang="de-CH" sz="2800" kern="0" dirty="0" err="1">
                <a:solidFill>
                  <a:srgbClr val="000000"/>
                </a:solidFill>
                <a:latin typeface="Arial Unicode MS" pitchFamily="34" charset="-128"/>
                <a:ea typeface="Arial Unicode MS" pitchFamily="34" charset="-128"/>
                <a:cs typeface="Arial Unicode MS" pitchFamily="34" charset="-128"/>
              </a:rPr>
              <a:t>unsupervised</a:t>
            </a:r>
            <a:r>
              <a:rPr lang="de-CH" sz="2800" kern="0" dirty="0">
                <a:solidFill>
                  <a:srgbClr val="000000"/>
                </a:solidFill>
                <a:latin typeface="Arial Unicode MS" pitchFamily="34" charset="-128"/>
                <a:ea typeface="Arial Unicode MS" pitchFamily="34" charset="-128"/>
                <a:cs typeface="Arial Unicode MS" pitchFamily="34" charset="-128"/>
              </a:rPr>
              <a:t>): </a:t>
            </a:r>
            <a:r>
              <a:rPr lang="de-CH" sz="2800" kern="0" dirty="0" err="1">
                <a:solidFill>
                  <a:srgbClr val="000000"/>
                </a:solidFill>
                <a:latin typeface="Arial Unicode MS" pitchFamily="34" charset="-128"/>
                <a:ea typeface="Arial Unicode MS" pitchFamily="34" charset="-128"/>
                <a:cs typeface="Arial Unicode MS" pitchFamily="34" charset="-128"/>
              </a:rPr>
              <a:t>detecting</a:t>
            </a:r>
            <a:r>
              <a:rPr lang="de-CH" sz="2800" kern="0" dirty="0">
                <a:solidFill>
                  <a:srgbClr val="000000"/>
                </a:solidFill>
                <a:latin typeface="Arial Unicode MS" pitchFamily="34" charset="-128"/>
                <a:ea typeface="Arial Unicode MS" pitchFamily="34" charset="-128"/>
                <a:cs typeface="Arial Unicode MS" pitchFamily="34" charset="-128"/>
              </a:rPr>
              <a:t> </a:t>
            </a:r>
            <a:r>
              <a:rPr lang="de-CH" sz="2800" kern="0" dirty="0" err="1">
                <a:solidFill>
                  <a:srgbClr val="000000"/>
                </a:solidFill>
                <a:latin typeface="Arial Unicode MS" pitchFamily="34" charset="-128"/>
                <a:ea typeface="Arial Unicode MS" pitchFamily="34" charset="-128"/>
                <a:cs typeface="Arial Unicode MS" pitchFamily="34" charset="-128"/>
              </a:rPr>
              <a:t>patient</a:t>
            </a:r>
            <a:r>
              <a:rPr lang="de-CH" sz="2800" kern="0" dirty="0">
                <a:solidFill>
                  <a:srgbClr val="000000"/>
                </a:solidFill>
                <a:latin typeface="Arial Unicode MS" pitchFamily="34" charset="-128"/>
                <a:ea typeface="Arial Unicode MS" pitchFamily="34" charset="-128"/>
                <a:cs typeface="Arial Unicode MS" pitchFamily="34" charset="-128"/>
              </a:rPr>
              <a:t> </a:t>
            </a:r>
            <a:r>
              <a:rPr lang="de-CH" sz="2800" kern="0" dirty="0" err="1">
                <a:solidFill>
                  <a:srgbClr val="000000"/>
                </a:solidFill>
                <a:latin typeface="Arial Unicode MS" pitchFamily="34" charset="-128"/>
                <a:ea typeface="Arial Unicode MS" pitchFamily="34" charset="-128"/>
                <a:cs typeface="Arial Unicode MS" pitchFamily="34" charset="-128"/>
              </a:rPr>
              <a:t>subgroups</a:t>
            </a:r>
            <a:endParaRPr lang="en-US" sz="2800" kern="0" dirty="0">
              <a:solidFill>
                <a:srgbClr val="000000"/>
              </a:solidFill>
              <a:latin typeface="Arial Unicode MS" pitchFamily="34" charset="-128"/>
              <a:ea typeface="Arial Unicode MS" pitchFamily="34" charset="-128"/>
              <a:cs typeface="Arial Unicode MS" pitchFamily="34" charset="-128"/>
            </a:endParaRPr>
          </a:p>
        </p:txBody>
      </p:sp>
      <p:sp>
        <p:nvSpPr>
          <p:cNvPr id="83" name="Rectangle 82"/>
          <p:cNvSpPr/>
          <p:nvPr/>
        </p:nvSpPr>
        <p:spPr>
          <a:xfrm>
            <a:off x="591183" y="6277191"/>
            <a:ext cx="3387209" cy="307777"/>
          </a:xfrm>
          <a:prstGeom prst="rect">
            <a:avLst/>
          </a:prstGeom>
        </p:spPr>
        <p:txBody>
          <a:bodyPr wrap="none">
            <a:spAutoFit/>
          </a:bodyPr>
          <a:lstStyle/>
          <a:p>
            <a:r>
              <a:rPr lang="de-CH" b="0" dirty="0">
                <a:solidFill>
                  <a:srgbClr val="000000"/>
                </a:solidFill>
                <a:latin typeface="Times New Roman" pitchFamily="18" charset="0"/>
              </a:rPr>
              <a:t>Brodersen et al. 2014, </a:t>
            </a:r>
            <a:r>
              <a:rPr lang="de-CH" b="0" i="1" dirty="0" err="1">
                <a:solidFill>
                  <a:srgbClr val="000000"/>
                </a:solidFill>
                <a:latin typeface="Times New Roman" pitchFamily="18" charset="0"/>
              </a:rPr>
              <a:t>NeuroImage</a:t>
            </a:r>
            <a:r>
              <a:rPr lang="de-CH" b="0" i="1" dirty="0">
                <a:solidFill>
                  <a:srgbClr val="000000"/>
                </a:solidFill>
                <a:latin typeface="Times New Roman" pitchFamily="18" charset="0"/>
              </a:rPr>
              <a:t>: Clinical</a:t>
            </a:r>
            <a:endParaRPr lang="en-US" b="0" dirty="0">
              <a:solidFill>
                <a:srgbClr val="000000"/>
              </a:solidFill>
              <a:latin typeface="Times New Roman" pitchFamily="18" charset="0"/>
            </a:endParaRPr>
          </a:p>
        </p:txBody>
      </p:sp>
    </p:spTree>
    <p:extLst>
      <p:ext uri="{BB962C8B-B14F-4D97-AF65-F5344CB8AC3E}">
        <p14:creationId xmlns:p14="http://schemas.microsoft.com/office/powerpoint/2010/main" val="121911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6428483" cy="1143000"/>
          </a:xfrm>
        </p:spPr>
        <p:txBody>
          <a:bodyPr/>
          <a:lstStyle/>
          <a:p>
            <a:pPr algn="l"/>
            <a:r>
              <a:rPr lang="en-US" sz="2800" b="1" dirty="0">
                <a:latin typeface="Arial Unicode MS" pitchFamily="34" charset="-128"/>
                <a:ea typeface="Arial Unicode MS" pitchFamily="34" charset="-128"/>
                <a:cs typeface="Arial Unicode MS" pitchFamily="34" charset="-128"/>
              </a:rPr>
              <a:t>Generative embedding of </a:t>
            </a:r>
            <a:r>
              <a:rPr lang="en-US" sz="2800" b="1" dirty="0" err="1">
                <a:latin typeface="Arial Unicode MS" pitchFamily="34" charset="-128"/>
                <a:ea typeface="Arial Unicode MS" pitchFamily="34" charset="-128"/>
                <a:cs typeface="Arial Unicode MS" pitchFamily="34" charset="-128"/>
              </a:rPr>
              <a:t>variational</a:t>
            </a:r>
            <a:r>
              <a:rPr lang="en-US" sz="2800" b="1" dirty="0">
                <a:latin typeface="Arial Unicode MS" pitchFamily="34" charset="-128"/>
                <a:ea typeface="Arial Unicode MS" pitchFamily="34" charset="-128"/>
                <a:cs typeface="Arial Unicode MS" pitchFamily="34" charset="-128"/>
              </a:rPr>
              <a:t> Gaussian Mixture Models</a:t>
            </a:r>
          </a:p>
        </p:txBody>
      </p:sp>
      <p:sp>
        <p:nvSpPr>
          <p:cNvPr id="5" name="Text Box 56"/>
          <p:cNvSpPr txBox="1">
            <a:spLocks noChangeArrowheads="1"/>
          </p:cNvSpPr>
          <p:nvPr/>
        </p:nvSpPr>
        <p:spPr bwMode="auto">
          <a:xfrm>
            <a:off x="756495" y="6394311"/>
            <a:ext cx="3446777" cy="307777"/>
          </a:xfrm>
          <a:prstGeom prst="rect">
            <a:avLst/>
          </a:prstGeom>
          <a:noFill/>
          <a:ln w="9525" algn="ctr">
            <a:noFill/>
            <a:miter lim="800000"/>
            <a:headEnd/>
            <a:tailEnd/>
          </a:ln>
          <a:effectLst/>
        </p:spPr>
        <p:txBody>
          <a:bodyPr wrap="none">
            <a:spAutoFit/>
          </a:bodyPr>
          <a:lstStyle/>
          <a:p>
            <a:r>
              <a:rPr lang="de-CH" b="0" dirty="0">
                <a:solidFill>
                  <a:srgbClr val="000000"/>
                </a:solidFill>
                <a:latin typeface="Times New Roman" pitchFamily="18" charset="0"/>
              </a:rPr>
              <a:t>Brodersen et al. (2014) </a:t>
            </a:r>
            <a:r>
              <a:rPr lang="de-CH" b="0" i="1" dirty="0" err="1">
                <a:solidFill>
                  <a:srgbClr val="000000"/>
                </a:solidFill>
                <a:latin typeface="Times New Roman" pitchFamily="18" charset="0"/>
              </a:rPr>
              <a:t>NeuroImage</a:t>
            </a:r>
            <a:r>
              <a:rPr lang="de-CH" b="0" i="1" dirty="0">
                <a:solidFill>
                  <a:srgbClr val="000000"/>
                </a:solidFill>
                <a:latin typeface="Times New Roman" pitchFamily="18" charset="0"/>
              </a:rPr>
              <a:t>: Clinical</a:t>
            </a:r>
            <a:endParaRPr lang="en-US" b="0" i="1" dirty="0">
              <a:solidFill>
                <a:srgbClr val="000000"/>
              </a:solidFill>
              <a:latin typeface="Times New Roman" pitchFamily="18" charset="0"/>
            </a:endParaRPr>
          </a:p>
        </p:txBody>
      </p:sp>
      <p:sp>
        <p:nvSpPr>
          <p:cNvPr id="7" name="TextBox 6"/>
          <p:cNvSpPr txBox="1"/>
          <p:nvPr/>
        </p:nvSpPr>
        <p:spPr>
          <a:xfrm>
            <a:off x="765824" y="1424053"/>
            <a:ext cx="8483856" cy="684803"/>
          </a:xfrm>
          <a:prstGeom prst="rect">
            <a:avLst/>
          </a:prstGeom>
          <a:noFill/>
        </p:spPr>
        <p:txBody>
          <a:bodyPr wrap="square" rtlCol="0">
            <a:spAutoFit/>
          </a:bodyPr>
          <a:lstStyle/>
          <a:p>
            <a:pPr marL="285750" indent="-285750">
              <a:buFont typeface="Arial" pitchFamily="34" charset="0"/>
              <a:buChar char="•"/>
            </a:pPr>
            <a:r>
              <a:rPr lang="en-US" sz="1800" b="0" dirty="0">
                <a:solidFill>
                  <a:srgbClr val="000000"/>
                </a:solidFill>
              </a:rPr>
              <a:t>42 controls vs. 41 schizophrenic patients</a:t>
            </a:r>
          </a:p>
          <a:p>
            <a:pPr marL="285750" indent="-285750">
              <a:spcBef>
                <a:spcPts val="300"/>
              </a:spcBef>
              <a:buFont typeface="Arial" pitchFamily="34" charset="0"/>
              <a:buChar char="•"/>
            </a:pPr>
            <a:r>
              <a:rPr lang="en-US" sz="1800" b="0" dirty="0">
                <a:solidFill>
                  <a:srgbClr val="000000"/>
                </a:solidFill>
              </a:rPr>
              <a:t>fMRI data from working memory task (</a:t>
            </a:r>
            <a:r>
              <a:rPr lang="it-IT" sz="1800" b="0" dirty="0">
                <a:solidFill>
                  <a:srgbClr val="000000"/>
                </a:solidFill>
              </a:rPr>
              <a:t>Deserno et al. 2012, J. </a:t>
            </a:r>
            <a:r>
              <a:rPr lang="it-IT" sz="1800" b="0" dirty="0" err="1">
                <a:solidFill>
                  <a:srgbClr val="000000"/>
                </a:solidFill>
              </a:rPr>
              <a:t>Neurosci</a:t>
            </a:r>
            <a:r>
              <a:rPr lang="it-IT" sz="1800" b="0" dirty="0">
                <a:solidFill>
                  <a:srgbClr val="000000"/>
                </a:solidFill>
              </a:rPr>
              <a:t>)</a:t>
            </a:r>
            <a:endParaRPr lang="de-CH" sz="1800" b="0" dirty="0">
              <a:solidFill>
                <a:srgbClr val="000000"/>
              </a:solidFill>
            </a:endParaRPr>
          </a:p>
        </p:txBody>
      </p:sp>
      <p:pic>
        <p:nvPicPr>
          <p:cNvPr id="12002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949" y="284100"/>
            <a:ext cx="1947061" cy="158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C75E8B82-6547-4989-9C17-245580D80D7D}"/>
              </a:ext>
            </a:extLst>
          </p:cNvPr>
          <p:cNvGrpSpPr/>
          <p:nvPr/>
        </p:nvGrpSpPr>
        <p:grpSpPr>
          <a:xfrm>
            <a:off x="2441926" y="2718785"/>
            <a:ext cx="7606084" cy="3228435"/>
            <a:chOff x="613125" y="2408162"/>
            <a:chExt cx="8880925" cy="3829845"/>
          </a:xfrm>
        </p:grpSpPr>
        <p:sp>
          <p:nvSpPr>
            <p:cNvPr id="37" name="Rounded Rectangle 36"/>
            <p:cNvSpPr/>
            <p:nvPr/>
          </p:nvSpPr>
          <p:spPr>
            <a:xfrm>
              <a:off x="3743870" y="2408162"/>
              <a:ext cx="5588428" cy="3616952"/>
            </a:xfrm>
            <a:prstGeom prst="roundRect">
              <a:avLst>
                <a:gd name="adj" fmla="val 2913"/>
              </a:avLst>
            </a:prstGeom>
            <a:solidFill>
              <a:schemeClr val="bg1"/>
            </a:solidFill>
            <a:ln w="25400" cap="flat" cmpd="sng" algn="ctr">
              <a:noFill/>
              <a:prstDash val="solid"/>
            </a:ln>
            <a:effectLst>
              <a:outerShdw blurRad="114300" dist="25400" dir="2700000" algn="tl" rotWithShape="0">
                <a:prstClr val="black">
                  <a:alpha val="64000"/>
                </a:prstClr>
              </a:outerShdw>
            </a:effectLst>
          </p:spPr>
          <p:txBody>
            <a:bodyPr rtlCol="0" anchor="ctr"/>
            <a:lstStyle/>
            <a:p>
              <a:pPr algn="ctr" fontAlgn="auto">
                <a:spcBef>
                  <a:spcPts val="0"/>
                </a:spcBef>
                <a:spcAft>
                  <a:spcPts val="0"/>
                </a:spcAft>
                <a:defRPr/>
              </a:pPr>
              <a:endParaRPr lang="de-CH" sz="1600" b="0" kern="0">
                <a:solidFill>
                  <a:srgbClr val="FFFFFF"/>
                </a:solidFill>
                <a:latin typeface="Arial"/>
              </a:endParaRPr>
            </a:p>
          </p:txBody>
        </p:sp>
        <p:sp>
          <p:nvSpPr>
            <p:cNvPr id="38" name="Rounded Rectangle 37"/>
            <p:cNvSpPr/>
            <p:nvPr/>
          </p:nvSpPr>
          <p:spPr>
            <a:xfrm>
              <a:off x="660895" y="2408162"/>
              <a:ext cx="2750852" cy="3616952"/>
            </a:xfrm>
            <a:prstGeom prst="roundRect">
              <a:avLst>
                <a:gd name="adj" fmla="val 2913"/>
              </a:avLst>
            </a:prstGeom>
            <a:solidFill>
              <a:schemeClr val="bg1"/>
            </a:solidFill>
            <a:ln w="25400" cap="flat" cmpd="sng" algn="ctr">
              <a:noFill/>
              <a:prstDash val="solid"/>
            </a:ln>
            <a:effectLst>
              <a:outerShdw blurRad="114300" dist="25400" dir="2700000" algn="tl" rotWithShape="0">
                <a:prstClr val="black">
                  <a:alpha val="64000"/>
                </a:prstClr>
              </a:outerShdw>
            </a:effectLst>
          </p:spPr>
          <p:txBody>
            <a:bodyPr rtlCol="0" anchor="ctr"/>
            <a:lstStyle/>
            <a:p>
              <a:pPr algn="ctr" fontAlgn="auto">
                <a:spcBef>
                  <a:spcPts val="0"/>
                </a:spcBef>
                <a:spcAft>
                  <a:spcPts val="0"/>
                </a:spcAft>
                <a:defRPr/>
              </a:pPr>
              <a:endParaRPr lang="de-CH" sz="1600" b="0" kern="0">
                <a:solidFill>
                  <a:srgbClr val="FFFFFF"/>
                </a:solidFill>
                <a:latin typeface="Arial"/>
              </a:endParaRPr>
            </a:p>
          </p:txBody>
        </p:sp>
        <p:sp>
          <p:nvSpPr>
            <p:cNvPr id="42" name="TextBox 41"/>
            <p:cNvSpPr txBox="1"/>
            <p:nvPr/>
          </p:nvSpPr>
          <p:spPr>
            <a:xfrm>
              <a:off x="772561" y="2426726"/>
              <a:ext cx="3055029" cy="584775"/>
            </a:xfrm>
            <a:prstGeom prst="rect">
              <a:avLst/>
            </a:prstGeom>
            <a:noFill/>
          </p:spPr>
          <p:txBody>
            <a:bodyPr wrap="square" rtlCol="0">
              <a:spAutoFit/>
            </a:bodyPr>
            <a:lstStyle/>
            <a:p>
              <a:r>
                <a:rPr lang="en-GB" sz="1600" dirty="0">
                  <a:solidFill>
                    <a:srgbClr val="000000"/>
                  </a:solidFill>
                  <a:latin typeface="Arial"/>
                </a:rPr>
                <a:t>Supervised:</a:t>
              </a:r>
              <a:br>
                <a:rPr lang="en-GB" sz="1600" dirty="0">
                  <a:solidFill>
                    <a:srgbClr val="000000"/>
                  </a:solidFill>
                  <a:latin typeface="Arial"/>
                </a:rPr>
              </a:br>
              <a:r>
                <a:rPr lang="en-GB" sz="1600" dirty="0">
                  <a:solidFill>
                    <a:srgbClr val="000000"/>
                  </a:solidFill>
                  <a:latin typeface="Arial"/>
                </a:rPr>
                <a:t>SVM classification</a:t>
              </a:r>
            </a:p>
          </p:txBody>
        </p:sp>
        <p:sp>
          <p:nvSpPr>
            <p:cNvPr id="47" name="TextBox 46"/>
            <p:cNvSpPr txBox="1"/>
            <p:nvPr/>
          </p:nvSpPr>
          <p:spPr>
            <a:xfrm>
              <a:off x="3851268" y="2426726"/>
              <a:ext cx="5485536" cy="584775"/>
            </a:xfrm>
            <a:prstGeom prst="rect">
              <a:avLst/>
            </a:prstGeom>
            <a:noFill/>
          </p:spPr>
          <p:txBody>
            <a:bodyPr wrap="square" rtlCol="0">
              <a:spAutoFit/>
            </a:bodyPr>
            <a:lstStyle/>
            <a:p>
              <a:r>
                <a:rPr lang="en-GB" sz="1600" dirty="0">
                  <a:solidFill>
                    <a:srgbClr val="000000"/>
                  </a:solidFill>
                  <a:latin typeface="Arial"/>
                </a:rPr>
                <a:t>Unsupervised:</a:t>
              </a:r>
              <a:br>
                <a:rPr lang="en-GB" sz="1600" dirty="0">
                  <a:solidFill>
                    <a:srgbClr val="000000"/>
                  </a:solidFill>
                  <a:latin typeface="Arial"/>
                </a:rPr>
              </a:br>
              <a:r>
                <a:rPr lang="en-GB" sz="1600" dirty="0">
                  <a:solidFill>
                    <a:srgbClr val="000000"/>
                  </a:solidFill>
                  <a:latin typeface="Arial"/>
                </a:rPr>
                <a:t>GMM clustering</a:t>
              </a:r>
            </a:p>
          </p:txBody>
        </p:sp>
        <p:sp>
          <p:nvSpPr>
            <p:cNvPr id="48" name="TextBox 47"/>
            <p:cNvSpPr txBox="1"/>
            <p:nvPr/>
          </p:nvSpPr>
          <p:spPr>
            <a:xfrm>
              <a:off x="4299395" y="5559817"/>
              <a:ext cx="2378574" cy="338554"/>
            </a:xfrm>
            <a:prstGeom prst="rect">
              <a:avLst/>
            </a:prstGeom>
            <a:noFill/>
          </p:spPr>
          <p:txBody>
            <a:bodyPr wrap="square" rtlCol="0">
              <a:spAutoFit/>
            </a:bodyPr>
            <a:lstStyle/>
            <a:p>
              <a:pPr algn="ctr"/>
              <a:r>
                <a:rPr lang="en-GB" sz="1600" b="0">
                  <a:solidFill>
                    <a:srgbClr val="000000"/>
                  </a:solidFill>
                  <a:latin typeface="Arial" pitchFamily="34" charset="0"/>
                  <a:cs typeface="Arial" pitchFamily="34" charset="0"/>
                </a:rPr>
                <a:t>number of clusters</a:t>
              </a:r>
            </a:p>
          </p:txBody>
        </p:sp>
        <p:sp>
          <p:nvSpPr>
            <p:cNvPr id="49" name="TextBox 48"/>
            <p:cNvSpPr txBox="1"/>
            <p:nvPr/>
          </p:nvSpPr>
          <p:spPr>
            <a:xfrm>
              <a:off x="6968334" y="5559817"/>
              <a:ext cx="2378574" cy="338554"/>
            </a:xfrm>
            <a:prstGeom prst="rect">
              <a:avLst/>
            </a:prstGeom>
            <a:noFill/>
          </p:spPr>
          <p:txBody>
            <a:bodyPr wrap="square" rtlCol="0">
              <a:spAutoFit/>
            </a:bodyPr>
            <a:lstStyle/>
            <a:p>
              <a:pPr algn="ctr"/>
              <a:r>
                <a:rPr lang="en-GB" sz="1600" b="0">
                  <a:solidFill>
                    <a:srgbClr val="000000"/>
                  </a:solidFill>
                  <a:latin typeface="Arial" pitchFamily="34" charset="0"/>
                  <a:cs typeface="Arial" pitchFamily="34" charset="0"/>
                </a:rPr>
                <a:t>number of clusters</a:t>
              </a:r>
            </a:p>
          </p:txBody>
        </p:sp>
        <p:pic>
          <p:nvPicPr>
            <p:cNvPr id="11977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68" y="2917232"/>
              <a:ext cx="5642782" cy="298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a:xfrm>
              <a:off x="4807117" y="3370679"/>
              <a:ext cx="218021" cy="218021"/>
            </a:xfrm>
            <a:prstGeom prst="ellipse">
              <a:avLst/>
            </a:prstGeom>
            <a:solidFill>
              <a:srgbClr val="00B050">
                <a:alpha val="30196"/>
              </a:srgbClr>
            </a:solidFill>
            <a:ln w="19050" cap="flat" cmpd="sng" algn="ctr">
              <a:solidFill>
                <a:srgbClr val="00B050"/>
              </a:solidFill>
              <a:prstDash val="solid"/>
            </a:ln>
            <a:effectLst/>
          </p:spPr>
          <p:txBody>
            <a:bodyPr rtlCol="0" anchor="ctr"/>
            <a:lstStyle/>
            <a:p>
              <a:pPr algn="ctr" fontAlgn="auto">
                <a:spcBef>
                  <a:spcPts val="0"/>
                </a:spcBef>
                <a:spcAft>
                  <a:spcPts val="0"/>
                </a:spcAft>
              </a:pPr>
              <a:endParaRPr lang="en-GB" sz="800" b="0" kern="0">
                <a:solidFill>
                  <a:sysClr val="window" lastClr="FFFFFF"/>
                </a:solidFill>
                <a:latin typeface="Arial" pitchFamily="34" charset="0"/>
                <a:cs typeface="Arial" pitchFamily="34" charset="0"/>
              </a:endParaRPr>
            </a:p>
          </p:txBody>
        </p:sp>
        <p:sp>
          <p:nvSpPr>
            <p:cNvPr id="19" name="Oval 18"/>
            <p:cNvSpPr/>
            <p:nvPr/>
          </p:nvSpPr>
          <p:spPr>
            <a:xfrm>
              <a:off x="7436873" y="3708802"/>
              <a:ext cx="218021" cy="218021"/>
            </a:xfrm>
            <a:prstGeom prst="ellipse">
              <a:avLst/>
            </a:prstGeom>
            <a:solidFill>
              <a:srgbClr val="00B050">
                <a:alpha val="30196"/>
              </a:srgbClr>
            </a:solidFill>
            <a:ln w="19050" cap="flat" cmpd="sng" algn="ctr">
              <a:solidFill>
                <a:srgbClr val="00B050"/>
              </a:solidFill>
              <a:prstDash val="solid"/>
            </a:ln>
            <a:effectLst/>
          </p:spPr>
          <p:txBody>
            <a:bodyPr rtlCol="0" anchor="ctr"/>
            <a:lstStyle/>
            <a:p>
              <a:pPr algn="ctr" fontAlgn="auto">
                <a:spcBef>
                  <a:spcPts val="0"/>
                </a:spcBef>
                <a:spcAft>
                  <a:spcPts val="0"/>
                </a:spcAft>
              </a:pPr>
              <a:endParaRPr lang="en-GB" sz="800" b="0" kern="0">
                <a:solidFill>
                  <a:sysClr val="window" lastClr="FFFFFF"/>
                </a:solidFill>
                <a:latin typeface="Arial" pitchFamily="34" charset="0"/>
                <a:cs typeface="Arial" pitchFamily="34" charset="0"/>
              </a:endParaRPr>
            </a:p>
          </p:txBody>
        </p:sp>
        <p:sp>
          <p:nvSpPr>
            <p:cNvPr id="21" name="TextBox 20"/>
            <p:cNvSpPr txBox="1"/>
            <p:nvPr/>
          </p:nvSpPr>
          <p:spPr>
            <a:xfrm>
              <a:off x="7654894" y="3580040"/>
              <a:ext cx="631108" cy="307777"/>
            </a:xfrm>
            <a:prstGeom prst="rect">
              <a:avLst/>
            </a:prstGeom>
            <a:noFill/>
          </p:spPr>
          <p:txBody>
            <a:bodyPr wrap="square" rtlCol="0">
              <a:spAutoFit/>
            </a:bodyPr>
            <a:lstStyle/>
            <a:p>
              <a:r>
                <a:rPr lang="en-GB" dirty="0">
                  <a:solidFill>
                    <a:srgbClr val="C00000"/>
                  </a:solidFill>
                  <a:latin typeface="Arial" pitchFamily="34" charset="0"/>
                  <a:cs typeface="Arial" pitchFamily="34" charset="0"/>
                </a:rPr>
                <a:t>71</a:t>
              </a:r>
              <a:r>
                <a:rPr lang="en-GB" sz="1100" dirty="0">
                  <a:solidFill>
                    <a:srgbClr val="C00000"/>
                  </a:solidFill>
                  <a:latin typeface="Arial" pitchFamily="34" charset="0"/>
                  <a:cs typeface="Arial" pitchFamily="34" charset="0"/>
                </a:rPr>
                <a:t>%</a:t>
              </a:r>
            </a:p>
          </p:txBody>
        </p:sp>
        <p:cxnSp>
          <p:nvCxnSpPr>
            <p:cNvPr id="6" name="Elbow Connector 5"/>
            <p:cNvCxnSpPr>
              <a:stCxn id="18" idx="6"/>
              <a:endCxn id="19" idx="0"/>
            </p:cNvCxnSpPr>
            <p:nvPr/>
          </p:nvCxnSpPr>
          <p:spPr bwMode="auto">
            <a:xfrm>
              <a:off x="5025138" y="3479690"/>
              <a:ext cx="2520746" cy="229112"/>
            </a:xfrm>
            <a:prstGeom prst="bentConnector2">
              <a:avLst/>
            </a:prstGeom>
            <a:solidFill>
              <a:schemeClr val="accent1"/>
            </a:solidFill>
            <a:ln w="9525" cap="flat" cmpd="sng" algn="ctr">
              <a:solidFill>
                <a:srgbClr val="00B050"/>
              </a:solidFill>
              <a:prstDash val="sysDash"/>
              <a:round/>
              <a:headEnd type="none" w="med" len="med"/>
              <a:tailEnd type="triangle" w="med" len="med"/>
            </a:ln>
            <a:effectLst/>
          </p:spPr>
        </p:cxnSp>
        <p:pic>
          <p:nvPicPr>
            <p:cNvPr id="119889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125" y="2959417"/>
              <a:ext cx="2867280" cy="3278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a:extLst>
              <a:ext uri="{FF2B5EF4-FFF2-40B4-BE49-F238E27FC236}">
                <a16:creationId xmlns:a16="http://schemas.microsoft.com/office/drawing/2014/main" id="{25C141F4-6063-4573-A90F-A52FA21F61D2}"/>
              </a:ext>
            </a:extLst>
          </p:cNvPr>
          <p:cNvPicPr>
            <a:picLocks noChangeAspect="1"/>
          </p:cNvPicPr>
          <p:nvPr/>
        </p:nvPicPr>
        <p:blipFill rotWithShape="1">
          <a:blip r:embed="rId6"/>
          <a:srcRect l="12028" t="18716" r="66559" b="9111"/>
          <a:stretch/>
        </p:blipFill>
        <p:spPr>
          <a:xfrm>
            <a:off x="191275" y="2296391"/>
            <a:ext cx="1894057" cy="3989826"/>
          </a:xfrm>
          <a:prstGeom prst="rect">
            <a:avLst/>
          </a:prstGeom>
        </p:spPr>
      </p:pic>
    </p:spTree>
    <p:extLst>
      <p:ext uri="{BB962C8B-B14F-4D97-AF65-F5344CB8AC3E}">
        <p14:creationId xmlns:p14="http://schemas.microsoft.com/office/powerpoint/2010/main" val="2726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06997"/>
            <a:ext cx="7132310" cy="1683165"/>
          </a:xfrm>
        </p:spPr>
        <p:txBody>
          <a:bodyPr/>
          <a:lstStyle/>
          <a:p>
            <a:pPr algn="l"/>
            <a:r>
              <a:rPr lang="de-CH" sz="2800" b="1" dirty="0" err="1">
                <a:latin typeface="Arial Unicode MS" pitchFamily="34" charset="-128"/>
                <a:ea typeface="Arial Unicode MS" pitchFamily="34" charset="-128"/>
                <a:cs typeface="Arial Unicode MS" pitchFamily="34" charset="-128"/>
              </a:rPr>
              <a:t>Detecting</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subgroups</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of</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patients</a:t>
            </a:r>
            <a:r>
              <a:rPr lang="de-CH" sz="2800" b="1" dirty="0">
                <a:latin typeface="Arial Unicode MS" pitchFamily="34" charset="-128"/>
                <a:ea typeface="Arial Unicode MS" pitchFamily="34" charset="-128"/>
                <a:cs typeface="Arial Unicode MS" pitchFamily="34" charset="-128"/>
              </a:rPr>
              <a:t> in </a:t>
            </a:r>
            <a:r>
              <a:rPr lang="de-CH" sz="2800" b="1" dirty="0" err="1">
                <a:latin typeface="Arial Unicode MS" pitchFamily="34" charset="-128"/>
                <a:ea typeface="Arial Unicode MS" pitchFamily="34" charset="-128"/>
                <a:cs typeface="Arial Unicode MS" pitchFamily="34" charset="-128"/>
              </a:rPr>
              <a:t>schizophrenia</a:t>
            </a:r>
            <a:endParaRPr lang="de-CH" sz="2800" b="1" dirty="0">
              <a:latin typeface="Arial Unicode MS" pitchFamily="34" charset="-128"/>
              <a:ea typeface="Arial Unicode MS" pitchFamily="34" charset="-128"/>
              <a:cs typeface="Arial Unicode MS" pitchFamily="34" charset="-128"/>
            </a:endParaRPr>
          </a:p>
        </p:txBody>
      </p:sp>
      <p:sp>
        <p:nvSpPr>
          <p:cNvPr id="49" name="Content Placeholder 1"/>
          <p:cNvSpPr>
            <a:spLocks noGrp="1"/>
          </p:cNvSpPr>
          <p:nvPr>
            <p:ph sz="quarter" idx="1"/>
          </p:nvPr>
        </p:nvSpPr>
        <p:spPr bwMode="auto">
          <a:xfrm>
            <a:off x="598713" y="1980925"/>
            <a:ext cx="5988292" cy="1233941"/>
          </a:xfrm>
          <a:prstGeom prst="rect">
            <a:avLst/>
          </a:prstGeom>
          <a:noFill/>
          <a:ln w="9525">
            <a:noFill/>
            <a:miter lim="800000"/>
            <a:headEnd/>
            <a:tailEnd/>
          </a:ln>
          <a:effectLst/>
        </p:spPr>
        <p:txBody>
          <a:bodyPr>
            <a:noAutofit/>
          </a:bodyPr>
          <a:lstStyle/>
          <a:p>
            <a:pPr fontAlgn="auto">
              <a:spcBef>
                <a:spcPts val="0"/>
              </a:spcBef>
              <a:spcAft>
                <a:spcPts val="0"/>
              </a:spcAft>
            </a:pPr>
            <a:r>
              <a:rPr kumimoji="0" lang="en-GB" sz="1800" b="0" i="0" u="none" strike="noStrike" kern="0" cap="none" spc="0" normalizeH="0" baseline="0" noProof="0" dirty="0">
                <a:ln>
                  <a:noFill/>
                </a:ln>
                <a:solidFill>
                  <a:sysClr val="windowText" lastClr="000000"/>
                </a:solidFill>
                <a:effectLst/>
                <a:uLnTx/>
                <a:uFillTx/>
              </a:rPr>
              <a:t>three distinct subgroups (total N=41)</a:t>
            </a:r>
          </a:p>
          <a:p>
            <a:pPr fontAlgn="auto">
              <a:spcBef>
                <a:spcPts val="1200"/>
              </a:spcBef>
              <a:spcAft>
                <a:spcPts val="0"/>
              </a:spcAft>
            </a:pPr>
            <a:r>
              <a:rPr kumimoji="0" lang="en-GB" sz="1800" b="0" i="0" u="none" strike="noStrike" kern="0" cap="none" spc="0" normalizeH="0" baseline="0" noProof="0" dirty="0">
                <a:ln>
                  <a:noFill/>
                </a:ln>
                <a:solidFill>
                  <a:sysClr val="windowText" lastClr="000000"/>
                </a:solidFill>
                <a:effectLst/>
                <a:uLnTx/>
                <a:uFillTx/>
              </a:rPr>
              <a:t>subgroups differ (p &lt; 0.05) </a:t>
            </a:r>
            <a:r>
              <a:rPr kumimoji="0" lang="en-GB" sz="1800" b="0" i="0" u="none" strike="noStrike" kern="0" cap="none" spc="0" normalizeH="0" baseline="0" noProof="0" dirty="0" err="1">
                <a:ln>
                  <a:noFill/>
                </a:ln>
                <a:solidFill>
                  <a:sysClr val="windowText" lastClr="000000"/>
                </a:solidFill>
                <a:effectLst/>
                <a:uLnTx/>
                <a:uFillTx/>
              </a:rPr>
              <a:t>wrt</a:t>
            </a:r>
            <a:r>
              <a:rPr kumimoji="0" lang="en-GB" sz="1800" b="0" i="0" u="none" strike="noStrike" kern="0" cap="none" spc="0" normalizeH="0" baseline="0" noProof="0" dirty="0">
                <a:ln>
                  <a:noFill/>
                </a:ln>
                <a:solidFill>
                  <a:sysClr val="windowText" lastClr="000000"/>
                </a:solidFill>
                <a:effectLst/>
                <a:uLnTx/>
                <a:uFillTx/>
              </a:rPr>
              <a:t>. negative symptoms on the </a:t>
            </a:r>
            <a:r>
              <a:rPr kumimoji="0" lang="en-GB" sz="1800" b="0" i="1" u="none" strike="noStrike" kern="0" cap="none" spc="0" normalizeH="0" baseline="0" noProof="0" dirty="0">
                <a:ln>
                  <a:noFill/>
                </a:ln>
                <a:solidFill>
                  <a:sysClr val="windowText" lastClr="000000"/>
                </a:solidFill>
                <a:effectLst/>
                <a:uLnTx/>
                <a:uFillTx/>
              </a:rPr>
              <a:t>positive and negative symptom scale</a:t>
            </a:r>
            <a:r>
              <a:rPr kumimoji="0" lang="en-GB" sz="1800" b="0" i="0" u="none" strike="noStrike" kern="0" cap="none" spc="0" normalizeH="0" baseline="0" noProof="0" dirty="0">
                <a:ln>
                  <a:noFill/>
                </a:ln>
                <a:solidFill>
                  <a:sysClr val="windowText" lastClr="000000"/>
                </a:solidFill>
                <a:effectLst/>
                <a:uLnTx/>
                <a:uFillTx/>
              </a:rPr>
              <a:t> (PANSS)</a:t>
            </a:r>
            <a:endParaRPr kumimoji="0" lang="de-DE" sz="1800" b="0" i="0" u="none" strike="noStrike" kern="0" cap="none" spc="0" normalizeH="0" baseline="0" noProof="0" dirty="0">
              <a:ln>
                <a:noFill/>
              </a:ln>
              <a:solidFill>
                <a:sysClr val="windowText" lastClr="000000"/>
              </a:solidFill>
              <a:effectLst/>
              <a:uLnTx/>
              <a:uFillTx/>
            </a:endParaRPr>
          </a:p>
        </p:txBody>
      </p:sp>
      <p:sp>
        <p:nvSpPr>
          <p:cNvPr id="51" name="TextBox 50"/>
          <p:cNvSpPr txBox="1"/>
          <p:nvPr/>
        </p:nvSpPr>
        <p:spPr>
          <a:xfrm>
            <a:off x="6587005" y="450459"/>
            <a:ext cx="1434800" cy="830997"/>
          </a:xfrm>
          <a:prstGeom prst="rect">
            <a:avLst/>
          </a:prstGeom>
          <a:noFill/>
        </p:spPr>
        <p:txBody>
          <a:bodyPr wrap="square" rtlCol="0">
            <a:spAutoFit/>
          </a:bodyPr>
          <a:lstStyle/>
          <a:p>
            <a:r>
              <a:rPr lang="en-GB" sz="1600" dirty="0">
                <a:solidFill>
                  <a:srgbClr val="000000"/>
                </a:solidFill>
                <a:latin typeface="Arial" pitchFamily="34" charset="0"/>
                <a:cs typeface="Arial" pitchFamily="34" charset="0"/>
              </a:rPr>
              <a:t>Optimal cluster solution</a:t>
            </a:r>
          </a:p>
        </p:txBody>
      </p:sp>
      <p:pic>
        <p:nvPicPr>
          <p:cNvPr id="12009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628" y="3115002"/>
            <a:ext cx="1564716" cy="26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09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660" y="450460"/>
            <a:ext cx="1538958" cy="243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09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0" y="3662185"/>
            <a:ext cx="6422409" cy="203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6"/>
          <p:cNvSpPr txBox="1">
            <a:spLocks noChangeArrowheads="1"/>
          </p:cNvSpPr>
          <p:nvPr/>
        </p:nvSpPr>
        <p:spPr bwMode="auto">
          <a:xfrm>
            <a:off x="756495" y="6394311"/>
            <a:ext cx="3446777" cy="307777"/>
          </a:xfrm>
          <a:prstGeom prst="rect">
            <a:avLst/>
          </a:prstGeom>
          <a:noFill/>
          <a:ln w="9525" algn="ctr">
            <a:noFill/>
            <a:miter lim="800000"/>
            <a:headEnd/>
            <a:tailEnd/>
          </a:ln>
          <a:effectLst/>
        </p:spPr>
        <p:txBody>
          <a:bodyPr wrap="none">
            <a:spAutoFit/>
          </a:bodyPr>
          <a:lstStyle/>
          <a:p>
            <a:r>
              <a:rPr lang="de-CH" b="0" dirty="0">
                <a:solidFill>
                  <a:srgbClr val="000000"/>
                </a:solidFill>
                <a:latin typeface="Times New Roman" pitchFamily="18" charset="0"/>
              </a:rPr>
              <a:t>Brodersen et al. (2014) </a:t>
            </a:r>
            <a:r>
              <a:rPr lang="de-CH" b="0" i="1" dirty="0" err="1">
                <a:solidFill>
                  <a:srgbClr val="000000"/>
                </a:solidFill>
                <a:latin typeface="Times New Roman" pitchFamily="18" charset="0"/>
              </a:rPr>
              <a:t>NeuroImage</a:t>
            </a:r>
            <a:r>
              <a:rPr lang="de-CH" b="0" i="1" dirty="0">
                <a:solidFill>
                  <a:srgbClr val="000000"/>
                </a:solidFill>
                <a:latin typeface="Times New Roman" pitchFamily="18" charset="0"/>
              </a:rPr>
              <a:t>: Clinical</a:t>
            </a:r>
            <a:endParaRPr lang="en-US" b="0" i="1" dirty="0">
              <a:solidFill>
                <a:srgbClr val="000000"/>
              </a:solidFill>
              <a:latin typeface="Times New Roman" pitchFamily="18" charset="0"/>
            </a:endParaRPr>
          </a:p>
        </p:txBody>
      </p:sp>
    </p:spTree>
    <p:extLst>
      <p:ext uri="{BB962C8B-B14F-4D97-AF65-F5344CB8AC3E}">
        <p14:creationId xmlns:p14="http://schemas.microsoft.com/office/powerpoint/2010/main" val="117235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09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09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71606"/>
            <a:ext cx="9258300" cy="1143000"/>
          </a:xfrm>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sp>
        <p:nvSpPr>
          <p:cNvPr id="1126" name="Text Box 65"/>
          <p:cNvSpPr txBox="1">
            <a:spLocks noChangeArrowheads="1"/>
          </p:cNvSpPr>
          <p:nvPr/>
        </p:nvSpPr>
        <p:spPr bwMode="auto">
          <a:xfrm>
            <a:off x="610362" y="6302118"/>
            <a:ext cx="3240419"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2016,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grpSp>
        <p:nvGrpSpPr>
          <p:cNvPr id="69" name="Group 68"/>
          <p:cNvGrpSpPr/>
          <p:nvPr/>
        </p:nvGrpSpPr>
        <p:grpSpPr>
          <a:xfrm>
            <a:off x="2304087" y="1169466"/>
            <a:ext cx="5222542" cy="4625913"/>
            <a:chOff x="2780337" y="1887538"/>
            <a:chExt cx="5222542" cy="4625913"/>
          </a:xfrm>
        </p:grpSpPr>
        <p:grpSp>
          <p:nvGrpSpPr>
            <p:cNvPr id="70" name="Group 14"/>
            <p:cNvGrpSpPr>
              <a:grpSpLocks/>
            </p:cNvGrpSpPr>
            <p:nvPr/>
          </p:nvGrpSpPr>
          <p:grpSpPr bwMode="auto">
            <a:xfrm>
              <a:off x="2965450" y="4429125"/>
              <a:ext cx="2224088" cy="1527175"/>
              <a:chOff x="6147593" y="3296194"/>
              <a:chExt cx="1342713" cy="922421"/>
            </a:xfrm>
          </p:grpSpPr>
          <p:sp>
            <p:nvSpPr>
              <p:cNvPr id="86" name="Oval 85"/>
              <p:cNvSpPr/>
              <p:nvPr/>
            </p:nvSpPr>
            <p:spPr>
              <a:xfrm>
                <a:off x="6363232" y="3296194"/>
                <a:ext cx="288477" cy="288616"/>
              </a:xfrm>
              <a:prstGeom prst="ellipse">
                <a:avLst/>
              </a:prstGeom>
              <a:no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p:cNvSpPr/>
              <p:nvPr/>
            </p:nvSpPr>
            <p:spPr>
              <a:xfrm>
                <a:off x="7201829" y="3296194"/>
                <a:ext cx="288477" cy="288616"/>
              </a:xfrm>
              <a:prstGeom prst="ellipse">
                <a:avLst/>
              </a:prstGeom>
              <a:no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6660335" y="3929999"/>
                <a:ext cx="288477" cy="288616"/>
              </a:xfrm>
              <a:prstGeom prst="ellipse">
                <a:avLst/>
              </a:prstGeom>
              <a:no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9" name="Straight Arrow Connector 88"/>
              <p:cNvCxnSpPr/>
              <p:nvPr/>
            </p:nvCxnSpPr>
            <p:spPr>
              <a:xfrm>
                <a:off x="6147593" y="3432352"/>
                <a:ext cx="207972" cy="0"/>
              </a:xfrm>
              <a:prstGeom prst="straightConnector1">
                <a:avLst/>
              </a:prstGeom>
              <a:noFill/>
              <a:ln w="12700" cap="flat" cmpd="sng" algn="ctr">
                <a:solidFill>
                  <a:sysClr val="windowText" lastClr="000000"/>
                </a:solidFill>
                <a:prstDash val="dash"/>
                <a:miter lim="800000"/>
                <a:tailEnd type="triangle"/>
              </a:ln>
              <a:effectLst/>
            </p:spPr>
          </p:cxnSp>
          <p:cxnSp>
            <p:nvCxnSpPr>
              <p:cNvPr id="90" name="Straight Arrow Connector 89"/>
              <p:cNvCxnSpPr>
                <a:stCxn id="86" idx="6"/>
                <a:endCxn id="87" idx="2"/>
              </p:cNvCxnSpPr>
              <p:nvPr/>
            </p:nvCxnSpPr>
            <p:spPr>
              <a:xfrm>
                <a:off x="6651709" y="3440982"/>
                <a:ext cx="550119" cy="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cxnSp>
            <p:nvCxnSpPr>
              <p:cNvPr id="91" name="Straight Arrow Connector 90"/>
              <p:cNvCxnSpPr>
                <a:stCxn id="87" idx="3"/>
                <a:endCxn id="88" idx="7"/>
              </p:cNvCxnSpPr>
              <p:nvPr/>
            </p:nvCxnSpPr>
            <p:spPr>
              <a:xfrm flipH="1">
                <a:off x="6906643" y="3542621"/>
                <a:ext cx="337355" cy="429568"/>
              </a:xfrm>
              <a:prstGeom prst="straightConnector1">
                <a:avLst/>
              </a:prstGeom>
              <a:noFill/>
              <a:ln w="12700" cap="flat" cmpd="sng" algn="ctr">
                <a:solidFill>
                  <a:sysClr val="windowText" lastClr="000000"/>
                </a:solidFill>
                <a:prstDash val="solid"/>
                <a:miter lim="800000"/>
                <a:headEnd type="triangle" w="med" len="med"/>
                <a:tailEnd type="triangle" w="med" len="med"/>
              </a:ln>
              <a:effectLst/>
            </p:spPr>
          </p:cxnSp>
        </p:grpSp>
        <p:grpSp>
          <p:nvGrpSpPr>
            <p:cNvPr id="71" name="Group 23"/>
            <p:cNvGrpSpPr>
              <a:grpSpLocks/>
            </p:cNvGrpSpPr>
            <p:nvPr/>
          </p:nvGrpSpPr>
          <p:grpSpPr bwMode="auto">
            <a:xfrm>
              <a:off x="3289300" y="3097213"/>
              <a:ext cx="1617663" cy="955675"/>
              <a:chOff x="2145524" y="3064817"/>
              <a:chExt cx="1618713" cy="955472"/>
            </a:xfrm>
          </p:grpSpPr>
          <p:pic>
            <p:nvPicPr>
              <p:cNvPr id="84" name="Picture 83"/>
              <p:cNvPicPr>
                <a:picLocks noChangeAspect="1"/>
              </p:cNvPicPr>
              <p:nvPr/>
            </p:nvPicPr>
            <p:blipFill rotWithShape="1">
              <a:blip r:embed="rId3" cstate="print">
                <a:duotone>
                  <a:srgbClr val="ED7D31">
                    <a:shade val="45000"/>
                    <a:satMod val="135000"/>
                  </a:srgbClr>
                  <a:prstClr val="white"/>
                </a:duotone>
                <a:extLst>
                  <a:ext uri="{28A0092B-C50C-407E-A947-70E740481C1C}">
                    <a14:useLocalDpi xmlns:a14="http://schemas.microsoft.com/office/drawing/2010/main" val="0"/>
                  </a:ext>
                </a:extLst>
              </a:blip>
              <a:srcRect l="48830" t="-468" r="30351" b="57135"/>
              <a:stretch/>
            </p:blipFill>
            <p:spPr>
              <a:xfrm>
                <a:off x="2805651" y="3458452"/>
                <a:ext cx="269924" cy="561837"/>
              </a:xfrm>
              <a:prstGeom prst="rect">
                <a:avLst/>
              </a:prstGeom>
            </p:spPr>
          </p:pic>
          <p:sp>
            <p:nvSpPr>
              <p:cNvPr id="85" name="TextBox 25"/>
              <p:cNvSpPr txBox="1">
                <a:spLocks noChangeArrowheads="1"/>
              </p:cNvSpPr>
              <p:nvPr/>
            </p:nvSpPr>
            <p:spPr bwMode="auto">
              <a:xfrm>
                <a:off x="2145524" y="3064817"/>
                <a:ext cx="1618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t>First level DCM</a:t>
                </a:r>
              </a:p>
            </p:txBody>
          </p:sp>
        </p:grpSp>
        <p:sp>
          <p:nvSpPr>
            <p:cNvPr id="72" name="Rectangle 71"/>
            <p:cNvSpPr/>
            <p:nvPr/>
          </p:nvSpPr>
          <p:spPr>
            <a:xfrm>
              <a:off x="2843213" y="4221163"/>
              <a:ext cx="2489200" cy="1873250"/>
            </a:xfrm>
            <a:prstGeom prst="rect">
              <a:avLst/>
            </a:prstGeom>
            <a:noFill/>
            <a:ln w="12700" cap="flat" cmpd="sng" algn="ctr">
              <a:solidFill>
                <a:sysClr val="windowText" lastClr="000000">
                  <a:lumMod val="50000"/>
                  <a:lumOff val="50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3" name="Straight Arrow Connector 72"/>
            <p:cNvCxnSpPr/>
            <p:nvPr/>
          </p:nvCxnSpPr>
          <p:spPr>
            <a:xfrm flipH="1">
              <a:off x="5191125" y="3587750"/>
              <a:ext cx="2125663" cy="1717675"/>
            </a:xfrm>
            <a:prstGeom prst="straightConnector1">
              <a:avLst/>
            </a:prstGeom>
            <a:noFill/>
            <a:ln w="38100" cap="flat" cmpd="sng" algn="ctr">
              <a:solidFill>
                <a:srgbClr val="0070C0"/>
              </a:solidFill>
              <a:prstDash val="solid"/>
              <a:miter lim="800000"/>
              <a:headEnd type="none" w="med" len="med"/>
              <a:tailEnd type="triangle" w="med" len="med"/>
            </a:ln>
            <a:effectLst/>
          </p:spPr>
        </p:cxnSp>
        <p:pic>
          <p:nvPicPr>
            <p:cNvPr id="74" name="Picture 73"/>
            <p:cNvPicPr>
              <a:picLocks noChangeAspect="1"/>
            </p:cNvPicPr>
            <p:nvPr/>
          </p:nvPicPr>
          <p:blipFill>
            <a:blip r:embed="rId4">
              <a:extLst>
                <a:ext uri="{28A0092B-C50C-407E-A947-70E740481C1C}">
                  <a14:useLocalDpi xmlns:a14="http://schemas.microsoft.com/office/drawing/2010/main" val="0"/>
                </a:ext>
              </a:extLst>
            </a:blip>
            <a:srcRect b="14970"/>
            <a:stretch>
              <a:fillRect/>
            </a:stretch>
          </p:blipFill>
          <p:spPr bwMode="auto">
            <a:xfrm>
              <a:off x="5699125" y="2522538"/>
              <a:ext cx="1055688"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p:cNvSpPr txBox="1">
              <a:spLocks noChangeArrowheads="1"/>
            </p:cNvSpPr>
            <p:nvPr/>
          </p:nvSpPr>
          <p:spPr bwMode="auto">
            <a:xfrm>
              <a:off x="5834063" y="1887538"/>
              <a:ext cx="781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t>Group</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t>Mean</a:t>
              </a:r>
            </a:p>
          </p:txBody>
        </p:sp>
        <p:sp>
          <p:nvSpPr>
            <p:cNvPr id="76" name="Oval 75"/>
            <p:cNvSpPr/>
            <p:nvPr/>
          </p:nvSpPr>
          <p:spPr>
            <a:xfrm>
              <a:off x="4545013" y="5046663"/>
              <a:ext cx="552450" cy="501650"/>
            </a:xfrm>
            <a:prstGeom prst="ellipse">
              <a:avLst/>
            </a:prstGeom>
            <a:noFill/>
            <a:ln w="38100" cap="flat" cmpd="sng" algn="ctr">
              <a:solidFill>
                <a:srgbClr val="0070C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7" name="Straight Arrow Connector 76"/>
            <p:cNvCxnSpPr/>
            <p:nvPr/>
          </p:nvCxnSpPr>
          <p:spPr>
            <a:xfrm flipH="1">
              <a:off x="5100638" y="3619500"/>
              <a:ext cx="1058862" cy="1517650"/>
            </a:xfrm>
            <a:prstGeom prst="straightConnector1">
              <a:avLst/>
            </a:prstGeom>
            <a:noFill/>
            <a:ln w="38100" cap="flat" cmpd="sng" algn="ctr">
              <a:solidFill>
                <a:srgbClr val="0070C0"/>
              </a:solidFill>
              <a:prstDash val="solid"/>
              <a:miter lim="800000"/>
              <a:headEnd type="none" w="med" len="med"/>
              <a:tailEnd type="triangle" w="med" len="med"/>
            </a:ln>
            <a:effectLst/>
          </p:spPr>
        </p:cxnSp>
        <p:pic>
          <p:nvPicPr>
            <p:cNvPr id="78" name="Picture 77"/>
            <p:cNvPicPr>
              <a:picLocks noChangeAspect="1"/>
            </p:cNvPicPr>
            <p:nvPr/>
          </p:nvPicPr>
          <p:blipFill rotWithShape="1">
            <a:blip r:embed="rId4" cstate="print">
              <a:duotone>
                <a:srgbClr val="70AD47">
                  <a:shade val="45000"/>
                  <a:satMod val="135000"/>
                </a:srgbClr>
                <a:prstClr val="white"/>
              </a:duotone>
              <a:extLst>
                <a:ext uri="{28A0092B-C50C-407E-A947-70E740481C1C}">
                  <a14:useLocalDpi xmlns:a14="http://schemas.microsoft.com/office/drawing/2010/main" val="0"/>
                </a:ext>
              </a:extLst>
            </a:blip>
            <a:srcRect b="56322"/>
            <a:stretch/>
          </p:blipFill>
          <p:spPr>
            <a:xfrm>
              <a:off x="6947498" y="2522731"/>
              <a:ext cx="1055381" cy="460967"/>
            </a:xfrm>
            <a:prstGeom prst="rect">
              <a:avLst/>
            </a:prstGeom>
          </p:spPr>
        </p:pic>
        <p:sp>
          <p:nvSpPr>
            <p:cNvPr id="79" name="TextBox 78"/>
            <p:cNvSpPr txBox="1">
              <a:spLocks noChangeArrowheads="1"/>
            </p:cNvSpPr>
            <p:nvPr/>
          </p:nvSpPr>
          <p:spPr bwMode="auto">
            <a:xfrm>
              <a:off x="7019925" y="1930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t>Disease</a:t>
              </a:r>
            </a:p>
          </p:txBody>
        </p:sp>
        <p:pic>
          <p:nvPicPr>
            <p:cNvPr id="80" name="Picture 79"/>
            <p:cNvPicPr>
              <a:picLocks noChangeAspect="1"/>
            </p:cNvPicPr>
            <p:nvPr/>
          </p:nvPicPr>
          <p:blipFill rotWithShape="1">
            <a:blip r:embed="rId4" cstate="print">
              <a:duotone>
                <a:srgbClr val="ED7D31">
                  <a:shade val="45000"/>
                  <a:satMod val="135000"/>
                </a:srgbClr>
                <a:prstClr val="white"/>
              </a:duotone>
              <a:extLst>
                <a:ext uri="{28A0092B-C50C-407E-A947-70E740481C1C}">
                  <a14:useLocalDpi xmlns:a14="http://schemas.microsoft.com/office/drawing/2010/main" val="0"/>
                </a:ext>
              </a:extLst>
            </a:blip>
            <a:srcRect t="43016" b="14971"/>
            <a:stretch/>
          </p:blipFill>
          <p:spPr>
            <a:xfrm>
              <a:off x="6936480" y="2983697"/>
              <a:ext cx="1055381" cy="443401"/>
            </a:xfrm>
            <a:prstGeom prst="rect">
              <a:avLst/>
            </a:prstGeom>
          </p:spPr>
        </p:pic>
        <p:sp>
          <p:nvSpPr>
            <p:cNvPr id="81" name="TextBox 80"/>
            <p:cNvSpPr txBox="1">
              <a:spLocks noRot="1" noChangeAspect="1" noMove="1" noResize="1" noEditPoints="1" noAdjustHandles="1" noChangeArrowheads="1" noChangeShapeType="1" noTextEdit="1"/>
            </p:cNvSpPr>
            <p:nvPr/>
          </p:nvSpPr>
          <p:spPr>
            <a:xfrm>
              <a:off x="4064208" y="4392150"/>
              <a:ext cx="200696" cy="276999"/>
            </a:xfrm>
            <a:prstGeom prst="rect">
              <a:avLst/>
            </a:prstGeom>
            <a:blipFill rotWithShape="0">
              <a:blip r:embed="rId5"/>
              <a:stretch>
                <a:fillRect l="-27273" r="-18182" b="-8696"/>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Calibri" panose="020F0502020204030204"/>
                </a:rPr>
                <a:t> </a:t>
              </a:r>
            </a:p>
          </p:txBody>
        </p:sp>
        <p:sp>
          <p:nvSpPr>
            <p:cNvPr id="82" name="TextBox 81"/>
            <p:cNvSpPr txBox="1">
              <a:spLocks noRot="1" noChangeAspect="1" noMove="1" noResize="1" noEditPoints="1" noAdjustHandles="1" noChangeArrowheads="1" noChangeShapeType="1" noTextEdit="1"/>
            </p:cNvSpPr>
            <p:nvPr/>
          </p:nvSpPr>
          <p:spPr>
            <a:xfrm>
              <a:off x="4621137" y="5114849"/>
              <a:ext cx="200696" cy="276999"/>
            </a:xfrm>
            <a:prstGeom prst="rect">
              <a:avLst/>
            </a:prstGeom>
            <a:blipFill rotWithShape="0">
              <a:blip r:embed="rId6"/>
              <a:stretch>
                <a:fillRect l="-24242" r="-21212" b="-11111"/>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Calibri" panose="020F0502020204030204"/>
                </a:rPr>
                <a:t> </a:t>
              </a:r>
            </a:p>
          </p:txBody>
        </p:sp>
        <p:sp>
          <p:nvSpPr>
            <p:cNvPr id="83" name="TextBox 82"/>
            <p:cNvSpPr txBox="1"/>
            <p:nvPr/>
          </p:nvSpPr>
          <p:spPr>
            <a:xfrm>
              <a:off x="2780337" y="6267230"/>
              <a:ext cx="2852063" cy="246221"/>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lumMod val="50000"/>
                      <a:lumOff val="50000"/>
                    </a:prstClr>
                  </a:solidFill>
                  <a:effectLst/>
                  <a:uLnTx/>
                  <a:uFillTx/>
                  <a:latin typeface="Calibri" panose="020F0502020204030204"/>
                </a:rPr>
                <a:t>Image credit: Wilson Joseph from Noun Project</a:t>
              </a:r>
            </a:p>
          </p:txBody>
        </p:sp>
      </p:grpSp>
    </p:spTree>
    <p:extLst>
      <p:ext uri="{BB962C8B-B14F-4D97-AF65-F5344CB8AC3E}">
        <p14:creationId xmlns:p14="http://schemas.microsoft.com/office/powerpoint/2010/main" val="12171334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570538" y="109538"/>
            <a:ext cx="4703762" cy="6743700"/>
            <a:chOff x="3171" y="0"/>
            <a:chExt cx="2963" cy="4248"/>
          </a:xfrm>
        </p:grpSpPr>
        <p:pic>
          <p:nvPicPr>
            <p:cNvPr id="2241539" name="Picture 3" descr="NeuralStates_D13"/>
            <p:cNvPicPr>
              <a:picLocks noChangeAspect="1" noChangeArrowheads="1"/>
            </p:cNvPicPr>
            <p:nvPr/>
          </p:nvPicPr>
          <p:blipFill>
            <a:blip r:embed="rId3" cstate="print"/>
            <a:srcRect/>
            <a:stretch>
              <a:fillRect/>
            </a:stretch>
          </p:blipFill>
          <p:spPr bwMode="auto">
            <a:xfrm>
              <a:off x="3171" y="0"/>
              <a:ext cx="2963" cy="2222"/>
            </a:xfrm>
            <a:prstGeom prst="rect">
              <a:avLst/>
            </a:prstGeom>
            <a:noFill/>
          </p:spPr>
        </p:pic>
        <p:sp>
          <p:nvSpPr>
            <p:cNvPr id="2241540" name="Text Box 4"/>
            <p:cNvSpPr txBox="1">
              <a:spLocks noChangeArrowheads="1"/>
            </p:cNvSpPr>
            <p:nvPr/>
          </p:nvSpPr>
          <p:spPr bwMode="auto">
            <a:xfrm rot="16200000">
              <a:off x="4574" y="-457"/>
              <a:ext cx="250" cy="1421"/>
            </a:xfrm>
            <a:prstGeom prst="rect">
              <a:avLst/>
            </a:prstGeom>
            <a:noFill/>
            <a:ln w="9525" algn="ctr">
              <a:noFill/>
              <a:miter lim="800000"/>
              <a:headEnd/>
              <a:tailEnd/>
            </a:ln>
            <a:effectLst/>
          </p:spPr>
          <p:txBody>
            <a:bodyPr vert="eaVert" wrap="none">
              <a:spAutoFit/>
            </a:bodyPr>
            <a:lstStyle/>
            <a:p>
              <a:r>
                <a:rPr lang="en-GB">
                  <a:solidFill>
                    <a:srgbClr val="000000"/>
                  </a:solidFill>
                </a:rPr>
                <a:t>Neural population activity</a:t>
              </a:r>
              <a:endParaRPr lang="en-US">
                <a:solidFill>
                  <a:srgbClr val="000000"/>
                </a:solidFill>
              </a:endParaRPr>
            </a:p>
          </p:txBody>
        </p:sp>
        <p:sp>
          <p:nvSpPr>
            <p:cNvPr id="2241541" name="Rectangle 5"/>
            <p:cNvSpPr>
              <a:spLocks noChangeArrowheads="1"/>
            </p:cNvSpPr>
            <p:nvPr/>
          </p:nvSpPr>
          <p:spPr bwMode="auto">
            <a:xfrm>
              <a:off x="3574" y="183"/>
              <a:ext cx="569" cy="1767"/>
            </a:xfrm>
            <a:prstGeom prst="rect">
              <a:avLst/>
            </a:prstGeom>
            <a:solidFill>
              <a:srgbClr val="C0C0C0">
                <a:alpha val="14999"/>
              </a:srgbClr>
            </a:solidFill>
            <a:ln w="9525" algn="ctr">
              <a:solidFill>
                <a:schemeClr val="tx1"/>
              </a:solidFill>
              <a:prstDash val="dash"/>
              <a:miter lim="800000"/>
              <a:headEnd/>
              <a:tailEnd/>
            </a:ln>
            <a:effectLst/>
          </p:spPr>
          <p:txBody>
            <a:bodyPr wrap="none" anchor="ctr"/>
            <a:lstStyle/>
            <a:p>
              <a:endParaRPr lang="en-US">
                <a:solidFill>
                  <a:srgbClr val="000000"/>
                </a:solidFill>
              </a:endParaRPr>
            </a:p>
          </p:txBody>
        </p:sp>
        <p:sp>
          <p:nvSpPr>
            <p:cNvPr id="2241542" name="Rectangle 6"/>
            <p:cNvSpPr>
              <a:spLocks noChangeArrowheads="1"/>
            </p:cNvSpPr>
            <p:nvPr/>
          </p:nvSpPr>
          <p:spPr bwMode="auto">
            <a:xfrm>
              <a:off x="4732" y="179"/>
              <a:ext cx="569" cy="1767"/>
            </a:xfrm>
            <a:prstGeom prst="rect">
              <a:avLst/>
            </a:prstGeom>
            <a:solidFill>
              <a:srgbClr val="C0C0C0">
                <a:alpha val="14999"/>
              </a:srgbClr>
            </a:solidFill>
            <a:ln w="9525" algn="ctr">
              <a:solidFill>
                <a:schemeClr val="tx1"/>
              </a:solidFill>
              <a:prstDash val="dash"/>
              <a:miter lim="800000"/>
              <a:headEnd/>
              <a:tailEnd/>
            </a:ln>
            <a:effectLst/>
          </p:spPr>
          <p:txBody>
            <a:bodyPr wrap="none" anchor="ctr"/>
            <a:lstStyle/>
            <a:p>
              <a:endParaRPr lang="en-US">
                <a:solidFill>
                  <a:srgbClr val="000000"/>
                </a:solidFill>
              </a:endParaRPr>
            </a:p>
          </p:txBody>
        </p:sp>
        <p:grpSp>
          <p:nvGrpSpPr>
            <p:cNvPr id="3" name="Group 7"/>
            <p:cNvGrpSpPr>
              <a:grpSpLocks/>
            </p:cNvGrpSpPr>
            <p:nvPr/>
          </p:nvGrpSpPr>
          <p:grpSpPr bwMode="auto">
            <a:xfrm>
              <a:off x="3171" y="2026"/>
              <a:ext cx="2963" cy="2222"/>
              <a:chOff x="3171" y="2151"/>
              <a:chExt cx="2963" cy="2222"/>
            </a:xfrm>
          </p:grpSpPr>
          <p:pic>
            <p:nvPicPr>
              <p:cNvPr id="2241544" name="Picture 8" descr="BOLD_D13"/>
              <p:cNvPicPr>
                <a:picLocks noChangeAspect="1" noChangeArrowheads="1"/>
              </p:cNvPicPr>
              <p:nvPr/>
            </p:nvPicPr>
            <p:blipFill>
              <a:blip r:embed="rId4" cstate="print"/>
              <a:srcRect/>
              <a:stretch>
                <a:fillRect/>
              </a:stretch>
            </p:blipFill>
            <p:spPr bwMode="auto">
              <a:xfrm>
                <a:off x="3171" y="2151"/>
                <a:ext cx="2963" cy="2222"/>
              </a:xfrm>
              <a:prstGeom prst="rect">
                <a:avLst/>
              </a:prstGeom>
              <a:noFill/>
            </p:spPr>
          </p:pic>
          <p:sp>
            <p:nvSpPr>
              <p:cNvPr id="2241545" name="Text Box 9"/>
              <p:cNvSpPr txBox="1">
                <a:spLocks noChangeArrowheads="1"/>
              </p:cNvSpPr>
              <p:nvPr/>
            </p:nvSpPr>
            <p:spPr bwMode="auto">
              <a:xfrm rot="16200000">
                <a:off x="4590" y="1771"/>
                <a:ext cx="250" cy="1279"/>
              </a:xfrm>
              <a:prstGeom prst="rect">
                <a:avLst/>
              </a:prstGeom>
              <a:noFill/>
              <a:ln w="9525" algn="ctr">
                <a:noFill/>
                <a:miter lim="800000"/>
                <a:headEnd/>
                <a:tailEnd/>
              </a:ln>
              <a:effectLst/>
            </p:spPr>
            <p:txBody>
              <a:bodyPr vert="eaVert" wrap="none">
                <a:spAutoFit/>
              </a:bodyPr>
              <a:lstStyle/>
              <a:p>
                <a:r>
                  <a:rPr lang="en-GB">
                    <a:solidFill>
                      <a:srgbClr val="000000"/>
                    </a:solidFill>
                  </a:rPr>
                  <a:t>fMRI signal change (%)</a:t>
                </a:r>
                <a:endParaRPr lang="en-US">
                  <a:solidFill>
                    <a:srgbClr val="000000"/>
                  </a:solidFill>
                </a:endParaRPr>
              </a:p>
            </p:txBody>
          </p:sp>
          <p:sp>
            <p:nvSpPr>
              <p:cNvPr id="2241546" name="Rectangle 10"/>
              <p:cNvSpPr>
                <a:spLocks noChangeArrowheads="1"/>
              </p:cNvSpPr>
              <p:nvPr/>
            </p:nvSpPr>
            <p:spPr bwMode="auto">
              <a:xfrm>
                <a:off x="3578" y="2342"/>
                <a:ext cx="568" cy="1767"/>
              </a:xfrm>
              <a:prstGeom prst="rect">
                <a:avLst/>
              </a:prstGeom>
              <a:solidFill>
                <a:srgbClr val="C0C0C0">
                  <a:alpha val="14999"/>
                </a:srgbClr>
              </a:solidFill>
              <a:ln w="9525" algn="ctr">
                <a:solidFill>
                  <a:schemeClr val="tx1"/>
                </a:solidFill>
                <a:prstDash val="dash"/>
                <a:miter lim="800000"/>
                <a:headEnd/>
                <a:tailEnd/>
              </a:ln>
              <a:effectLst/>
            </p:spPr>
            <p:txBody>
              <a:bodyPr wrap="none" anchor="ctr"/>
              <a:lstStyle/>
              <a:p>
                <a:endParaRPr lang="en-US">
                  <a:solidFill>
                    <a:srgbClr val="000000"/>
                  </a:solidFill>
                </a:endParaRPr>
              </a:p>
            </p:txBody>
          </p:sp>
          <p:sp>
            <p:nvSpPr>
              <p:cNvPr id="2241547" name="Rectangle 11"/>
              <p:cNvSpPr>
                <a:spLocks noChangeArrowheads="1"/>
              </p:cNvSpPr>
              <p:nvPr/>
            </p:nvSpPr>
            <p:spPr bwMode="auto">
              <a:xfrm>
                <a:off x="4735" y="2338"/>
                <a:ext cx="569" cy="1767"/>
              </a:xfrm>
              <a:prstGeom prst="rect">
                <a:avLst/>
              </a:prstGeom>
              <a:solidFill>
                <a:srgbClr val="C0C0C0">
                  <a:alpha val="14999"/>
                </a:srgbClr>
              </a:solidFill>
              <a:ln w="9525" algn="ctr">
                <a:solidFill>
                  <a:schemeClr val="tx1"/>
                </a:solidFill>
                <a:prstDash val="dash"/>
                <a:miter lim="800000"/>
                <a:headEnd/>
                <a:tailEnd/>
              </a:ln>
              <a:effectLst/>
            </p:spPr>
            <p:txBody>
              <a:bodyPr wrap="none" anchor="ctr"/>
              <a:lstStyle/>
              <a:p>
                <a:endParaRPr lang="en-US">
                  <a:solidFill>
                    <a:srgbClr val="000000"/>
                  </a:solidFill>
                </a:endParaRPr>
              </a:p>
            </p:txBody>
          </p:sp>
        </p:grpSp>
      </p:grpSp>
      <p:grpSp>
        <p:nvGrpSpPr>
          <p:cNvPr id="4" name="Group 12"/>
          <p:cNvGrpSpPr>
            <a:grpSpLocks/>
          </p:cNvGrpSpPr>
          <p:nvPr/>
        </p:nvGrpSpPr>
        <p:grpSpPr bwMode="auto">
          <a:xfrm>
            <a:off x="3586163" y="1612900"/>
            <a:ext cx="2159000" cy="2160588"/>
            <a:chOff x="2303" y="1016"/>
            <a:chExt cx="1360" cy="1361"/>
          </a:xfrm>
        </p:grpSpPr>
        <p:sp>
          <p:nvSpPr>
            <p:cNvPr id="2241549" name="Oval 13"/>
            <p:cNvSpPr>
              <a:spLocks noChangeAspect="1" noChangeArrowheads="1"/>
            </p:cNvSpPr>
            <p:nvPr/>
          </p:nvSpPr>
          <p:spPr bwMode="auto">
            <a:xfrm>
              <a:off x="2303" y="1923"/>
              <a:ext cx="453" cy="453"/>
            </a:xfrm>
            <a:prstGeom prst="ellipse">
              <a:avLst/>
            </a:prstGeom>
            <a:gradFill rotWithShape="1">
              <a:gsLst>
                <a:gs pos="0">
                  <a:srgbClr val="3366FF">
                    <a:gamma/>
                    <a:tint val="0"/>
                    <a:invGamma/>
                  </a:srgbClr>
                </a:gs>
                <a:gs pos="100000">
                  <a:srgbClr val="3366FF"/>
                </a:gs>
              </a:gsLst>
              <a:path path="shape">
                <a:fillToRect l="50000" t="50000" r="50000" b="50000"/>
              </a:path>
            </a:gradFill>
            <a:ln w="12700">
              <a:noFill/>
              <a:round/>
              <a:headEnd/>
              <a:tailEnd/>
            </a:ln>
            <a:effectLst/>
          </p:spPr>
          <p:txBody>
            <a:bodyPr wrap="none" anchor="ctr"/>
            <a:lstStyle/>
            <a:p>
              <a:endParaRPr lang="en-US">
                <a:solidFill>
                  <a:srgbClr val="000000"/>
                </a:solidFill>
              </a:endParaRPr>
            </a:p>
          </p:txBody>
        </p:sp>
        <p:sp>
          <p:nvSpPr>
            <p:cNvPr id="2241550" name="Text Box 14"/>
            <p:cNvSpPr txBox="1">
              <a:spLocks noChangeArrowheads="1"/>
            </p:cNvSpPr>
            <p:nvPr/>
          </p:nvSpPr>
          <p:spPr bwMode="auto">
            <a:xfrm>
              <a:off x="2417" y="2006"/>
              <a:ext cx="255" cy="250"/>
            </a:xfrm>
            <a:prstGeom prst="rect">
              <a:avLst/>
            </a:prstGeom>
            <a:noFill/>
            <a:ln w="9525">
              <a:noFill/>
              <a:miter lim="800000"/>
              <a:headEnd/>
              <a:tailEnd/>
            </a:ln>
            <a:effectLst/>
          </p:spPr>
          <p:txBody>
            <a:bodyPr wrap="none">
              <a:spAutoFit/>
            </a:bodyPr>
            <a:lstStyle/>
            <a:p>
              <a:pPr algn="ctr" eaLnBrk="0" hangingPunct="0"/>
              <a:r>
                <a:rPr lang="de-DE" sz="2000">
                  <a:solidFill>
                    <a:srgbClr val="000000"/>
                  </a:solidFill>
                  <a:latin typeface="Arial Unicode MS" pitchFamily="34" charset="-128"/>
                </a:rPr>
                <a:t>x</a:t>
              </a:r>
              <a:r>
                <a:rPr lang="de-DE" sz="2000" baseline="-25000">
                  <a:solidFill>
                    <a:srgbClr val="000000"/>
                  </a:solidFill>
                  <a:latin typeface="Arial Unicode MS" pitchFamily="34" charset="-128"/>
                </a:rPr>
                <a:t>1</a:t>
              </a:r>
            </a:p>
          </p:txBody>
        </p:sp>
        <p:sp>
          <p:nvSpPr>
            <p:cNvPr id="2241551" name="Oval 15"/>
            <p:cNvSpPr>
              <a:spLocks noChangeAspect="1" noChangeArrowheads="1"/>
            </p:cNvSpPr>
            <p:nvPr/>
          </p:nvSpPr>
          <p:spPr bwMode="auto">
            <a:xfrm>
              <a:off x="3210" y="1924"/>
              <a:ext cx="453" cy="453"/>
            </a:xfrm>
            <a:prstGeom prst="ellipse">
              <a:avLst/>
            </a:prstGeom>
            <a:gradFill rotWithShape="1">
              <a:gsLst>
                <a:gs pos="0">
                  <a:srgbClr val="33CC33">
                    <a:gamma/>
                    <a:tint val="0"/>
                    <a:invGamma/>
                  </a:srgbClr>
                </a:gs>
                <a:gs pos="100000">
                  <a:srgbClr val="33CC33"/>
                </a:gs>
              </a:gsLst>
              <a:path path="shape">
                <a:fillToRect l="50000" t="50000" r="50000" b="50000"/>
              </a:path>
            </a:gradFill>
            <a:ln w="12700">
              <a:noFill/>
              <a:round/>
              <a:headEnd/>
              <a:tailEnd/>
            </a:ln>
            <a:effectLst/>
          </p:spPr>
          <p:txBody>
            <a:bodyPr wrap="none" anchor="ctr"/>
            <a:lstStyle/>
            <a:p>
              <a:pPr algn="ctr" eaLnBrk="0" hangingPunct="0"/>
              <a:endParaRPr lang="en-US" sz="1800" b="0">
                <a:solidFill>
                  <a:srgbClr val="000000"/>
                </a:solidFill>
              </a:endParaRPr>
            </a:p>
          </p:txBody>
        </p:sp>
        <p:sp>
          <p:nvSpPr>
            <p:cNvPr id="2241552" name="Text Box 16"/>
            <p:cNvSpPr txBox="1">
              <a:spLocks noChangeArrowheads="1"/>
            </p:cNvSpPr>
            <p:nvPr/>
          </p:nvSpPr>
          <p:spPr bwMode="auto">
            <a:xfrm>
              <a:off x="3320" y="2006"/>
              <a:ext cx="253" cy="250"/>
            </a:xfrm>
            <a:prstGeom prst="rect">
              <a:avLst/>
            </a:prstGeom>
            <a:noFill/>
            <a:ln w="9525">
              <a:noFill/>
              <a:miter lim="800000"/>
              <a:headEnd/>
              <a:tailEnd/>
            </a:ln>
            <a:effectLst/>
          </p:spPr>
          <p:txBody>
            <a:bodyPr wrap="none">
              <a:spAutoFit/>
            </a:bodyPr>
            <a:lstStyle/>
            <a:p>
              <a:pPr algn="ctr" eaLnBrk="0" hangingPunct="0"/>
              <a:r>
                <a:rPr lang="de-DE" sz="2000">
                  <a:solidFill>
                    <a:srgbClr val="000000"/>
                  </a:solidFill>
                  <a:latin typeface="Arial Unicode MS" pitchFamily="34" charset="-128"/>
                </a:rPr>
                <a:t>x</a:t>
              </a:r>
              <a:r>
                <a:rPr lang="de-DE" sz="2000" baseline="-25000">
                  <a:solidFill>
                    <a:srgbClr val="000000"/>
                  </a:solidFill>
                  <a:latin typeface="Arial Unicode MS" pitchFamily="34" charset="-128"/>
                </a:rPr>
                <a:t>2</a:t>
              </a:r>
            </a:p>
          </p:txBody>
        </p:sp>
        <p:cxnSp>
          <p:nvCxnSpPr>
            <p:cNvPr id="2241553" name="AutoShape 17"/>
            <p:cNvCxnSpPr>
              <a:cxnSpLocks noChangeShapeType="1"/>
              <a:stCxn id="2241549" idx="5"/>
              <a:endCxn id="2241551" idx="3"/>
            </p:cNvCxnSpPr>
            <p:nvPr/>
          </p:nvCxnSpPr>
          <p:spPr bwMode="auto">
            <a:xfrm>
              <a:off x="2690" y="2310"/>
              <a:ext cx="586" cy="1"/>
            </a:xfrm>
            <a:prstGeom prst="straightConnector1">
              <a:avLst/>
            </a:prstGeom>
            <a:noFill/>
            <a:ln w="38100">
              <a:solidFill>
                <a:schemeClr val="tx1"/>
              </a:solidFill>
              <a:round/>
              <a:headEnd type="triangle" w="med" len="med"/>
              <a:tailEnd/>
            </a:ln>
            <a:effectLst/>
          </p:spPr>
        </p:cxnSp>
        <p:sp>
          <p:nvSpPr>
            <p:cNvPr id="2241554" name="Oval 18"/>
            <p:cNvSpPr>
              <a:spLocks noChangeAspect="1" noChangeArrowheads="1"/>
            </p:cNvSpPr>
            <p:nvPr/>
          </p:nvSpPr>
          <p:spPr bwMode="auto">
            <a:xfrm>
              <a:off x="2997" y="1016"/>
              <a:ext cx="453" cy="453"/>
            </a:xfrm>
            <a:prstGeom prst="ellipse">
              <a:avLst/>
            </a:prstGeom>
            <a:gradFill rotWithShape="1">
              <a:gsLst>
                <a:gs pos="0">
                  <a:srgbClr val="FF3300">
                    <a:gamma/>
                    <a:tint val="0"/>
                    <a:invGamma/>
                  </a:srgbClr>
                </a:gs>
                <a:gs pos="100000">
                  <a:srgbClr val="FF3300"/>
                </a:gs>
              </a:gsLst>
              <a:path path="shape">
                <a:fillToRect l="50000" t="50000" r="50000" b="50000"/>
              </a:path>
            </a:gradFill>
            <a:ln w="12700">
              <a:noFill/>
              <a:round/>
              <a:headEnd/>
              <a:tailEnd/>
            </a:ln>
            <a:effectLst/>
          </p:spPr>
          <p:txBody>
            <a:bodyPr wrap="none" anchor="ctr"/>
            <a:lstStyle/>
            <a:p>
              <a:endParaRPr lang="en-US">
                <a:solidFill>
                  <a:srgbClr val="000000"/>
                </a:solidFill>
              </a:endParaRPr>
            </a:p>
          </p:txBody>
        </p:sp>
        <p:sp>
          <p:nvSpPr>
            <p:cNvPr id="2241555" name="Text Box 19"/>
            <p:cNvSpPr txBox="1">
              <a:spLocks noChangeArrowheads="1"/>
            </p:cNvSpPr>
            <p:nvPr/>
          </p:nvSpPr>
          <p:spPr bwMode="auto">
            <a:xfrm>
              <a:off x="3106" y="1094"/>
              <a:ext cx="254" cy="250"/>
            </a:xfrm>
            <a:prstGeom prst="rect">
              <a:avLst/>
            </a:prstGeom>
            <a:noFill/>
            <a:ln w="9525">
              <a:noFill/>
              <a:miter lim="800000"/>
              <a:headEnd/>
              <a:tailEnd/>
            </a:ln>
            <a:effectLst/>
          </p:spPr>
          <p:txBody>
            <a:bodyPr wrap="none">
              <a:spAutoFit/>
            </a:bodyPr>
            <a:lstStyle/>
            <a:p>
              <a:pPr algn="ctr" eaLnBrk="0" hangingPunct="0"/>
              <a:r>
                <a:rPr lang="de-DE" sz="2000">
                  <a:solidFill>
                    <a:srgbClr val="000000"/>
                  </a:solidFill>
                  <a:latin typeface="Arial Unicode MS" pitchFamily="34" charset="-128"/>
                </a:rPr>
                <a:t>x</a:t>
              </a:r>
              <a:r>
                <a:rPr lang="de-DE" sz="2000" baseline="-25000">
                  <a:solidFill>
                    <a:srgbClr val="000000"/>
                  </a:solidFill>
                  <a:latin typeface="Arial Unicode MS" pitchFamily="34" charset="-128"/>
                </a:rPr>
                <a:t>3</a:t>
              </a:r>
            </a:p>
          </p:txBody>
        </p:sp>
        <p:cxnSp>
          <p:nvCxnSpPr>
            <p:cNvPr id="2241556" name="AutoShape 20"/>
            <p:cNvCxnSpPr>
              <a:cxnSpLocks noChangeShapeType="1"/>
              <a:stCxn id="2241551" idx="1"/>
              <a:endCxn id="2241549" idx="7"/>
            </p:cNvCxnSpPr>
            <p:nvPr/>
          </p:nvCxnSpPr>
          <p:spPr bwMode="auto">
            <a:xfrm flipH="1" flipV="1">
              <a:off x="2690" y="1989"/>
              <a:ext cx="586" cy="1"/>
            </a:xfrm>
            <a:prstGeom prst="straightConnector1">
              <a:avLst/>
            </a:prstGeom>
            <a:noFill/>
            <a:ln w="38100">
              <a:solidFill>
                <a:srgbClr val="3366FF"/>
              </a:solidFill>
              <a:round/>
              <a:headEnd type="triangle" w="med" len="med"/>
              <a:tailEnd/>
            </a:ln>
            <a:effectLst/>
          </p:spPr>
        </p:cxnSp>
        <p:sp>
          <p:nvSpPr>
            <p:cNvPr id="2241557" name="Oval 21"/>
            <p:cNvSpPr>
              <a:spLocks noChangeArrowheads="1"/>
            </p:cNvSpPr>
            <p:nvPr/>
          </p:nvSpPr>
          <p:spPr bwMode="auto">
            <a:xfrm>
              <a:off x="2924" y="1988"/>
              <a:ext cx="94" cy="94"/>
            </a:xfrm>
            <a:prstGeom prst="ellipse">
              <a:avLst/>
            </a:prstGeom>
            <a:noFill/>
            <a:ln w="3175" algn="ctr">
              <a:noFill/>
              <a:round/>
              <a:headEnd/>
              <a:tailEnd/>
            </a:ln>
            <a:effectLst/>
          </p:spPr>
          <p:txBody>
            <a:bodyPr wrap="none" anchor="ctr">
              <a:spAutoFit/>
            </a:bodyPr>
            <a:lstStyle/>
            <a:p>
              <a:endParaRPr lang="en-US">
                <a:solidFill>
                  <a:srgbClr val="000000"/>
                </a:solidFill>
              </a:endParaRPr>
            </a:p>
          </p:txBody>
        </p:sp>
        <p:cxnSp>
          <p:nvCxnSpPr>
            <p:cNvPr id="2241558" name="AutoShape 22"/>
            <p:cNvCxnSpPr>
              <a:cxnSpLocks noChangeShapeType="1"/>
              <a:stCxn id="2241554" idx="4"/>
              <a:endCxn id="2241557" idx="0"/>
            </p:cNvCxnSpPr>
            <p:nvPr/>
          </p:nvCxnSpPr>
          <p:spPr bwMode="auto">
            <a:xfrm flipH="1">
              <a:off x="2971" y="1469"/>
              <a:ext cx="253" cy="519"/>
            </a:xfrm>
            <a:prstGeom prst="straightConnector1">
              <a:avLst/>
            </a:prstGeom>
            <a:noFill/>
            <a:ln w="38100">
              <a:solidFill>
                <a:srgbClr val="FF3300"/>
              </a:solidFill>
              <a:round/>
              <a:headEnd/>
              <a:tailEnd type="oval" w="med" len="med"/>
            </a:ln>
            <a:effectLst/>
          </p:spPr>
        </p:cxnSp>
        <p:cxnSp>
          <p:nvCxnSpPr>
            <p:cNvPr id="2241559" name="AutoShape 23"/>
            <p:cNvCxnSpPr>
              <a:cxnSpLocks noChangeShapeType="1"/>
              <a:stCxn id="2241549" idx="4"/>
              <a:endCxn id="2241549" idx="5"/>
            </p:cNvCxnSpPr>
            <p:nvPr/>
          </p:nvCxnSpPr>
          <p:spPr bwMode="auto">
            <a:xfrm rot="5400000" flipH="1" flipV="1">
              <a:off x="2577" y="2263"/>
              <a:ext cx="66" cy="160"/>
            </a:xfrm>
            <a:prstGeom prst="curvedConnector3">
              <a:avLst>
                <a:gd name="adj1" fmla="val -216667"/>
              </a:avLst>
            </a:prstGeom>
            <a:noFill/>
            <a:ln w="38100">
              <a:solidFill>
                <a:srgbClr val="000000"/>
              </a:solidFill>
              <a:round/>
              <a:headEnd/>
              <a:tailEnd type="triangle" w="med" len="med"/>
            </a:ln>
            <a:effectLst/>
          </p:spPr>
        </p:cxnSp>
        <p:cxnSp>
          <p:nvCxnSpPr>
            <p:cNvPr id="2241560" name="AutoShape 24"/>
            <p:cNvCxnSpPr>
              <a:cxnSpLocks noChangeShapeType="1"/>
              <a:stCxn id="2241551" idx="4"/>
              <a:endCxn id="2241551" idx="5"/>
            </p:cNvCxnSpPr>
            <p:nvPr/>
          </p:nvCxnSpPr>
          <p:spPr bwMode="auto">
            <a:xfrm rot="5400000" flipH="1" flipV="1">
              <a:off x="3484" y="2264"/>
              <a:ext cx="66" cy="160"/>
            </a:xfrm>
            <a:prstGeom prst="curvedConnector3">
              <a:avLst>
                <a:gd name="adj1" fmla="val -216667"/>
              </a:avLst>
            </a:prstGeom>
            <a:noFill/>
            <a:ln w="38100">
              <a:solidFill>
                <a:srgbClr val="000000"/>
              </a:solidFill>
              <a:round/>
              <a:headEnd/>
              <a:tailEnd type="triangle" w="med" len="med"/>
            </a:ln>
            <a:effectLst/>
          </p:spPr>
        </p:cxnSp>
        <p:cxnSp>
          <p:nvCxnSpPr>
            <p:cNvPr id="2241561" name="AutoShape 25"/>
            <p:cNvCxnSpPr>
              <a:cxnSpLocks noChangeShapeType="1"/>
              <a:stCxn id="2241554" idx="3"/>
              <a:endCxn id="2241554" idx="2"/>
            </p:cNvCxnSpPr>
            <p:nvPr/>
          </p:nvCxnSpPr>
          <p:spPr bwMode="auto">
            <a:xfrm rot="16200000" flipV="1">
              <a:off x="2950" y="1290"/>
              <a:ext cx="160" cy="66"/>
            </a:xfrm>
            <a:prstGeom prst="curvedConnector4">
              <a:avLst>
                <a:gd name="adj1" fmla="val -61875"/>
                <a:gd name="adj2" fmla="val 318181"/>
              </a:avLst>
            </a:prstGeom>
            <a:noFill/>
            <a:ln w="38100">
              <a:solidFill>
                <a:srgbClr val="000000"/>
              </a:solidFill>
              <a:round/>
              <a:headEnd/>
              <a:tailEnd type="triangle" w="med" len="med"/>
            </a:ln>
            <a:effectLst/>
          </p:spPr>
        </p:cxnSp>
        <p:cxnSp>
          <p:nvCxnSpPr>
            <p:cNvPr id="2241562" name="AutoShape 26"/>
            <p:cNvCxnSpPr>
              <a:cxnSpLocks noChangeShapeType="1"/>
              <a:stCxn id="2241554" idx="5"/>
              <a:endCxn id="2241551" idx="0"/>
            </p:cNvCxnSpPr>
            <p:nvPr/>
          </p:nvCxnSpPr>
          <p:spPr bwMode="auto">
            <a:xfrm>
              <a:off x="3384" y="1403"/>
              <a:ext cx="53" cy="521"/>
            </a:xfrm>
            <a:prstGeom prst="straightConnector1">
              <a:avLst/>
            </a:prstGeom>
            <a:noFill/>
            <a:ln w="38100">
              <a:solidFill>
                <a:schemeClr val="tx1"/>
              </a:solidFill>
              <a:round/>
              <a:headEnd type="triangle" w="med" len="med"/>
              <a:tailEnd/>
            </a:ln>
            <a:effectLst/>
          </p:spPr>
        </p:cxnSp>
        <p:cxnSp>
          <p:nvCxnSpPr>
            <p:cNvPr id="2241563" name="AutoShape 27"/>
            <p:cNvCxnSpPr>
              <a:cxnSpLocks noChangeShapeType="1"/>
              <a:stCxn id="2241554" idx="6"/>
              <a:endCxn id="2241551" idx="7"/>
            </p:cNvCxnSpPr>
            <p:nvPr/>
          </p:nvCxnSpPr>
          <p:spPr bwMode="auto">
            <a:xfrm>
              <a:off x="3450" y="1243"/>
              <a:ext cx="147" cy="747"/>
            </a:xfrm>
            <a:prstGeom prst="curvedConnector2">
              <a:avLst/>
            </a:prstGeom>
            <a:noFill/>
            <a:ln w="38100">
              <a:solidFill>
                <a:schemeClr val="tx1"/>
              </a:solidFill>
              <a:round/>
              <a:headEnd/>
              <a:tailEnd type="triangle" w="med" len="med"/>
            </a:ln>
            <a:effectLst/>
          </p:spPr>
        </p:cxnSp>
      </p:grpSp>
      <p:graphicFrame>
        <p:nvGraphicFramePr>
          <p:cNvPr id="2241564" name="Object 28"/>
          <p:cNvGraphicFramePr>
            <a:graphicFrameLocks noChangeAspect="1"/>
          </p:cNvGraphicFramePr>
          <p:nvPr>
            <p:extLst>
              <p:ext uri="{D42A27DB-BD31-4B8C-83A1-F6EECF244321}">
                <p14:modId xmlns:p14="http://schemas.microsoft.com/office/powerpoint/2010/main" val="2655221076"/>
              </p:ext>
            </p:extLst>
          </p:nvPr>
        </p:nvGraphicFramePr>
        <p:xfrm>
          <a:off x="427037" y="5687841"/>
          <a:ext cx="5051425" cy="1027112"/>
        </p:xfrm>
        <a:graphic>
          <a:graphicData uri="http://schemas.openxmlformats.org/presentationml/2006/ole">
            <mc:AlternateContent xmlns:mc="http://schemas.openxmlformats.org/markup-compatibility/2006">
              <mc:Choice xmlns:v="urn:schemas-microsoft-com:vml" Requires="v">
                <p:oleObj spid="_x0000_s255083" name="Equation" r:id="rId5" imgW="2361960" imgH="482400" progId="Equation.3">
                  <p:embed/>
                </p:oleObj>
              </mc:Choice>
              <mc:Fallback>
                <p:oleObj name="Equation" r:id="rId5" imgW="236196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37" y="5687841"/>
                        <a:ext cx="5051425" cy="102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41565" name="Text Box 29"/>
          <p:cNvSpPr txBox="1">
            <a:spLocks noChangeArrowheads="1"/>
          </p:cNvSpPr>
          <p:nvPr/>
        </p:nvSpPr>
        <p:spPr bwMode="auto">
          <a:xfrm>
            <a:off x="450077" y="4323767"/>
            <a:ext cx="5061744" cy="1323439"/>
          </a:xfrm>
          <a:prstGeom prst="rect">
            <a:avLst/>
          </a:prstGeom>
          <a:noFill/>
          <a:ln w="9525">
            <a:noFill/>
            <a:miter lim="800000"/>
            <a:headEnd/>
            <a:tailEnd/>
          </a:ln>
          <a:effectLst/>
        </p:spPr>
        <p:txBody>
          <a:bodyPr wrap="square">
            <a:spAutoFit/>
          </a:bodyPr>
          <a:lstStyle/>
          <a:p>
            <a:pPr eaLnBrk="0" hangingPunct="0"/>
            <a:r>
              <a:rPr lang="en-GB" sz="2000" b="0" dirty="0">
                <a:solidFill>
                  <a:srgbClr val="000000"/>
                </a:solidFill>
                <a:latin typeface="Arial Unicode MS" pitchFamily="34" charset="-128"/>
                <a:ea typeface="Arial Unicode MS" pitchFamily="34" charset="-128"/>
                <a:cs typeface="Arial Unicode MS" pitchFamily="34" charset="-128"/>
              </a:rPr>
              <a:t>The Model Parameters (A, B, C, D) that represent cause of dynamical changes in the neural activity underlying the BOLD response</a:t>
            </a:r>
            <a:endParaRPr lang="en-US" sz="2000" b="0" dirty="0">
              <a:solidFill>
                <a:srgbClr val="000000"/>
              </a:solidFill>
              <a:latin typeface="Arial Unicode MS" pitchFamily="34" charset="-128"/>
              <a:ea typeface="Arial Unicode MS" pitchFamily="34" charset="-128"/>
              <a:cs typeface="Arial Unicode MS" pitchFamily="34" charset="-128"/>
            </a:endParaRPr>
          </a:p>
        </p:txBody>
      </p:sp>
      <p:pic>
        <p:nvPicPr>
          <p:cNvPr id="2241567" name="Picture 31" descr="slide1_large"/>
          <p:cNvPicPr>
            <a:picLocks noChangeAspect="1" noChangeArrowheads="1"/>
          </p:cNvPicPr>
          <p:nvPr/>
        </p:nvPicPr>
        <p:blipFill>
          <a:blip r:embed="rId7" cstate="print"/>
          <a:srcRect/>
          <a:stretch>
            <a:fillRect/>
          </a:stretch>
        </p:blipFill>
        <p:spPr bwMode="auto">
          <a:xfrm>
            <a:off x="476250" y="571500"/>
            <a:ext cx="2608263" cy="3375025"/>
          </a:xfrm>
          <a:prstGeom prst="rect">
            <a:avLst/>
          </a:prstGeom>
          <a:noFill/>
          <a:effectLst>
            <a:outerShdw dist="107763" dir="18900000" algn="ctr" rotWithShape="0">
              <a:srgbClr val="808080">
                <a:alpha val="50000"/>
              </a:srgbClr>
            </a:outerShdw>
          </a:effectLst>
        </p:spPr>
      </p:pic>
      <p:sp>
        <p:nvSpPr>
          <p:cNvPr id="2241568" name="Line 32"/>
          <p:cNvSpPr>
            <a:spLocks noChangeShapeType="1"/>
          </p:cNvSpPr>
          <p:nvPr/>
        </p:nvSpPr>
        <p:spPr bwMode="auto">
          <a:xfrm>
            <a:off x="252413" y="2319338"/>
            <a:ext cx="652462" cy="363537"/>
          </a:xfrm>
          <a:prstGeom prst="line">
            <a:avLst/>
          </a:prstGeom>
          <a:noFill/>
          <a:ln w="38100">
            <a:solidFill>
              <a:srgbClr val="0099CC"/>
            </a:solidFill>
            <a:round/>
            <a:headEnd/>
            <a:tailEnd type="triangle" w="med" len="med"/>
          </a:ln>
          <a:effectLst/>
        </p:spPr>
        <p:txBody>
          <a:bodyPr/>
          <a:lstStyle/>
          <a:p>
            <a:endParaRPr lang="en-US">
              <a:solidFill>
                <a:srgbClr val="000000"/>
              </a:solidFill>
            </a:endParaRPr>
          </a:p>
        </p:txBody>
      </p:sp>
      <p:sp>
        <p:nvSpPr>
          <p:cNvPr id="2241569" name="Line 33"/>
          <p:cNvSpPr>
            <a:spLocks noChangeShapeType="1"/>
          </p:cNvSpPr>
          <p:nvPr/>
        </p:nvSpPr>
        <p:spPr bwMode="auto">
          <a:xfrm flipH="1">
            <a:off x="1774825" y="2143125"/>
            <a:ext cx="261938" cy="581025"/>
          </a:xfrm>
          <a:prstGeom prst="line">
            <a:avLst/>
          </a:prstGeom>
          <a:noFill/>
          <a:ln w="38100">
            <a:solidFill>
              <a:srgbClr val="FF0000"/>
            </a:solidFill>
            <a:round/>
            <a:headEnd/>
            <a:tailEnd type="triangle" w="med" len="med"/>
          </a:ln>
          <a:effectLst/>
        </p:spPr>
        <p:txBody>
          <a:bodyPr/>
          <a:lstStyle/>
          <a:p>
            <a:endParaRPr lang="en-US">
              <a:solidFill>
                <a:srgbClr val="000000"/>
              </a:solidFill>
            </a:endParaRPr>
          </a:p>
        </p:txBody>
      </p:sp>
      <p:sp>
        <p:nvSpPr>
          <p:cNvPr id="2241570" name="Line 34"/>
          <p:cNvSpPr>
            <a:spLocks noChangeShapeType="1"/>
          </p:cNvSpPr>
          <p:nvPr/>
        </p:nvSpPr>
        <p:spPr bwMode="auto">
          <a:xfrm flipH="1">
            <a:off x="2832100" y="2141538"/>
            <a:ext cx="44450" cy="581025"/>
          </a:xfrm>
          <a:prstGeom prst="line">
            <a:avLst/>
          </a:prstGeom>
          <a:noFill/>
          <a:ln w="38100">
            <a:solidFill>
              <a:srgbClr val="00FF00"/>
            </a:solidFill>
            <a:round/>
            <a:headEnd/>
            <a:tailEnd type="triangle" w="med" len="med"/>
          </a:ln>
          <a:effectLst/>
        </p:spPr>
        <p:txBody>
          <a:bodyPr/>
          <a:lstStyle/>
          <a:p>
            <a:endParaRPr lang="en-US">
              <a:solidFill>
                <a:srgbClr val="000000"/>
              </a:solidFill>
            </a:endParaRPr>
          </a:p>
        </p:txBody>
      </p:sp>
      <p:pic>
        <p:nvPicPr>
          <p:cNvPr id="2241571" name="Picture 35" descr="inputs_blocked"/>
          <p:cNvPicPr>
            <a:picLocks noChangeArrowheads="1"/>
          </p:cNvPicPr>
          <p:nvPr/>
        </p:nvPicPr>
        <p:blipFill>
          <a:blip r:embed="rId8" cstate="print"/>
          <a:srcRect/>
          <a:stretch>
            <a:fillRect/>
          </a:stretch>
        </p:blipFill>
        <p:spPr bwMode="auto">
          <a:xfrm>
            <a:off x="4279900" y="146050"/>
            <a:ext cx="1524000" cy="741363"/>
          </a:xfrm>
          <a:prstGeom prst="rect">
            <a:avLst/>
          </a:prstGeom>
          <a:noFill/>
        </p:spPr>
      </p:pic>
      <p:cxnSp>
        <p:nvCxnSpPr>
          <p:cNvPr id="2241572" name="AutoShape 36"/>
          <p:cNvCxnSpPr>
            <a:cxnSpLocks noChangeShapeType="1"/>
            <a:endCxn id="2241573" idx="2"/>
          </p:cNvCxnSpPr>
          <p:nvPr/>
        </p:nvCxnSpPr>
        <p:spPr bwMode="auto">
          <a:xfrm flipV="1">
            <a:off x="3946525" y="2079625"/>
            <a:ext cx="0" cy="973138"/>
          </a:xfrm>
          <a:prstGeom prst="straightConnector1">
            <a:avLst/>
          </a:prstGeom>
          <a:noFill/>
          <a:ln w="38100">
            <a:solidFill>
              <a:srgbClr val="808080"/>
            </a:solidFill>
            <a:round/>
            <a:headEnd type="triangle" w="med" len="med"/>
            <a:tailEnd/>
          </a:ln>
          <a:effectLst/>
        </p:spPr>
      </p:cxnSp>
      <p:sp>
        <p:nvSpPr>
          <p:cNvPr id="2241573" name="Text Box 37"/>
          <p:cNvSpPr txBox="1">
            <a:spLocks noChangeArrowheads="1"/>
          </p:cNvSpPr>
          <p:nvPr/>
        </p:nvSpPr>
        <p:spPr bwMode="auto">
          <a:xfrm>
            <a:off x="3736975" y="1711325"/>
            <a:ext cx="417513" cy="368300"/>
          </a:xfrm>
          <a:prstGeom prst="rect">
            <a:avLst/>
          </a:prstGeom>
          <a:noFill/>
          <a:ln w="9525">
            <a:noFill/>
            <a:miter lim="800000"/>
            <a:headEnd/>
            <a:tailEnd/>
          </a:ln>
          <a:effectLst/>
        </p:spPr>
        <p:txBody>
          <a:bodyPr wrap="none" tIns="18000">
            <a:spAutoFit/>
          </a:bodyPr>
          <a:lstStyle/>
          <a:p>
            <a:r>
              <a:rPr lang="de-DE" sz="2000" b="0">
                <a:solidFill>
                  <a:srgbClr val="000000"/>
                </a:solidFill>
                <a:latin typeface="Arial Unicode MS" pitchFamily="34" charset="-128"/>
              </a:rPr>
              <a:t>u</a:t>
            </a:r>
            <a:r>
              <a:rPr lang="de-DE" sz="2000" b="0" baseline="-25000">
                <a:solidFill>
                  <a:srgbClr val="000000"/>
                </a:solidFill>
                <a:latin typeface="Arial Unicode MS" pitchFamily="34" charset="-128"/>
              </a:rPr>
              <a:t>1</a:t>
            </a:r>
          </a:p>
        </p:txBody>
      </p:sp>
      <p:pic>
        <p:nvPicPr>
          <p:cNvPr id="2241574" name="Picture 38" descr="inputs_ER"/>
          <p:cNvPicPr>
            <a:picLocks noChangeArrowheads="1"/>
          </p:cNvPicPr>
          <p:nvPr/>
        </p:nvPicPr>
        <p:blipFill>
          <a:blip r:embed="rId9" cstate="print"/>
          <a:srcRect/>
          <a:stretch>
            <a:fillRect/>
          </a:stretch>
        </p:blipFill>
        <p:spPr bwMode="auto">
          <a:xfrm>
            <a:off x="3322638" y="1195388"/>
            <a:ext cx="1063625" cy="457200"/>
          </a:xfrm>
          <a:prstGeom prst="rect">
            <a:avLst/>
          </a:prstGeom>
          <a:noFill/>
        </p:spPr>
      </p:pic>
      <p:cxnSp>
        <p:nvCxnSpPr>
          <p:cNvPr id="2241575" name="AutoShape 39"/>
          <p:cNvCxnSpPr>
            <a:cxnSpLocks noChangeShapeType="1"/>
            <a:endCxn id="2241576" idx="2"/>
          </p:cNvCxnSpPr>
          <p:nvPr/>
        </p:nvCxnSpPr>
        <p:spPr bwMode="auto">
          <a:xfrm flipV="1">
            <a:off x="5048250" y="1206500"/>
            <a:ext cx="1588" cy="406400"/>
          </a:xfrm>
          <a:prstGeom prst="straightConnector1">
            <a:avLst/>
          </a:prstGeom>
          <a:noFill/>
          <a:ln w="38100">
            <a:solidFill>
              <a:srgbClr val="808080"/>
            </a:solidFill>
            <a:round/>
            <a:headEnd type="triangle" w="med" len="med"/>
            <a:tailEnd/>
          </a:ln>
          <a:effectLst/>
        </p:spPr>
      </p:cxnSp>
      <p:sp>
        <p:nvSpPr>
          <p:cNvPr id="2241576" name="Text Box 40"/>
          <p:cNvSpPr txBox="1">
            <a:spLocks noChangeArrowheads="1"/>
          </p:cNvSpPr>
          <p:nvPr/>
        </p:nvSpPr>
        <p:spPr bwMode="auto">
          <a:xfrm>
            <a:off x="4840288" y="838200"/>
            <a:ext cx="417512" cy="368300"/>
          </a:xfrm>
          <a:prstGeom prst="rect">
            <a:avLst/>
          </a:prstGeom>
          <a:noFill/>
          <a:ln w="9525">
            <a:noFill/>
            <a:miter lim="800000"/>
            <a:headEnd/>
            <a:tailEnd/>
          </a:ln>
          <a:effectLst/>
        </p:spPr>
        <p:txBody>
          <a:bodyPr wrap="none" tIns="18000">
            <a:spAutoFit/>
          </a:bodyPr>
          <a:lstStyle/>
          <a:p>
            <a:r>
              <a:rPr lang="de-DE" sz="2000" b="0">
                <a:solidFill>
                  <a:srgbClr val="000000"/>
                </a:solidFill>
                <a:latin typeface="Arial Unicode MS" pitchFamily="34" charset="-128"/>
              </a:rPr>
              <a:t>u</a:t>
            </a:r>
            <a:r>
              <a:rPr lang="de-DE" sz="2000" b="0" baseline="-25000">
                <a:solidFill>
                  <a:srgbClr val="000000"/>
                </a:solidFill>
                <a:latin typeface="Arial Unicode MS" pitchFamily="34" charset="-128"/>
              </a:rPr>
              <a:t>2</a:t>
            </a:r>
          </a:p>
        </p:txBody>
      </p:sp>
    </p:spTree>
    <p:extLst>
      <p:ext uri="{BB962C8B-B14F-4D97-AF65-F5344CB8AC3E}">
        <p14:creationId xmlns:p14="http://schemas.microsoft.com/office/powerpoint/2010/main" val="280937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71606"/>
            <a:ext cx="9258300" cy="1143000"/>
          </a:xfrm>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grpSp>
        <p:nvGrpSpPr>
          <p:cNvPr id="44" name="Group 43"/>
          <p:cNvGrpSpPr>
            <a:grpSpLocks/>
          </p:cNvGrpSpPr>
          <p:nvPr/>
        </p:nvGrpSpPr>
        <p:grpSpPr bwMode="auto">
          <a:xfrm>
            <a:off x="2325688" y="3033713"/>
            <a:ext cx="3735387" cy="1212850"/>
            <a:chOff x="2317434" y="3400776"/>
            <a:chExt cx="3735256" cy="1212272"/>
          </a:xfrm>
        </p:grpSpPr>
        <p:sp>
          <p:nvSpPr>
            <p:cNvPr id="45" name="Rectangle 44"/>
            <p:cNvSpPr>
              <a:spLocks noRot="1" noChangeAspect="1" noMove="1" noResize="1" noEditPoints="1" noAdjustHandles="1" noChangeArrowheads="1" noChangeShapeType="1" noTextEdit="1"/>
            </p:cNvSpPr>
            <p:nvPr/>
          </p:nvSpPr>
          <p:spPr>
            <a:xfrm>
              <a:off x="2317434" y="3400776"/>
              <a:ext cx="3302827" cy="486672"/>
            </a:xfrm>
            <a:prstGeom prst="rect">
              <a:avLst/>
            </a:prstGeom>
            <a:blipFill rotWithShape="0">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mn-lt"/>
                  <a:ea typeface="ＭＳ Ｐゴシック" charset="0"/>
                </a:rPr>
                <a:t> </a:t>
              </a:r>
            </a:p>
          </p:txBody>
        </p:sp>
        <p:cxnSp>
          <p:nvCxnSpPr>
            <p:cNvPr id="46" name="Straight Arrow Connector 45"/>
            <p:cNvCxnSpPr/>
            <p:nvPr/>
          </p:nvCxnSpPr>
          <p:spPr>
            <a:xfrm flipV="1">
              <a:off x="3396896" y="3978351"/>
              <a:ext cx="0" cy="309414"/>
            </a:xfrm>
            <a:prstGeom prst="straightConnector1">
              <a:avLst/>
            </a:prstGeom>
            <a:noFill/>
            <a:ln w="6350" cap="flat" cmpd="sng" algn="ctr">
              <a:solidFill>
                <a:srgbClr val="548235"/>
              </a:solidFill>
              <a:prstDash val="solid"/>
              <a:miter lim="800000"/>
              <a:tailEnd type="triangle"/>
            </a:ln>
            <a:effectLst/>
          </p:spPr>
        </p:cxnSp>
        <p:sp>
          <p:nvSpPr>
            <p:cNvPr id="47" name="TextBox 16"/>
            <p:cNvSpPr txBox="1">
              <a:spLocks noChangeArrowheads="1"/>
            </p:cNvSpPr>
            <p:nvPr/>
          </p:nvSpPr>
          <p:spPr bwMode="auto">
            <a:xfrm>
              <a:off x="3072387" y="4243716"/>
              <a:ext cx="2980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mn-lt"/>
                  <a:ea typeface="MS PGothic" panose="020B0600070205080204" pitchFamily="34" charset="-128"/>
                </a:rPr>
                <a:t>Second level (linear) model</a:t>
              </a:r>
            </a:p>
          </p:txBody>
        </p:sp>
      </p:grpSp>
      <p:grpSp>
        <p:nvGrpSpPr>
          <p:cNvPr id="48" name="Group 47"/>
          <p:cNvGrpSpPr>
            <a:grpSpLocks/>
          </p:cNvGrpSpPr>
          <p:nvPr/>
        </p:nvGrpSpPr>
        <p:grpSpPr bwMode="auto">
          <a:xfrm>
            <a:off x="2336800" y="1487488"/>
            <a:ext cx="4449763" cy="1171575"/>
            <a:chOff x="2313969" y="4789705"/>
            <a:chExt cx="4450968" cy="1170699"/>
          </a:xfrm>
        </p:grpSpPr>
        <p:sp>
          <p:nvSpPr>
            <p:cNvPr id="49" name="Rectangle 48"/>
            <p:cNvSpPr>
              <a:spLocks noRot="1" noChangeAspect="1" noMove="1" noResize="1" noEditPoints="1" noAdjustHandles="1" noChangeArrowheads="1" noChangeShapeType="1" noTextEdit="1"/>
            </p:cNvSpPr>
            <p:nvPr/>
          </p:nvSpPr>
          <p:spPr>
            <a:xfrm>
              <a:off x="2313969" y="4789705"/>
              <a:ext cx="2193806" cy="486672"/>
            </a:xfrm>
            <a:prstGeom prst="rect">
              <a:avLst/>
            </a:prstGeom>
            <a:blipFill rotWithShape="0">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mn-lt"/>
                  <a:ea typeface="ＭＳ Ｐゴシック" charset="0"/>
                </a:rPr>
                <a:t> </a:t>
              </a:r>
            </a:p>
          </p:txBody>
        </p:sp>
        <p:cxnSp>
          <p:nvCxnSpPr>
            <p:cNvPr id="50" name="Straight Arrow Connector 49"/>
            <p:cNvCxnSpPr/>
            <p:nvPr/>
          </p:nvCxnSpPr>
          <p:spPr>
            <a:xfrm flipV="1">
              <a:off x="3403289" y="5325879"/>
              <a:ext cx="0" cy="309331"/>
            </a:xfrm>
            <a:prstGeom prst="straightConnector1">
              <a:avLst/>
            </a:prstGeom>
            <a:noFill/>
            <a:ln w="6350" cap="flat" cmpd="sng" algn="ctr">
              <a:solidFill>
                <a:srgbClr val="548235"/>
              </a:solidFill>
              <a:prstDash val="solid"/>
              <a:miter lim="800000"/>
              <a:tailEnd type="triangle"/>
            </a:ln>
            <a:effectLst/>
          </p:spPr>
        </p:cxnSp>
        <p:sp>
          <p:nvSpPr>
            <p:cNvPr id="51" name="TextBox 18"/>
            <p:cNvSpPr txBox="1">
              <a:spLocks noChangeArrowheads="1"/>
            </p:cNvSpPr>
            <p:nvPr/>
          </p:nvSpPr>
          <p:spPr bwMode="auto">
            <a:xfrm>
              <a:off x="3079313" y="5591072"/>
              <a:ext cx="3685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mn-lt"/>
                  <a:ea typeface="MS PGothic" panose="020B0600070205080204" pitchFamily="34" charset="-128"/>
                </a:rPr>
                <a:t>Priors on second level parameters</a:t>
              </a:r>
            </a:p>
          </p:txBody>
        </p:sp>
      </p:grpSp>
      <p:sp>
        <p:nvSpPr>
          <p:cNvPr id="52" name="Oval 51"/>
          <p:cNvSpPr/>
          <p:nvPr/>
        </p:nvSpPr>
        <p:spPr>
          <a:xfrm>
            <a:off x="4900613" y="3006725"/>
            <a:ext cx="619125" cy="527050"/>
          </a:xfrm>
          <a:prstGeom prst="ellipse">
            <a:avLst/>
          </a:prstGeom>
          <a:noFill/>
          <a:ln w="190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n-lt"/>
              <a:ea typeface="+mn-ea"/>
              <a:cs typeface="+mn-cs"/>
            </a:endParaRPr>
          </a:p>
        </p:txBody>
      </p:sp>
      <p:cxnSp>
        <p:nvCxnSpPr>
          <p:cNvPr id="53" name="Straight Arrow Connector 52"/>
          <p:cNvCxnSpPr/>
          <p:nvPr/>
        </p:nvCxnSpPr>
        <p:spPr>
          <a:xfrm flipH="1" flipV="1">
            <a:off x="5519738" y="3375025"/>
            <a:ext cx="407987" cy="158750"/>
          </a:xfrm>
          <a:prstGeom prst="straightConnector1">
            <a:avLst/>
          </a:prstGeom>
          <a:noFill/>
          <a:ln w="19050" cap="flat" cmpd="sng" algn="ctr">
            <a:solidFill>
              <a:srgbClr val="C00000"/>
            </a:solidFill>
            <a:prstDash val="solid"/>
            <a:miter lim="800000"/>
            <a:headEnd type="none" w="med" len="med"/>
            <a:tailEnd type="triangle" w="med" len="med"/>
          </a:ln>
          <a:effectLst/>
        </p:spPr>
      </p:cxnSp>
      <p:sp>
        <p:nvSpPr>
          <p:cNvPr id="54" name="TextBox 53"/>
          <p:cNvSpPr txBox="1">
            <a:spLocks noChangeArrowheads="1"/>
          </p:cNvSpPr>
          <p:nvPr/>
        </p:nvSpPr>
        <p:spPr bwMode="auto">
          <a:xfrm>
            <a:off x="5927725" y="3368675"/>
            <a:ext cx="2441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GB" altLang="en-US" sz="1800" b="0" dirty="0">
                <a:solidFill>
                  <a:srgbClr val="C00000"/>
                </a:solidFill>
                <a:latin typeface="+mn-lt"/>
                <a:ea typeface="MS PGothic" panose="020B0600070205080204" pitchFamily="34" charset="-128"/>
              </a:rPr>
              <a:t>Between-subject error</a:t>
            </a:r>
          </a:p>
        </p:txBody>
      </p:sp>
      <p:cxnSp>
        <p:nvCxnSpPr>
          <p:cNvPr id="55" name="Straight Connector 54"/>
          <p:cNvCxnSpPr/>
          <p:nvPr/>
        </p:nvCxnSpPr>
        <p:spPr>
          <a:xfrm>
            <a:off x="628650" y="2765425"/>
            <a:ext cx="9144000" cy="0"/>
          </a:xfrm>
          <a:prstGeom prst="line">
            <a:avLst/>
          </a:prstGeom>
          <a:noFill/>
          <a:ln w="6350" cap="flat" cmpd="sng" algn="ctr">
            <a:solidFill>
              <a:sysClr val="windowText" lastClr="000000">
                <a:lumMod val="50000"/>
                <a:lumOff val="50000"/>
              </a:sysClr>
            </a:solidFill>
            <a:prstDash val="solid"/>
            <a:miter lim="800000"/>
          </a:ln>
          <a:effectLst/>
        </p:spPr>
      </p:cxnSp>
      <p:grpSp>
        <p:nvGrpSpPr>
          <p:cNvPr id="56" name="Group 55"/>
          <p:cNvGrpSpPr>
            <a:grpSpLocks/>
          </p:cNvGrpSpPr>
          <p:nvPr/>
        </p:nvGrpSpPr>
        <p:grpSpPr bwMode="auto">
          <a:xfrm>
            <a:off x="628650" y="4376738"/>
            <a:ext cx="9144000" cy="1263650"/>
            <a:chOff x="0" y="5239906"/>
            <a:chExt cx="9144000" cy="1264132"/>
          </a:xfrm>
        </p:grpSpPr>
        <p:grpSp>
          <p:nvGrpSpPr>
            <p:cNvPr id="57" name="Group 1"/>
            <p:cNvGrpSpPr>
              <a:grpSpLocks/>
            </p:cNvGrpSpPr>
            <p:nvPr/>
          </p:nvGrpSpPr>
          <p:grpSpPr bwMode="auto">
            <a:xfrm>
              <a:off x="2126859" y="5395177"/>
              <a:ext cx="4086225" cy="1108861"/>
              <a:chOff x="2743806" y="2124877"/>
              <a:chExt cx="4086225" cy="1108861"/>
            </a:xfrm>
          </p:grpSpPr>
          <p:sp>
            <p:nvSpPr>
              <p:cNvPr id="65" name="TextBox 64"/>
              <p:cNvSpPr txBox="1">
                <a:spLocks noRot="1" noChangeAspect="1" noMove="1" noResize="1" noEditPoints="1" noAdjustHandles="1" noChangeArrowheads="1" noChangeShapeType="1" noTextEdit="1"/>
              </p:cNvSpPr>
              <p:nvPr/>
            </p:nvSpPr>
            <p:spPr>
              <a:xfrm>
                <a:off x="2743806" y="2124877"/>
                <a:ext cx="4086225" cy="470129"/>
              </a:xfrm>
              <a:prstGeom prst="rect">
                <a:avLst/>
              </a:prstGeom>
              <a:blipFill rotWithShape="0">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noFill/>
                    <a:effectLst/>
                    <a:uLnTx/>
                    <a:uFillTx/>
                    <a:latin typeface="+mn-lt"/>
                    <a:ea typeface="ＭＳ Ｐゴシック" charset="0"/>
                  </a:rPr>
                  <a:t> </a:t>
                </a:r>
              </a:p>
            </p:txBody>
          </p:sp>
          <p:cxnSp>
            <p:nvCxnSpPr>
              <p:cNvPr id="66" name="Straight Arrow Connector 65"/>
              <p:cNvCxnSpPr/>
              <p:nvPr/>
            </p:nvCxnSpPr>
            <p:spPr>
              <a:xfrm flipV="1">
                <a:off x="3401422" y="2600083"/>
                <a:ext cx="0" cy="309681"/>
              </a:xfrm>
              <a:prstGeom prst="straightConnector1">
                <a:avLst/>
              </a:prstGeom>
              <a:noFill/>
              <a:ln w="6350" cap="flat" cmpd="sng" algn="ctr">
                <a:solidFill>
                  <a:srgbClr val="548235"/>
                </a:solidFill>
                <a:prstDash val="solid"/>
                <a:miter lim="800000"/>
                <a:tailEnd type="triangle"/>
              </a:ln>
              <a:effectLst/>
            </p:spPr>
          </p:cxnSp>
          <p:sp>
            <p:nvSpPr>
              <p:cNvPr id="67" name="TextBox 14"/>
              <p:cNvSpPr txBox="1">
                <a:spLocks noChangeArrowheads="1"/>
              </p:cNvSpPr>
              <p:nvPr/>
            </p:nvSpPr>
            <p:spPr bwMode="auto">
              <a:xfrm>
                <a:off x="3076575" y="2865438"/>
                <a:ext cx="195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mn-lt"/>
                    <a:ea typeface="MS PGothic" panose="020B0600070205080204" pitchFamily="34" charset="-128"/>
                  </a:rPr>
                  <a:t>DCM for subject i</a:t>
                </a:r>
              </a:p>
            </p:txBody>
          </p:sp>
        </p:grpSp>
        <p:sp>
          <p:nvSpPr>
            <p:cNvPr id="58" name="Oval 57"/>
            <p:cNvSpPr/>
            <p:nvPr/>
          </p:nvSpPr>
          <p:spPr>
            <a:xfrm>
              <a:off x="4271963" y="5382835"/>
              <a:ext cx="619125" cy="527251"/>
            </a:xfrm>
            <a:prstGeom prst="ellipse">
              <a:avLst/>
            </a:prstGeom>
            <a:noFill/>
            <a:ln w="190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n-lt"/>
                <a:ea typeface="+mn-ea"/>
                <a:cs typeface="+mn-cs"/>
              </a:endParaRPr>
            </a:p>
          </p:txBody>
        </p:sp>
        <p:cxnSp>
          <p:nvCxnSpPr>
            <p:cNvPr id="59" name="Straight Arrow Connector 58"/>
            <p:cNvCxnSpPr/>
            <p:nvPr/>
          </p:nvCxnSpPr>
          <p:spPr>
            <a:xfrm flipH="1" flipV="1">
              <a:off x="4891088" y="5751276"/>
              <a:ext cx="407987" cy="158811"/>
            </a:xfrm>
            <a:prstGeom prst="straightConnector1">
              <a:avLst/>
            </a:prstGeom>
            <a:noFill/>
            <a:ln w="19050" cap="flat" cmpd="sng" algn="ctr">
              <a:solidFill>
                <a:srgbClr val="C00000"/>
              </a:solidFill>
              <a:prstDash val="solid"/>
              <a:miter lim="800000"/>
              <a:headEnd type="none" w="med" len="med"/>
              <a:tailEnd type="triangle" w="med" len="med"/>
            </a:ln>
            <a:effectLst/>
          </p:spPr>
        </p:cxnSp>
        <p:sp>
          <p:nvSpPr>
            <p:cNvPr id="60" name="TextBox 19"/>
            <p:cNvSpPr txBox="1">
              <a:spLocks noChangeArrowheads="1"/>
            </p:cNvSpPr>
            <p:nvPr/>
          </p:nvSpPr>
          <p:spPr bwMode="auto">
            <a:xfrm>
              <a:off x="5298683" y="5744121"/>
              <a:ext cx="2210862" cy="36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C00000"/>
                  </a:solidFill>
                  <a:effectLst/>
                  <a:uLnTx/>
                  <a:uFillTx/>
                  <a:latin typeface="+mn-lt"/>
                  <a:ea typeface="MS PGothic" panose="020B0600070205080204" pitchFamily="34" charset="-128"/>
                </a:rPr>
                <a:t>Measurement noise</a:t>
              </a:r>
            </a:p>
          </p:txBody>
        </p:sp>
        <p:cxnSp>
          <p:nvCxnSpPr>
            <p:cNvPr id="61" name="Straight Connector 60"/>
            <p:cNvCxnSpPr/>
            <p:nvPr/>
          </p:nvCxnSpPr>
          <p:spPr>
            <a:xfrm>
              <a:off x="0" y="5239906"/>
              <a:ext cx="9144000" cy="0"/>
            </a:xfrm>
            <a:prstGeom prst="line">
              <a:avLst/>
            </a:prstGeom>
            <a:noFill/>
            <a:ln w="6350" cap="flat" cmpd="sng" algn="ctr">
              <a:solidFill>
                <a:sysClr val="windowText" lastClr="000000">
                  <a:lumMod val="50000"/>
                  <a:lumOff val="50000"/>
                </a:sysClr>
              </a:solidFill>
              <a:prstDash val="solid"/>
              <a:miter lim="800000"/>
            </a:ln>
            <a:effectLst/>
          </p:spPr>
        </p:cxnSp>
        <p:grpSp>
          <p:nvGrpSpPr>
            <p:cNvPr id="62" name="Group 35"/>
            <p:cNvGrpSpPr>
              <a:grpSpLocks/>
            </p:cNvGrpSpPr>
            <p:nvPr/>
          </p:nvGrpSpPr>
          <p:grpSpPr bwMode="auto">
            <a:xfrm>
              <a:off x="177410" y="5470197"/>
              <a:ext cx="1172116" cy="922421"/>
              <a:chOff x="2145524" y="3097868"/>
              <a:chExt cx="1172116" cy="922421"/>
            </a:xfrm>
          </p:grpSpPr>
          <p:pic>
            <p:nvPicPr>
              <p:cNvPr id="63" name="Picture 36"/>
              <p:cNvPicPr>
                <a:picLocks noChangeAspect="1"/>
              </p:cNvPicPr>
              <p:nvPr/>
            </p:nvPicPr>
            <p:blipFill>
              <a:blip r:embed="rId6">
                <a:extLst>
                  <a:ext uri="{28A0092B-C50C-407E-A947-70E740481C1C}">
                    <a14:useLocalDpi xmlns:a14="http://schemas.microsoft.com/office/drawing/2010/main" val="0"/>
                  </a:ext>
                </a:extLst>
              </a:blip>
              <a:srcRect l="48830" t="-468" r="30351" b="57135"/>
              <a:stretch>
                <a:fillRect/>
              </a:stretch>
            </p:blipFill>
            <p:spPr bwMode="auto">
              <a:xfrm>
                <a:off x="2562495" y="3458452"/>
                <a:ext cx="269924" cy="56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37"/>
              <p:cNvSpPr txBox="1">
                <a:spLocks noChangeArrowheads="1"/>
              </p:cNvSpPr>
              <p:nvPr/>
            </p:nvSpPr>
            <p:spPr bwMode="auto">
              <a:xfrm>
                <a:off x="2145524" y="3097868"/>
                <a:ext cx="1172116" cy="36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mn-lt"/>
                    <a:ea typeface="MS PGothic" panose="020B0600070205080204" pitchFamily="34" charset="-128"/>
                  </a:rPr>
                  <a:t>First level</a:t>
                </a:r>
              </a:p>
            </p:txBody>
          </p:sp>
        </p:grpSp>
      </p:grpSp>
      <p:grpSp>
        <p:nvGrpSpPr>
          <p:cNvPr id="68" name="Group 67"/>
          <p:cNvGrpSpPr>
            <a:grpSpLocks/>
          </p:cNvGrpSpPr>
          <p:nvPr/>
        </p:nvGrpSpPr>
        <p:grpSpPr bwMode="auto">
          <a:xfrm>
            <a:off x="690564" y="2940050"/>
            <a:ext cx="1505540" cy="1323975"/>
            <a:chOff x="2051288" y="1236214"/>
            <a:chExt cx="1504045" cy="1323864"/>
          </a:xfrm>
        </p:grpSpPr>
        <p:pic>
          <p:nvPicPr>
            <p:cNvPr id="69" name="Picture 39"/>
            <p:cNvPicPr>
              <a:picLocks noChangeAspect="1"/>
            </p:cNvPicPr>
            <p:nvPr/>
          </p:nvPicPr>
          <p:blipFill>
            <a:blip r:embed="rId7">
              <a:extLst>
                <a:ext uri="{28A0092B-C50C-407E-A947-70E740481C1C}">
                  <a14:useLocalDpi xmlns:a14="http://schemas.microsoft.com/office/drawing/2010/main" val="0"/>
                </a:ext>
              </a:extLst>
            </a:blip>
            <a:srcRect b="14970"/>
            <a:stretch>
              <a:fillRect/>
            </a:stretch>
          </p:blipFill>
          <p:spPr bwMode="auto">
            <a:xfrm>
              <a:off x="2154840" y="1662696"/>
              <a:ext cx="1055381" cy="8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40"/>
            <p:cNvSpPr txBox="1">
              <a:spLocks noChangeArrowheads="1"/>
            </p:cNvSpPr>
            <p:nvPr/>
          </p:nvSpPr>
          <p:spPr bwMode="auto">
            <a:xfrm>
              <a:off x="2051288" y="1236214"/>
              <a:ext cx="1504045" cy="3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GB" altLang="en-US" sz="1800" b="0">
                  <a:solidFill>
                    <a:prstClr val="black"/>
                  </a:solidFill>
                  <a:latin typeface="+mn-lt"/>
                  <a:ea typeface="MS PGothic" panose="020B0600070205080204" pitchFamily="34" charset="-128"/>
                </a:rPr>
                <a:t>Second level</a:t>
              </a:r>
            </a:p>
          </p:txBody>
        </p:sp>
      </p:grpSp>
      <p:sp>
        <p:nvSpPr>
          <p:cNvPr id="33" name="Text Box 65"/>
          <p:cNvSpPr txBox="1">
            <a:spLocks noChangeArrowheads="1"/>
          </p:cNvSpPr>
          <p:nvPr/>
        </p:nvSpPr>
        <p:spPr bwMode="auto">
          <a:xfrm>
            <a:off x="610362" y="6302118"/>
            <a:ext cx="3240419"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2016,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Tree>
    <p:extLst>
      <p:ext uri="{BB962C8B-B14F-4D97-AF65-F5344CB8AC3E}">
        <p14:creationId xmlns:p14="http://schemas.microsoft.com/office/powerpoint/2010/main" val="38240193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71606"/>
            <a:ext cx="9258300" cy="1143000"/>
          </a:xfrm>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graphicFrame>
        <p:nvGraphicFramePr>
          <p:cNvPr id="147" name="Object 7"/>
          <p:cNvGraphicFramePr>
            <a:graphicFrameLocks noChangeAspect="1"/>
          </p:cNvGraphicFramePr>
          <p:nvPr>
            <p:extLst/>
          </p:nvPr>
        </p:nvGraphicFramePr>
        <p:xfrm>
          <a:off x="3446463" y="1185583"/>
          <a:ext cx="2752725" cy="446087"/>
        </p:xfrm>
        <a:graphic>
          <a:graphicData uri="http://schemas.openxmlformats.org/presentationml/2006/ole">
            <mc:AlternateContent xmlns:mc="http://schemas.openxmlformats.org/markup-compatibility/2006">
              <mc:Choice xmlns:v="urn:schemas-microsoft-com:vml" Requires="v">
                <p:oleObj spid="_x0000_s287779" name="Equation" r:id="rId4" imgW="1397000" imgH="228600" progId="Equation.DSMT4">
                  <p:embed/>
                </p:oleObj>
              </mc:Choice>
              <mc:Fallback>
                <p:oleObj name="Equation" r:id="rId4" imgW="13970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463" y="1185583"/>
                        <a:ext cx="2752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48" name="Group 147"/>
          <p:cNvGrpSpPr>
            <a:grpSpLocks/>
          </p:cNvGrpSpPr>
          <p:nvPr/>
        </p:nvGrpSpPr>
        <p:grpSpPr bwMode="auto">
          <a:xfrm>
            <a:off x="5446713" y="1604683"/>
            <a:ext cx="1724025" cy="952500"/>
            <a:chOff x="4786483" y="2223689"/>
            <a:chExt cx="1723549" cy="952798"/>
          </a:xfrm>
        </p:grpSpPr>
        <p:cxnSp>
          <p:nvCxnSpPr>
            <p:cNvPr id="149" name="Straight Arrow Connector 148"/>
            <p:cNvCxnSpPr/>
            <p:nvPr/>
          </p:nvCxnSpPr>
          <p:spPr>
            <a:xfrm flipV="1">
              <a:off x="5007084" y="2223689"/>
              <a:ext cx="0" cy="309659"/>
            </a:xfrm>
            <a:prstGeom prst="straightConnector1">
              <a:avLst/>
            </a:prstGeom>
            <a:noFill/>
            <a:ln w="6350" cap="flat" cmpd="sng" algn="ctr">
              <a:solidFill>
                <a:srgbClr val="548235"/>
              </a:solidFill>
              <a:prstDash val="solid"/>
              <a:miter lim="800000"/>
              <a:tailEnd type="triangle"/>
            </a:ln>
            <a:effectLst/>
          </p:spPr>
        </p:cxnSp>
        <p:sp>
          <p:nvSpPr>
            <p:cNvPr id="150" name="TextBox 13"/>
            <p:cNvSpPr txBox="1">
              <a:spLocks noChangeArrowheads="1"/>
            </p:cNvSpPr>
            <p:nvPr/>
          </p:nvSpPr>
          <p:spPr bwMode="auto">
            <a:xfrm>
              <a:off x="4786483" y="2530156"/>
              <a:ext cx="1723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Matrix of DCM </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connections</a:t>
              </a:r>
            </a:p>
          </p:txBody>
        </p:sp>
      </p:grpSp>
      <p:grpSp>
        <p:nvGrpSpPr>
          <p:cNvPr id="151" name="Group 150"/>
          <p:cNvGrpSpPr>
            <a:grpSpLocks/>
          </p:cNvGrpSpPr>
          <p:nvPr/>
        </p:nvGrpSpPr>
        <p:grpSpPr bwMode="auto">
          <a:xfrm>
            <a:off x="3976688" y="2719336"/>
            <a:ext cx="2266950" cy="2540000"/>
            <a:chOff x="3316557" y="3426261"/>
            <a:chExt cx="2266156" cy="2540000"/>
          </a:xfrm>
        </p:grpSpPr>
        <p:sp>
          <p:nvSpPr>
            <p:cNvPr id="152" name="Rectangle 48"/>
            <p:cNvSpPr>
              <a:spLocks noChangeArrowheads="1"/>
            </p:cNvSpPr>
            <p:nvPr/>
          </p:nvSpPr>
          <p:spPr bwMode="auto">
            <a:xfrm>
              <a:off x="3649138" y="3650099"/>
              <a:ext cx="1933575"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sp>
          <p:nvSpPr>
            <p:cNvPr id="153" name="Rectangle 49"/>
            <p:cNvSpPr>
              <a:spLocks noChangeArrowheads="1"/>
            </p:cNvSpPr>
            <p:nvPr/>
          </p:nvSpPr>
          <p:spPr bwMode="auto">
            <a:xfrm>
              <a:off x="3649138" y="3650099"/>
              <a:ext cx="1933575"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pic>
          <p:nvPicPr>
            <p:cNvPr id="154"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138" y="3659624"/>
              <a:ext cx="19335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Rectangle 51"/>
            <p:cNvSpPr>
              <a:spLocks noChangeArrowheads="1"/>
            </p:cNvSpPr>
            <p:nvPr/>
          </p:nvSpPr>
          <p:spPr bwMode="auto">
            <a:xfrm>
              <a:off x="4047601" y="3426261"/>
              <a:ext cx="116681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Within-subjects (W)</a:t>
              </a:r>
              <a:endParaRPr lang="en-US" altLang="en-US" sz="1800" b="0">
                <a:solidFill>
                  <a:prstClr val="black"/>
                </a:solidFill>
                <a:ea typeface="MS PGothic" panose="020B0600070205080204" pitchFamily="34" charset="-128"/>
              </a:endParaRPr>
            </a:p>
          </p:txBody>
        </p:sp>
        <p:sp>
          <p:nvSpPr>
            <p:cNvPr id="156" name="Rectangle 52"/>
            <p:cNvSpPr>
              <a:spLocks noChangeArrowheads="1"/>
            </p:cNvSpPr>
            <p:nvPr/>
          </p:nvSpPr>
          <p:spPr bwMode="auto">
            <a:xfrm>
              <a:off x="4280963" y="5791636"/>
              <a:ext cx="7000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157" name="Rectangle 53"/>
            <p:cNvSpPr>
              <a:spLocks noChangeArrowheads="1"/>
            </p:cNvSpPr>
            <p:nvPr/>
          </p:nvSpPr>
          <p:spPr bwMode="auto">
            <a:xfrm rot="-5400000">
              <a:off x="3053826" y="4513699"/>
              <a:ext cx="700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158" name="Line 54"/>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59" name="Line 55"/>
            <p:cNvSpPr>
              <a:spLocks noChangeShapeType="1"/>
            </p:cNvSpPr>
            <p:nvPr/>
          </p:nvSpPr>
          <p:spPr bwMode="auto">
            <a:xfrm>
              <a:off x="3649138" y="3650099"/>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0" name="Line 56"/>
            <p:cNvSpPr>
              <a:spLocks noChangeShapeType="1"/>
            </p:cNvSpPr>
            <p:nvPr/>
          </p:nvSpPr>
          <p:spPr bwMode="auto">
            <a:xfrm>
              <a:off x="5582713"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1" name="Line 57"/>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2" name="Line 58"/>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3" name="Line 59"/>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4" name="Line 60"/>
            <p:cNvSpPr>
              <a:spLocks noChangeShapeType="1"/>
            </p:cNvSpPr>
            <p:nvPr/>
          </p:nvSpPr>
          <p:spPr bwMode="auto">
            <a:xfrm flipV="1">
              <a:off x="412538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5" name="Line 61"/>
            <p:cNvSpPr>
              <a:spLocks noChangeShapeType="1"/>
            </p:cNvSpPr>
            <p:nvPr/>
          </p:nvSpPr>
          <p:spPr bwMode="auto">
            <a:xfrm>
              <a:off x="412538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6" name="Rectangle 62"/>
            <p:cNvSpPr>
              <a:spLocks noChangeArrowheads="1"/>
            </p:cNvSpPr>
            <p:nvPr/>
          </p:nvSpPr>
          <p:spPr bwMode="auto">
            <a:xfrm>
              <a:off x="40952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167" name="Line 63"/>
            <p:cNvSpPr>
              <a:spLocks noChangeShapeType="1"/>
            </p:cNvSpPr>
            <p:nvPr/>
          </p:nvSpPr>
          <p:spPr bwMode="auto">
            <a:xfrm flipV="1">
              <a:off x="4776263"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8" name="Line 64"/>
            <p:cNvSpPr>
              <a:spLocks noChangeShapeType="1"/>
            </p:cNvSpPr>
            <p:nvPr/>
          </p:nvSpPr>
          <p:spPr bwMode="auto">
            <a:xfrm>
              <a:off x="4776263"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9" name="Rectangle 65"/>
            <p:cNvSpPr>
              <a:spLocks noChangeArrowheads="1"/>
            </p:cNvSpPr>
            <p:nvPr/>
          </p:nvSpPr>
          <p:spPr bwMode="auto">
            <a:xfrm>
              <a:off x="4747688"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170" name="Line 66"/>
            <p:cNvSpPr>
              <a:spLocks noChangeShapeType="1"/>
            </p:cNvSpPr>
            <p:nvPr/>
          </p:nvSpPr>
          <p:spPr bwMode="auto">
            <a:xfrm flipV="1">
              <a:off x="5417613"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1" name="Line 67"/>
            <p:cNvSpPr>
              <a:spLocks noChangeShapeType="1"/>
            </p:cNvSpPr>
            <p:nvPr/>
          </p:nvSpPr>
          <p:spPr bwMode="auto">
            <a:xfrm>
              <a:off x="5417613"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2" name="Rectangle 68"/>
            <p:cNvSpPr>
              <a:spLocks noChangeArrowheads="1"/>
            </p:cNvSpPr>
            <p:nvPr/>
          </p:nvSpPr>
          <p:spPr bwMode="auto">
            <a:xfrm>
              <a:off x="5389038"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173" name="Line 69"/>
            <p:cNvSpPr>
              <a:spLocks noChangeShapeType="1"/>
            </p:cNvSpPr>
            <p:nvPr/>
          </p:nvSpPr>
          <p:spPr bwMode="auto">
            <a:xfrm>
              <a:off x="3649138"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4" name="Line 70"/>
            <p:cNvSpPr>
              <a:spLocks noChangeShapeType="1"/>
            </p:cNvSpPr>
            <p:nvPr/>
          </p:nvSpPr>
          <p:spPr bwMode="auto">
            <a:xfrm flipH="1">
              <a:off x="5563663"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5" name="Rectangle 71"/>
            <p:cNvSpPr>
              <a:spLocks noChangeArrowheads="1"/>
            </p:cNvSpPr>
            <p:nvPr/>
          </p:nvSpPr>
          <p:spPr bwMode="auto">
            <a:xfrm>
              <a:off x="3541188" y="3737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a:t>
              </a:r>
              <a:endParaRPr lang="en-US" altLang="en-US" sz="1800" b="0">
                <a:solidFill>
                  <a:prstClr val="black"/>
                </a:solidFill>
                <a:ea typeface="MS PGothic" panose="020B0600070205080204" pitchFamily="34" charset="-128"/>
              </a:endParaRPr>
            </a:p>
          </p:txBody>
        </p:sp>
        <p:sp>
          <p:nvSpPr>
            <p:cNvPr id="176" name="Line 72"/>
            <p:cNvSpPr>
              <a:spLocks noChangeShapeType="1"/>
            </p:cNvSpPr>
            <p:nvPr/>
          </p:nvSpPr>
          <p:spPr bwMode="auto">
            <a:xfrm>
              <a:off x="3649138"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7" name="Line 73"/>
            <p:cNvSpPr>
              <a:spLocks noChangeShapeType="1"/>
            </p:cNvSpPr>
            <p:nvPr/>
          </p:nvSpPr>
          <p:spPr bwMode="auto">
            <a:xfrm flipH="1">
              <a:off x="5563663"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8" name="Rectangle 74"/>
            <p:cNvSpPr>
              <a:spLocks noChangeArrowheads="1"/>
            </p:cNvSpPr>
            <p:nvPr/>
          </p:nvSpPr>
          <p:spPr bwMode="auto">
            <a:xfrm>
              <a:off x="3541188" y="40580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179" name="Line 75"/>
            <p:cNvSpPr>
              <a:spLocks noChangeShapeType="1"/>
            </p:cNvSpPr>
            <p:nvPr/>
          </p:nvSpPr>
          <p:spPr bwMode="auto">
            <a:xfrm>
              <a:off x="3649138"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0" name="Line 76"/>
            <p:cNvSpPr>
              <a:spLocks noChangeShapeType="1"/>
            </p:cNvSpPr>
            <p:nvPr/>
          </p:nvSpPr>
          <p:spPr bwMode="auto">
            <a:xfrm flipH="1">
              <a:off x="5563663"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1" name="Rectangle 77"/>
            <p:cNvSpPr>
              <a:spLocks noChangeArrowheads="1"/>
            </p:cNvSpPr>
            <p:nvPr/>
          </p:nvSpPr>
          <p:spPr bwMode="auto">
            <a:xfrm>
              <a:off x="3541188" y="43803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3</a:t>
              </a:r>
              <a:endParaRPr lang="en-US" altLang="en-US" sz="1800" b="0">
                <a:solidFill>
                  <a:prstClr val="black"/>
                </a:solidFill>
                <a:ea typeface="MS PGothic" panose="020B0600070205080204" pitchFamily="34" charset="-128"/>
              </a:endParaRPr>
            </a:p>
          </p:txBody>
        </p:sp>
        <p:sp>
          <p:nvSpPr>
            <p:cNvPr id="182" name="Line 78"/>
            <p:cNvSpPr>
              <a:spLocks noChangeShapeType="1"/>
            </p:cNvSpPr>
            <p:nvPr/>
          </p:nvSpPr>
          <p:spPr bwMode="auto">
            <a:xfrm>
              <a:off x="3649138"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3" name="Line 79"/>
            <p:cNvSpPr>
              <a:spLocks noChangeShapeType="1"/>
            </p:cNvSpPr>
            <p:nvPr/>
          </p:nvSpPr>
          <p:spPr bwMode="auto">
            <a:xfrm flipH="1">
              <a:off x="5563663"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4" name="Rectangle 80"/>
            <p:cNvSpPr>
              <a:spLocks noChangeArrowheads="1"/>
            </p:cNvSpPr>
            <p:nvPr/>
          </p:nvSpPr>
          <p:spPr bwMode="auto">
            <a:xfrm>
              <a:off x="3541188" y="47105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185" name="Line 81"/>
            <p:cNvSpPr>
              <a:spLocks noChangeShapeType="1"/>
            </p:cNvSpPr>
            <p:nvPr/>
          </p:nvSpPr>
          <p:spPr bwMode="auto">
            <a:xfrm>
              <a:off x="3649138"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6" name="Line 82"/>
            <p:cNvSpPr>
              <a:spLocks noChangeShapeType="1"/>
            </p:cNvSpPr>
            <p:nvPr/>
          </p:nvSpPr>
          <p:spPr bwMode="auto">
            <a:xfrm flipH="1">
              <a:off x="5563663"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7" name="Rectangle 83"/>
            <p:cNvSpPr>
              <a:spLocks noChangeArrowheads="1"/>
            </p:cNvSpPr>
            <p:nvPr/>
          </p:nvSpPr>
          <p:spPr bwMode="auto">
            <a:xfrm>
              <a:off x="3541188" y="50328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5</a:t>
              </a:r>
              <a:endParaRPr lang="en-US" altLang="en-US" sz="1800" b="0">
                <a:solidFill>
                  <a:prstClr val="black"/>
                </a:solidFill>
                <a:ea typeface="MS PGothic" panose="020B0600070205080204" pitchFamily="34" charset="-128"/>
              </a:endParaRPr>
            </a:p>
          </p:txBody>
        </p:sp>
        <p:sp>
          <p:nvSpPr>
            <p:cNvPr id="188" name="Line 84"/>
            <p:cNvSpPr>
              <a:spLocks noChangeShapeType="1"/>
            </p:cNvSpPr>
            <p:nvPr/>
          </p:nvSpPr>
          <p:spPr bwMode="auto">
            <a:xfrm>
              <a:off x="3649138"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9" name="Line 85"/>
            <p:cNvSpPr>
              <a:spLocks noChangeShapeType="1"/>
            </p:cNvSpPr>
            <p:nvPr/>
          </p:nvSpPr>
          <p:spPr bwMode="auto">
            <a:xfrm flipH="1">
              <a:off x="5563663"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0" name="Rectangle 86"/>
            <p:cNvSpPr>
              <a:spLocks noChangeArrowheads="1"/>
            </p:cNvSpPr>
            <p:nvPr/>
          </p:nvSpPr>
          <p:spPr bwMode="auto">
            <a:xfrm>
              <a:off x="3541188" y="53534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191" name="Line 87"/>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2" name="Line 88"/>
            <p:cNvSpPr>
              <a:spLocks noChangeShapeType="1"/>
            </p:cNvSpPr>
            <p:nvPr/>
          </p:nvSpPr>
          <p:spPr bwMode="auto">
            <a:xfrm>
              <a:off x="3649138" y="3650099"/>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3" name="Line 89"/>
            <p:cNvSpPr>
              <a:spLocks noChangeShapeType="1"/>
            </p:cNvSpPr>
            <p:nvPr/>
          </p:nvSpPr>
          <p:spPr bwMode="auto">
            <a:xfrm>
              <a:off x="5582713"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4" name="Line 90"/>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grpSp>
      <p:grpSp>
        <p:nvGrpSpPr>
          <p:cNvPr id="242" name="Group 151"/>
          <p:cNvGrpSpPr>
            <a:grpSpLocks/>
          </p:cNvGrpSpPr>
          <p:nvPr/>
        </p:nvGrpSpPr>
        <p:grpSpPr bwMode="auto">
          <a:xfrm>
            <a:off x="3619500" y="1604683"/>
            <a:ext cx="1595438" cy="911225"/>
            <a:chOff x="2959556" y="2223689"/>
            <a:chExt cx="1595309" cy="911635"/>
          </a:xfrm>
        </p:grpSpPr>
        <p:cxnSp>
          <p:nvCxnSpPr>
            <p:cNvPr id="243" name="Straight Arrow Connector 242"/>
            <p:cNvCxnSpPr/>
            <p:nvPr/>
          </p:nvCxnSpPr>
          <p:spPr>
            <a:xfrm flipV="1">
              <a:off x="4446924" y="2223689"/>
              <a:ext cx="0" cy="309701"/>
            </a:xfrm>
            <a:prstGeom prst="straightConnector1">
              <a:avLst/>
            </a:prstGeom>
            <a:noFill/>
            <a:ln w="6350" cap="flat" cmpd="sng" algn="ctr">
              <a:solidFill>
                <a:srgbClr val="548235"/>
              </a:solidFill>
              <a:prstDash val="solid"/>
              <a:miter lim="800000"/>
              <a:tailEnd type="triangle"/>
            </a:ln>
            <a:effectLst/>
          </p:spPr>
        </p:cxnSp>
        <p:sp>
          <p:nvSpPr>
            <p:cNvPr id="244" name="TextBox 11"/>
            <p:cNvSpPr txBox="1">
              <a:spLocks noChangeArrowheads="1"/>
            </p:cNvSpPr>
            <p:nvPr/>
          </p:nvSpPr>
          <p:spPr bwMode="auto">
            <a:xfrm>
              <a:off x="2959556" y="2488993"/>
              <a:ext cx="1595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Design matrix</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(covariates)</a:t>
              </a:r>
            </a:p>
          </p:txBody>
        </p:sp>
      </p:grpSp>
      <p:grpSp>
        <p:nvGrpSpPr>
          <p:cNvPr id="245" name="Group 148"/>
          <p:cNvGrpSpPr>
            <a:grpSpLocks/>
          </p:cNvGrpSpPr>
          <p:nvPr/>
        </p:nvGrpSpPr>
        <p:grpSpPr bwMode="auto">
          <a:xfrm>
            <a:off x="1373188" y="2719336"/>
            <a:ext cx="2333625" cy="2540000"/>
            <a:chOff x="712263" y="3426261"/>
            <a:chExt cx="2333626" cy="2540000"/>
          </a:xfrm>
        </p:grpSpPr>
        <p:sp>
          <p:nvSpPr>
            <p:cNvPr id="246" name="Rectangle 5"/>
            <p:cNvSpPr>
              <a:spLocks noChangeArrowheads="1"/>
            </p:cNvSpPr>
            <p:nvPr/>
          </p:nvSpPr>
          <p:spPr bwMode="auto">
            <a:xfrm>
              <a:off x="1101201" y="3650099"/>
              <a:ext cx="1944688"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
          <p:nvSpPr>
            <p:cNvPr id="247" name="Rectangle 6"/>
            <p:cNvSpPr>
              <a:spLocks noChangeArrowheads="1"/>
            </p:cNvSpPr>
            <p:nvPr/>
          </p:nvSpPr>
          <p:spPr bwMode="auto">
            <a:xfrm>
              <a:off x="1101201" y="3650099"/>
              <a:ext cx="1944688"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pic>
          <p:nvPicPr>
            <p:cNvPr id="24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726" y="3659624"/>
              <a:ext cx="19351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Rectangle 17"/>
            <p:cNvSpPr>
              <a:spLocks noChangeArrowheads="1"/>
            </p:cNvSpPr>
            <p:nvPr/>
          </p:nvSpPr>
          <p:spPr bwMode="auto">
            <a:xfrm>
              <a:off x="1471088" y="3426261"/>
              <a:ext cx="12541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Between-subjects (X)</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0" name="Rectangle 18"/>
            <p:cNvSpPr>
              <a:spLocks noChangeArrowheads="1"/>
            </p:cNvSpPr>
            <p:nvPr/>
          </p:nvSpPr>
          <p:spPr bwMode="auto">
            <a:xfrm>
              <a:off x="1801288" y="5791636"/>
              <a:ext cx="603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Covariate</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1" name="Rectangle 19"/>
            <p:cNvSpPr>
              <a:spLocks noChangeArrowheads="1"/>
            </p:cNvSpPr>
            <p:nvPr/>
          </p:nvSpPr>
          <p:spPr bwMode="auto">
            <a:xfrm rot="-5400000">
              <a:off x="561451" y="4521636"/>
              <a:ext cx="476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Subject</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2" name="Line 11"/>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3" name="Line 12"/>
            <p:cNvSpPr>
              <a:spLocks noChangeShapeType="1"/>
            </p:cNvSpPr>
            <p:nvPr/>
          </p:nvSpPr>
          <p:spPr bwMode="auto">
            <a:xfrm>
              <a:off x="1101201" y="3650099"/>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4" name="Line 13"/>
            <p:cNvSpPr>
              <a:spLocks noChangeShapeType="1"/>
            </p:cNvSpPr>
            <p:nvPr/>
          </p:nvSpPr>
          <p:spPr bwMode="auto">
            <a:xfrm>
              <a:off x="30458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5" name="Line 14"/>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6" name="Line 15"/>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7" name="Line 16"/>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8" name="Line 17"/>
            <p:cNvSpPr>
              <a:spLocks noChangeShapeType="1"/>
            </p:cNvSpPr>
            <p:nvPr/>
          </p:nvSpPr>
          <p:spPr bwMode="auto">
            <a:xfrm flipV="1">
              <a:off x="143140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9" name="Line 18"/>
            <p:cNvSpPr>
              <a:spLocks noChangeShapeType="1"/>
            </p:cNvSpPr>
            <p:nvPr/>
          </p:nvSpPr>
          <p:spPr bwMode="auto">
            <a:xfrm>
              <a:off x="143140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0" name="Rectangle 28"/>
            <p:cNvSpPr>
              <a:spLocks noChangeArrowheads="1"/>
            </p:cNvSpPr>
            <p:nvPr/>
          </p:nvSpPr>
          <p:spPr bwMode="auto">
            <a:xfrm>
              <a:off x="14028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1" name="Line 20"/>
            <p:cNvSpPr>
              <a:spLocks noChangeShapeType="1"/>
            </p:cNvSpPr>
            <p:nvPr/>
          </p:nvSpPr>
          <p:spPr bwMode="auto">
            <a:xfrm flipV="1">
              <a:off x="207275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2" name="Line 21"/>
            <p:cNvSpPr>
              <a:spLocks noChangeShapeType="1"/>
            </p:cNvSpPr>
            <p:nvPr/>
          </p:nvSpPr>
          <p:spPr bwMode="auto">
            <a:xfrm>
              <a:off x="207275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3" name="Rectangle 31"/>
            <p:cNvSpPr>
              <a:spLocks noChangeArrowheads="1"/>
            </p:cNvSpPr>
            <p:nvPr/>
          </p:nvSpPr>
          <p:spPr bwMode="auto">
            <a:xfrm>
              <a:off x="204417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4" name="Line 23"/>
            <p:cNvSpPr>
              <a:spLocks noChangeShapeType="1"/>
            </p:cNvSpPr>
            <p:nvPr/>
          </p:nvSpPr>
          <p:spPr bwMode="auto">
            <a:xfrm flipV="1">
              <a:off x="271568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5" name="Line 24"/>
            <p:cNvSpPr>
              <a:spLocks noChangeShapeType="1"/>
            </p:cNvSpPr>
            <p:nvPr/>
          </p:nvSpPr>
          <p:spPr bwMode="auto">
            <a:xfrm>
              <a:off x="271568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6" name="Rectangle 34"/>
            <p:cNvSpPr>
              <a:spLocks noChangeArrowheads="1"/>
            </p:cNvSpPr>
            <p:nvPr/>
          </p:nvSpPr>
          <p:spPr bwMode="auto">
            <a:xfrm>
              <a:off x="26855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3</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7" name="Line 26"/>
            <p:cNvSpPr>
              <a:spLocks noChangeShapeType="1"/>
            </p:cNvSpPr>
            <p:nvPr/>
          </p:nvSpPr>
          <p:spPr bwMode="auto">
            <a:xfrm>
              <a:off x="1101201" y="3942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8" name="Line 27"/>
            <p:cNvSpPr>
              <a:spLocks noChangeShapeType="1"/>
            </p:cNvSpPr>
            <p:nvPr/>
          </p:nvSpPr>
          <p:spPr bwMode="auto">
            <a:xfrm flipH="1">
              <a:off x="3026838" y="3942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9" name="Rectangle 37"/>
            <p:cNvSpPr>
              <a:spLocks noChangeArrowheads="1"/>
            </p:cNvSpPr>
            <p:nvPr/>
          </p:nvSpPr>
          <p:spPr bwMode="auto">
            <a:xfrm>
              <a:off x="1004363" y="3864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0" name="Line 29"/>
            <p:cNvSpPr>
              <a:spLocks noChangeShapeType="1"/>
            </p:cNvSpPr>
            <p:nvPr/>
          </p:nvSpPr>
          <p:spPr bwMode="auto">
            <a:xfrm>
              <a:off x="1101201" y="42723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1" name="Line 30"/>
            <p:cNvSpPr>
              <a:spLocks noChangeShapeType="1"/>
            </p:cNvSpPr>
            <p:nvPr/>
          </p:nvSpPr>
          <p:spPr bwMode="auto">
            <a:xfrm flipH="1">
              <a:off x="3026838" y="42723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2" name="Rectangle 31"/>
            <p:cNvSpPr>
              <a:spLocks noChangeArrowheads="1"/>
            </p:cNvSpPr>
            <p:nvPr/>
          </p:nvSpPr>
          <p:spPr bwMode="auto">
            <a:xfrm>
              <a:off x="936101" y="4194611"/>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3" name="Line 32"/>
            <p:cNvSpPr>
              <a:spLocks noChangeShapeType="1"/>
            </p:cNvSpPr>
            <p:nvPr/>
          </p:nvSpPr>
          <p:spPr bwMode="auto">
            <a:xfrm>
              <a:off x="1101201" y="459466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4" name="Line 33"/>
            <p:cNvSpPr>
              <a:spLocks noChangeShapeType="1"/>
            </p:cNvSpPr>
            <p:nvPr/>
          </p:nvSpPr>
          <p:spPr bwMode="auto">
            <a:xfrm flipH="1">
              <a:off x="3026838" y="459466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5" name="Rectangle 34"/>
            <p:cNvSpPr>
              <a:spLocks noChangeArrowheads="1"/>
            </p:cNvSpPr>
            <p:nvPr/>
          </p:nvSpPr>
          <p:spPr bwMode="auto">
            <a:xfrm>
              <a:off x="936101" y="4516874"/>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6" name="Line 35"/>
            <p:cNvSpPr>
              <a:spLocks noChangeShapeType="1"/>
            </p:cNvSpPr>
            <p:nvPr/>
          </p:nvSpPr>
          <p:spPr bwMode="auto">
            <a:xfrm>
              <a:off x="1101201" y="4915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7" name="Line 36"/>
            <p:cNvSpPr>
              <a:spLocks noChangeShapeType="1"/>
            </p:cNvSpPr>
            <p:nvPr/>
          </p:nvSpPr>
          <p:spPr bwMode="auto">
            <a:xfrm flipH="1">
              <a:off x="3026838" y="4915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8" name="Rectangle 37"/>
            <p:cNvSpPr>
              <a:spLocks noChangeArrowheads="1"/>
            </p:cNvSpPr>
            <p:nvPr/>
          </p:nvSpPr>
          <p:spPr bwMode="auto">
            <a:xfrm>
              <a:off x="936101" y="4837549"/>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9" name="Line 38"/>
            <p:cNvSpPr>
              <a:spLocks noChangeShapeType="1"/>
            </p:cNvSpPr>
            <p:nvPr/>
          </p:nvSpPr>
          <p:spPr bwMode="auto">
            <a:xfrm>
              <a:off x="1101201" y="523601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0" name="Line 39"/>
            <p:cNvSpPr>
              <a:spLocks noChangeShapeType="1"/>
            </p:cNvSpPr>
            <p:nvPr/>
          </p:nvSpPr>
          <p:spPr bwMode="auto">
            <a:xfrm flipH="1">
              <a:off x="3026838" y="523601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1" name="Rectangle 40"/>
            <p:cNvSpPr>
              <a:spLocks noChangeArrowheads="1"/>
            </p:cNvSpPr>
            <p:nvPr/>
          </p:nvSpPr>
          <p:spPr bwMode="auto">
            <a:xfrm>
              <a:off x="936101" y="5158224"/>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82" name="Line 41"/>
            <p:cNvSpPr>
              <a:spLocks noChangeShapeType="1"/>
            </p:cNvSpPr>
            <p:nvPr/>
          </p:nvSpPr>
          <p:spPr bwMode="auto">
            <a:xfrm>
              <a:off x="1101201" y="5558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3" name="Line 42"/>
            <p:cNvSpPr>
              <a:spLocks noChangeShapeType="1"/>
            </p:cNvSpPr>
            <p:nvPr/>
          </p:nvSpPr>
          <p:spPr bwMode="auto">
            <a:xfrm flipH="1">
              <a:off x="3026838" y="5558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4" name="Rectangle 43"/>
            <p:cNvSpPr>
              <a:spLocks noChangeArrowheads="1"/>
            </p:cNvSpPr>
            <p:nvPr/>
          </p:nvSpPr>
          <p:spPr bwMode="auto">
            <a:xfrm>
              <a:off x="936101" y="5480486"/>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30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85" name="Line 44"/>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6" name="Line 45"/>
            <p:cNvSpPr>
              <a:spLocks noChangeShapeType="1"/>
            </p:cNvSpPr>
            <p:nvPr/>
          </p:nvSpPr>
          <p:spPr bwMode="auto">
            <a:xfrm>
              <a:off x="1101201" y="3650099"/>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7" name="Line 46"/>
            <p:cNvSpPr>
              <a:spLocks noChangeShapeType="1"/>
            </p:cNvSpPr>
            <p:nvPr/>
          </p:nvSpPr>
          <p:spPr bwMode="auto">
            <a:xfrm>
              <a:off x="30458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8" name="Line 47"/>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9" name="Rectangle 288"/>
            <p:cNvSpPr/>
            <p:nvPr/>
          </p:nvSpPr>
          <p:spPr>
            <a:xfrm>
              <a:off x="1107550" y="3651686"/>
              <a:ext cx="1936751" cy="71438"/>
            </a:xfrm>
            <a:prstGeom prst="rect">
              <a:avLst/>
            </a:prstGeom>
            <a:noFill/>
            <a:ln w="1270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2" name="Rectangle 291"/>
          <p:cNvSpPr/>
          <p:nvPr/>
        </p:nvSpPr>
        <p:spPr>
          <a:xfrm>
            <a:off x="1341921" y="5546386"/>
            <a:ext cx="5956567" cy="661720"/>
          </a:xfrm>
          <a:prstGeom prst="rect">
            <a:avLst/>
          </a:prstGeom>
        </p:spPr>
        <p:txBody>
          <a:bodyPr wrap="none">
            <a:spAutoFit/>
          </a:bodyPr>
          <a:lstStyle/>
          <a:p>
            <a:pPr>
              <a:spcBef>
                <a:spcPts val="600"/>
              </a:spcBef>
            </a:pPr>
            <a:r>
              <a:rPr lang="de-CH" sz="1600" dirty="0"/>
              <a:t>X </a:t>
            </a:r>
            <a:r>
              <a:rPr lang="de-CH" sz="1600" b="0" dirty="0"/>
              <a:t>(</a:t>
            </a:r>
            <a:r>
              <a:rPr lang="de-CH" sz="1600" b="0" dirty="0" err="1"/>
              <a:t>between-subject</a:t>
            </a:r>
            <a:r>
              <a:rPr lang="de-CH" sz="1600" b="0" dirty="0"/>
              <a:t>):  </a:t>
            </a:r>
            <a:r>
              <a:rPr lang="de-CH" sz="1600" b="0" dirty="0" err="1"/>
              <a:t>overall</a:t>
            </a:r>
            <a:r>
              <a:rPr lang="de-CH" sz="1600" b="0" dirty="0"/>
              <a:t> </a:t>
            </a:r>
            <a:r>
              <a:rPr lang="de-CH" sz="1600" b="0" dirty="0" err="1"/>
              <a:t>mean</a:t>
            </a:r>
            <a:r>
              <a:rPr lang="de-CH" sz="1600" b="0" dirty="0"/>
              <a:t>, </a:t>
            </a:r>
            <a:r>
              <a:rPr lang="de-CH" sz="1600" b="0" dirty="0" err="1"/>
              <a:t>group</a:t>
            </a:r>
            <a:r>
              <a:rPr lang="de-CH" sz="1600" b="0" dirty="0"/>
              <a:t> </a:t>
            </a:r>
            <a:r>
              <a:rPr lang="de-CH" sz="1600" b="0" dirty="0" err="1"/>
              <a:t>differences</a:t>
            </a:r>
            <a:r>
              <a:rPr lang="de-CH" sz="1600" b="0" dirty="0"/>
              <a:t>, </a:t>
            </a:r>
            <a:r>
              <a:rPr lang="de-CH" sz="1600" b="0" dirty="0" err="1"/>
              <a:t>age</a:t>
            </a:r>
            <a:r>
              <a:rPr lang="de-CH" sz="1600" b="0" dirty="0"/>
              <a:t> etc.</a:t>
            </a:r>
          </a:p>
          <a:p>
            <a:pPr>
              <a:spcBef>
                <a:spcPts val="600"/>
              </a:spcBef>
            </a:pPr>
            <a:r>
              <a:rPr lang="de-CH" sz="1600" dirty="0"/>
              <a:t>W</a:t>
            </a:r>
            <a:r>
              <a:rPr lang="de-CH" sz="1600" b="0" dirty="0"/>
              <a:t> (</a:t>
            </a:r>
            <a:r>
              <a:rPr lang="de-CH" sz="1600" b="0" dirty="0" err="1"/>
              <a:t>within-subject</a:t>
            </a:r>
            <a:r>
              <a:rPr lang="de-CH" sz="1600" b="0" dirty="0"/>
              <a:t>):     </a:t>
            </a:r>
            <a:r>
              <a:rPr lang="de-CH" sz="1600" b="0" dirty="0" err="1"/>
              <a:t>parameters</a:t>
            </a:r>
            <a:r>
              <a:rPr lang="de-CH" sz="1600" b="0" dirty="0"/>
              <a:t> </a:t>
            </a:r>
            <a:r>
              <a:rPr lang="de-CH" sz="1600" b="0" dirty="0" err="1"/>
              <a:t>that</a:t>
            </a:r>
            <a:r>
              <a:rPr lang="de-CH" sz="1600" b="0" dirty="0"/>
              <a:t> </a:t>
            </a:r>
            <a:r>
              <a:rPr lang="de-CH" sz="1600" b="0" dirty="0" err="1"/>
              <a:t>show</a:t>
            </a:r>
            <a:r>
              <a:rPr lang="de-CH" sz="1600" b="0" dirty="0"/>
              <a:t> </a:t>
            </a:r>
            <a:r>
              <a:rPr lang="de-CH" sz="1600" b="0" dirty="0" err="1"/>
              <a:t>random</a:t>
            </a:r>
            <a:r>
              <a:rPr lang="de-CH" sz="1600" b="0" dirty="0"/>
              <a:t> </a:t>
            </a:r>
            <a:r>
              <a:rPr lang="de-CH" sz="1600" b="0" dirty="0" err="1"/>
              <a:t>effects</a:t>
            </a:r>
            <a:endParaRPr lang="de-CH" sz="1600" b="0" dirty="0"/>
          </a:p>
        </p:txBody>
      </p:sp>
    </p:spTree>
    <p:extLst>
      <p:ext uri="{BB962C8B-B14F-4D97-AF65-F5344CB8AC3E}">
        <p14:creationId xmlns:p14="http://schemas.microsoft.com/office/powerpoint/2010/main" val="96312762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71606"/>
            <a:ext cx="9258300" cy="1143000"/>
          </a:xfrm>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graphicFrame>
        <p:nvGraphicFramePr>
          <p:cNvPr id="147" name="Object 7"/>
          <p:cNvGraphicFramePr>
            <a:graphicFrameLocks noChangeAspect="1"/>
          </p:cNvGraphicFramePr>
          <p:nvPr>
            <p:extLst/>
          </p:nvPr>
        </p:nvGraphicFramePr>
        <p:xfrm>
          <a:off x="3446463" y="1185583"/>
          <a:ext cx="2752725" cy="446087"/>
        </p:xfrm>
        <a:graphic>
          <a:graphicData uri="http://schemas.openxmlformats.org/presentationml/2006/ole">
            <mc:AlternateContent xmlns:mc="http://schemas.openxmlformats.org/markup-compatibility/2006">
              <mc:Choice xmlns:v="urn:schemas-microsoft-com:vml" Requires="v">
                <p:oleObj spid="_x0000_s288803" name="Equation" r:id="rId4" imgW="1397000" imgH="228600" progId="Equation.DSMT4">
                  <p:embed/>
                </p:oleObj>
              </mc:Choice>
              <mc:Fallback>
                <p:oleObj name="Equation" r:id="rId4" imgW="13970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463" y="1185583"/>
                        <a:ext cx="2752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48" name="Group 147"/>
          <p:cNvGrpSpPr>
            <a:grpSpLocks/>
          </p:cNvGrpSpPr>
          <p:nvPr/>
        </p:nvGrpSpPr>
        <p:grpSpPr bwMode="auto">
          <a:xfrm>
            <a:off x="5446713" y="1604683"/>
            <a:ext cx="1724025" cy="952500"/>
            <a:chOff x="4786483" y="2223689"/>
            <a:chExt cx="1723549" cy="952798"/>
          </a:xfrm>
        </p:grpSpPr>
        <p:cxnSp>
          <p:nvCxnSpPr>
            <p:cNvPr id="149" name="Straight Arrow Connector 148"/>
            <p:cNvCxnSpPr/>
            <p:nvPr/>
          </p:nvCxnSpPr>
          <p:spPr>
            <a:xfrm flipV="1">
              <a:off x="5007084" y="2223689"/>
              <a:ext cx="0" cy="309659"/>
            </a:xfrm>
            <a:prstGeom prst="straightConnector1">
              <a:avLst/>
            </a:prstGeom>
            <a:noFill/>
            <a:ln w="6350" cap="flat" cmpd="sng" algn="ctr">
              <a:solidFill>
                <a:srgbClr val="548235"/>
              </a:solidFill>
              <a:prstDash val="solid"/>
              <a:miter lim="800000"/>
              <a:tailEnd type="triangle"/>
            </a:ln>
            <a:effectLst/>
          </p:spPr>
        </p:cxnSp>
        <p:sp>
          <p:nvSpPr>
            <p:cNvPr id="150" name="TextBox 13"/>
            <p:cNvSpPr txBox="1">
              <a:spLocks noChangeArrowheads="1"/>
            </p:cNvSpPr>
            <p:nvPr/>
          </p:nvSpPr>
          <p:spPr bwMode="auto">
            <a:xfrm>
              <a:off x="4786483" y="2530156"/>
              <a:ext cx="1723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Matrix of DCM </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connections</a:t>
              </a:r>
            </a:p>
          </p:txBody>
        </p:sp>
      </p:grpSp>
      <p:grpSp>
        <p:nvGrpSpPr>
          <p:cNvPr id="151" name="Group 150"/>
          <p:cNvGrpSpPr>
            <a:grpSpLocks/>
          </p:cNvGrpSpPr>
          <p:nvPr/>
        </p:nvGrpSpPr>
        <p:grpSpPr bwMode="auto">
          <a:xfrm>
            <a:off x="3976688" y="2719336"/>
            <a:ext cx="2266950" cy="2540000"/>
            <a:chOff x="3316557" y="3426261"/>
            <a:chExt cx="2266156" cy="2540000"/>
          </a:xfrm>
        </p:grpSpPr>
        <p:sp>
          <p:nvSpPr>
            <p:cNvPr id="152" name="Rectangle 48"/>
            <p:cNvSpPr>
              <a:spLocks noChangeArrowheads="1"/>
            </p:cNvSpPr>
            <p:nvPr/>
          </p:nvSpPr>
          <p:spPr bwMode="auto">
            <a:xfrm>
              <a:off x="3649138" y="3650099"/>
              <a:ext cx="1933575"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sp>
          <p:nvSpPr>
            <p:cNvPr id="153" name="Rectangle 49"/>
            <p:cNvSpPr>
              <a:spLocks noChangeArrowheads="1"/>
            </p:cNvSpPr>
            <p:nvPr/>
          </p:nvSpPr>
          <p:spPr bwMode="auto">
            <a:xfrm>
              <a:off x="3649138" y="3650099"/>
              <a:ext cx="1933575"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pic>
          <p:nvPicPr>
            <p:cNvPr id="154"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138" y="3659624"/>
              <a:ext cx="19335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Rectangle 51"/>
            <p:cNvSpPr>
              <a:spLocks noChangeArrowheads="1"/>
            </p:cNvSpPr>
            <p:nvPr/>
          </p:nvSpPr>
          <p:spPr bwMode="auto">
            <a:xfrm>
              <a:off x="4047601" y="3426261"/>
              <a:ext cx="116681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Within-subjects (W)</a:t>
              </a:r>
              <a:endParaRPr lang="en-US" altLang="en-US" sz="1800" b="0">
                <a:solidFill>
                  <a:prstClr val="black"/>
                </a:solidFill>
                <a:ea typeface="MS PGothic" panose="020B0600070205080204" pitchFamily="34" charset="-128"/>
              </a:endParaRPr>
            </a:p>
          </p:txBody>
        </p:sp>
        <p:sp>
          <p:nvSpPr>
            <p:cNvPr id="156" name="Rectangle 52"/>
            <p:cNvSpPr>
              <a:spLocks noChangeArrowheads="1"/>
            </p:cNvSpPr>
            <p:nvPr/>
          </p:nvSpPr>
          <p:spPr bwMode="auto">
            <a:xfrm>
              <a:off x="4280963" y="5791636"/>
              <a:ext cx="7000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157" name="Rectangle 53"/>
            <p:cNvSpPr>
              <a:spLocks noChangeArrowheads="1"/>
            </p:cNvSpPr>
            <p:nvPr/>
          </p:nvSpPr>
          <p:spPr bwMode="auto">
            <a:xfrm rot="-5400000">
              <a:off x="3053826" y="4513699"/>
              <a:ext cx="700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158" name="Line 54"/>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59" name="Line 55"/>
            <p:cNvSpPr>
              <a:spLocks noChangeShapeType="1"/>
            </p:cNvSpPr>
            <p:nvPr/>
          </p:nvSpPr>
          <p:spPr bwMode="auto">
            <a:xfrm>
              <a:off x="3649138" y="3650099"/>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0" name="Line 56"/>
            <p:cNvSpPr>
              <a:spLocks noChangeShapeType="1"/>
            </p:cNvSpPr>
            <p:nvPr/>
          </p:nvSpPr>
          <p:spPr bwMode="auto">
            <a:xfrm>
              <a:off x="5582713"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1" name="Line 57"/>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2" name="Line 58"/>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3" name="Line 59"/>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4" name="Line 60"/>
            <p:cNvSpPr>
              <a:spLocks noChangeShapeType="1"/>
            </p:cNvSpPr>
            <p:nvPr/>
          </p:nvSpPr>
          <p:spPr bwMode="auto">
            <a:xfrm flipV="1">
              <a:off x="412538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5" name="Line 61"/>
            <p:cNvSpPr>
              <a:spLocks noChangeShapeType="1"/>
            </p:cNvSpPr>
            <p:nvPr/>
          </p:nvSpPr>
          <p:spPr bwMode="auto">
            <a:xfrm>
              <a:off x="412538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6" name="Rectangle 62"/>
            <p:cNvSpPr>
              <a:spLocks noChangeArrowheads="1"/>
            </p:cNvSpPr>
            <p:nvPr/>
          </p:nvSpPr>
          <p:spPr bwMode="auto">
            <a:xfrm>
              <a:off x="40952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167" name="Line 63"/>
            <p:cNvSpPr>
              <a:spLocks noChangeShapeType="1"/>
            </p:cNvSpPr>
            <p:nvPr/>
          </p:nvSpPr>
          <p:spPr bwMode="auto">
            <a:xfrm flipV="1">
              <a:off x="4776263"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8" name="Line 64"/>
            <p:cNvSpPr>
              <a:spLocks noChangeShapeType="1"/>
            </p:cNvSpPr>
            <p:nvPr/>
          </p:nvSpPr>
          <p:spPr bwMode="auto">
            <a:xfrm>
              <a:off x="4776263"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69" name="Rectangle 65"/>
            <p:cNvSpPr>
              <a:spLocks noChangeArrowheads="1"/>
            </p:cNvSpPr>
            <p:nvPr/>
          </p:nvSpPr>
          <p:spPr bwMode="auto">
            <a:xfrm>
              <a:off x="4747688"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170" name="Line 66"/>
            <p:cNvSpPr>
              <a:spLocks noChangeShapeType="1"/>
            </p:cNvSpPr>
            <p:nvPr/>
          </p:nvSpPr>
          <p:spPr bwMode="auto">
            <a:xfrm flipV="1">
              <a:off x="5417613"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1" name="Line 67"/>
            <p:cNvSpPr>
              <a:spLocks noChangeShapeType="1"/>
            </p:cNvSpPr>
            <p:nvPr/>
          </p:nvSpPr>
          <p:spPr bwMode="auto">
            <a:xfrm>
              <a:off x="5417613"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2" name="Rectangle 68"/>
            <p:cNvSpPr>
              <a:spLocks noChangeArrowheads="1"/>
            </p:cNvSpPr>
            <p:nvPr/>
          </p:nvSpPr>
          <p:spPr bwMode="auto">
            <a:xfrm>
              <a:off x="5389038"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173" name="Line 69"/>
            <p:cNvSpPr>
              <a:spLocks noChangeShapeType="1"/>
            </p:cNvSpPr>
            <p:nvPr/>
          </p:nvSpPr>
          <p:spPr bwMode="auto">
            <a:xfrm>
              <a:off x="3649138"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4" name="Line 70"/>
            <p:cNvSpPr>
              <a:spLocks noChangeShapeType="1"/>
            </p:cNvSpPr>
            <p:nvPr/>
          </p:nvSpPr>
          <p:spPr bwMode="auto">
            <a:xfrm flipH="1">
              <a:off x="5563663"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5" name="Rectangle 71"/>
            <p:cNvSpPr>
              <a:spLocks noChangeArrowheads="1"/>
            </p:cNvSpPr>
            <p:nvPr/>
          </p:nvSpPr>
          <p:spPr bwMode="auto">
            <a:xfrm>
              <a:off x="3541188" y="3737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a:t>
              </a:r>
              <a:endParaRPr lang="en-US" altLang="en-US" sz="1800" b="0">
                <a:solidFill>
                  <a:prstClr val="black"/>
                </a:solidFill>
                <a:ea typeface="MS PGothic" panose="020B0600070205080204" pitchFamily="34" charset="-128"/>
              </a:endParaRPr>
            </a:p>
          </p:txBody>
        </p:sp>
        <p:sp>
          <p:nvSpPr>
            <p:cNvPr id="176" name="Line 72"/>
            <p:cNvSpPr>
              <a:spLocks noChangeShapeType="1"/>
            </p:cNvSpPr>
            <p:nvPr/>
          </p:nvSpPr>
          <p:spPr bwMode="auto">
            <a:xfrm>
              <a:off x="3649138"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7" name="Line 73"/>
            <p:cNvSpPr>
              <a:spLocks noChangeShapeType="1"/>
            </p:cNvSpPr>
            <p:nvPr/>
          </p:nvSpPr>
          <p:spPr bwMode="auto">
            <a:xfrm flipH="1">
              <a:off x="5563663"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78" name="Rectangle 74"/>
            <p:cNvSpPr>
              <a:spLocks noChangeArrowheads="1"/>
            </p:cNvSpPr>
            <p:nvPr/>
          </p:nvSpPr>
          <p:spPr bwMode="auto">
            <a:xfrm>
              <a:off x="3541188" y="40580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179" name="Line 75"/>
            <p:cNvSpPr>
              <a:spLocks noChangeShapeType="1"/>
            </p:cNvSpPr>
            <p:nvPr/>
          </p:nvSpPr>
          <p:spPr bwMode="auto">
            <a:xfrm>
              <a:off x="3649138"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0" name="Line 76"/>
            <p:cNvSpPr>
              <a:spLocks noChangeShapeType="1"/>
            </p:cNvSpPr>
            <p:nvPr/>
          </p:nvSpPr>
          <p:spPr bwMode="auto">
            <a:xfrm flipH="1">
              <a:off x="5563663"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1" name="Rectangle 77"/>
            <p:cNvSpPr>
              <a:spLocks noChangeArrowheads="1"/>
            </p:cNvSpPr>
            <p:nvPr/>
          </p:nvSpPr>
          <p:spPr bwMode="auto">
            <a:xfrm>
              <a:off x="3541188" y="43803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3</a:t>
              </a:r>
              <a:endParaRPr lang="en-US" altLang="en-US" sz="1800" b="0">
                <a:solidFill>
                  <a:prstClr val="black"/>
                </a:solidFill>
                <a:ea typeface="MS PGothic" panose="020B0600070205080204" pitchFamily="34" charset="-128"/>
              </a:endParaRPr>
            </a:p>
          </p:txBody>
        </p:sp>
        <p:sp>
          <p:nvSpPr>
            <p:cNvPr id="182" name="Line 78"/>
            <p:cNvSpPr>
              <a:spLocks noChangeShapeType="1"/>
            </p:cNvSpPr>
            <p:nvPr/>
          </p:nvSpPr>
          <p:spPr bwMode="auto">
            <a:xfrm>
              <a:off x="3649138"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3" name="Line 79"/>
            <p:cNvSpPr>
              <a:spLocks noChangeShapeType="1"/>
            </p:cNvSpPr>
            <p:nvPr/>
          </p:nvSpPr>
          <p:spPr bwMode="auto">
            <a:xfrm flipH="1">
              <a:off x="5563663"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4" name="Rectangle 80"/>
            <p:cNvSpPr>
              <a:spLocks noChangeArrowheads="1"/>
            </p:cNvSpPr>
            <p:nvPr/>
          </p:nvSpPr>
          <p:spPr bwMode="auto">
            <a:xfrm>
              <a:off x="3541188" y="47105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185" name="Line 81"/>
            <p:cNvSpPr>
              <a:spLocks noChangeShapeType="1"/>
            </p:cNvSpPr>
            <p:nvPr/>
          </p:nvSpPr>
          <p:spPr bwMode="auto">
            <a:xfrm>
              <a:off x="3649138"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6" name="Line 82"/>
            <p:cNvSpPr>
              <a:spLocks noChangeShapeType="1"/>
            </p:cNvSpPr>
            <p:nvPr/>
          </p:nvSpPr>
          <p:spPr bwMode="auto">
            <a:xfrm flipH="1">
              <a:off x="5563663"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7" name="Rectangle 83"/>
            <p:cNvSpPr>
              <a:spLocks noChangeArrowheads="1"/>
            </p:cNvSpPr>
            <p:nvPr/>
          </p:nvSpPr>
          <p:spPr bwMode="auto">
            <a:xfrm>
              <a:off x="3541188" y="50328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5</a:t>
              </a:r>
              <a:endParaRPr lang="en-US" altLang="en-US" sz="1800" b="0">
                <a:solidFill>
                  <a:prstClr val="black"/>
                </a:solidFill>
                <a:ea typeface="MS PGothic" panose="020B0600070205080204" pitchFamily="34" charset="-128"/>
              </a:endParaRPr>
            </a:p>
          </p:txBody>
        </p:sp>
        <p:sp>
          <p:nvSpPr>
            <p:cNvPr id="188" name="Line 84"/>
            <p:cNvSpPr>
              <a:spLocks noChangeShapeType="1"/>
            </p:cNvSpPr>
            <p:nvPr/>
          </p:nvSpPr>
          <p:spPr bwMode="auto">
            <a:xfrm>
              <a:off x="3649138"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89" name="Line 85"/>
            <p:cNvSpPr>
              <a:spLocks noChangeShapeType="1"/>
            </p:cNvSpPr>
            <p:nvPr/>
          </p:nvSpPr>
          <p:spPr bwMode="auto">
            <a:xfrm flipH="1">
              <a:off x="5563663"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0" name="Rectangle 86"/>
            <p:cNvSpPr>
              <a:spLocks noChangeArrowheads="1"/>
            </p:cNvSpPr>
            <p:nvPr/>
          </p:nvSpPr>
          <p:spPr bwMode="auto">
            <a:xfrm>
              <a:off x="3541188" y="53534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191" name="Line 87"/>
            <p:cNvSpPr>
              <a:spLocks noChangeShapeType="1"/>
            </p:cNvSpPr>
            <p:nvPr/>
          </p:nvSpPr>
          <p:spPr bwMode="auto">
            <a:xfrm>
              <a:off x="3649138" y="5596374"/>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2" name="Line 88"/>
            <p:cNvSpPr>
              <a:spLocks noChangeShapeType="1"/>
            </p:cNvSpPr>
            <p:nvPr/>
          </p:nvSpPr>
          <p:spPr bwMode="auto">
            <a:xfrm>
              <a:off x="3649138" y="3650099"/>
              <a:ext cx="19335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3" name="Line 89"/>
            <p:cNvSpPr>
              <a:spLocks noChangeShapeType="1"/>
            </p:cNvSpPr>
            <p:nvPr/>
          </p:nvSpPr>
          <p:spPr bwMode="auto">
            <a:xfrm>
              <a:off x="5582713"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194" name="Line 90"/>
            <p:cNvSpPr>
              <a:spLocks noChangeShapeType="1"/>
            </p:cNvSpPr>
            <p:nvPr/>
          </p:nvSpPr>
          <p:spPr bwMode="auto">
            <a:xfrm>
              <a:off x="364913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grpSp>
      <p:grpSp>
        <p:nvGrpSpPr>
          <p:cNvPr id="195" name="Group 194"/>
          <p:cNvGrpSpPr>
            <a:grpSpLocks/>
          </p:cNvGrpSpPr>
          <p:nvPr/>
        </p:nvGrpSpPr>
        <p:grpSpPr bwMode="auto">
          <a:xfrm>
            <a:off x="6524625" y="2679649"/>
            <a:ext cx="2266950" cy="2559050"/>
            <a:chOff x="5864494" y="3386574"/>
            <a:chExt cx="2266157" cy="2558950"/>
          </a:xfrm>
        </p:grpSpPr>
        <p:sp>
          <p:nvSpPr>
            <p:cNvPr id="196" name="Rectangle 91"/>
            <p:cNvSpPr>
              <a:spLocks noChangeArrowheads="1"/>
            </p:cNvSpPr>
            <p:nvPr/>
          </p:nvSpPr>
          <p:spPr bwMode="auto">
            <a:xfrm>
              <a:off x="6195488" y="3650099"/>
              <a:ext cx="1935163"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sp>
          <p:nvSpPr>
            <p:cNvPr id="197" name="Rectangle 92"/>
            <p:cNvSpPr>
              <a:spLocks noChangeArrowheads="1"/>
            </p:cNvSpPr>
            <p:nvPr/>
          </p:nvSpPr>
          <p:spPr bwMode="auto">
            <a:xfrm>
              <a:off x="6195488" y="3650099"/>
              <a:ext cx="1935163"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endParaRPr lang="en-GB" altLang="en-US" sz="1800" b="0">
                <a:solidFill>
                  <a:prstClr val="black"/>
                </a:solidFill>
                <a:latin typeface="Calibri" panose="020F0502020204030204" pitchFamily="34" charset="0"/>
                <a:ea typeface="MS PGothic" panose="020B0600070205080204" pitchFamily="34" charset="-128"/>
              </a:endParaRPr>
            </a:p>
          </p:txBody>
        </p:sp>
        <p:pic>
          <p:nvPicPr>
            <p:cNvPr id="198" name="Picture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5488" y="3659624"/>
              <a:ext cx="19351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Rectangle 94"/>
            <p:cNvSpPr>
              <a:spLocks noChangeArrowheads="1"/>
            </p:cNvSpPr>
            <p:nvPr/>
          </p:nvSpPr>
          <p:spPr bwMode="auto">
            <a:xfrm>
              <a:off x="6914626" y="3426261"/>
              <a:ext cx="1460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X</a:t>
              </a:r>
              <a:endParaRPr lang="en-US" altLang="en-US" sz="1800" b="0">
                <a:solidFill>
                  <a:prstClr val="black"/>
                </a:solidFill>
                <a:ea typeface="MS PGothic" panose="020B0600070205080204" pitchFamily="34" charset="-128"/>
              </a:endParaRPr>
            </a:p>
          </p:txBody>
        </p:sp>
        <p:sp>
          <p:nvSpPr>
            <p:cNvPr id="200" name="Rectangle 95"/>
            <p:cNvSpPr>
              <a:spLocks noChangeArrowheads="1"/>
            </p:cNvSpPr>
            <p:nvPr/>
          </p:nvSpPr>
          <p:spPr bwMode="auto">
            <a:xfrm>
              <a:off x="6982888" y="3386574"/>
              <a:ext cx="1936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800" b="0">
                  <a:solidFill>
                    <a:srgbClr val="000000"/>
                  </a:solidFill>
                  <a:latin typeface="Helvetica" panose="020B0604020202020204" pitchFamily="34" charset="0"/>
                  <a:ea typeface="MS PGothic" panose="020B0600070205080204" pitchFamily="34" charset="-128"/>
                </a:rPr>
                <a:t>(1)</a:t>
              </a:r>
              <a:endParaRPr lang="en-US" altLang="en-US" sz="1800" b="0">
                <a:solidFill>
                  <a:prstClr val="black"/>
                </a:solidFill>
                <a:ea typeface="MS PGothic" panose="020B0600070205080204" pitchFamily="34" charset="-128"/>
              </a:endParaRPr>
            </a:p>
          </p:txBody>
        </p:sp>
        <p:sp>
          <p:nvSpPr>
            <p:cNvPr id="201" name="Rectangle 96"/>
            <p:cNvSpPr>
              <a:spLocks noChangeArrowheads="1"/>
            </p:cNvSpPr>
            <p:nvPr/>
          </p:nvSpPr>
          <p:spPr bwMode="auto">
            <a:xfrm>
              <a:off x="7119413" y="3426261"/>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 </a:t>
              </a:r>
              <a:endParaRPr lang="en-US" altLang="en-US" sz="1800" b="0">
                <a:solidFill>
                  <a:prstClr val="black"/>
                </a:solidFill>
                <a:ea typeface="MS PGothic" panose="020B0600070205080204" pitchFamily="34" charset="-128"/>
              </a:endParaRPr>
            </a:p>
          </p:txBody>
        </p:sp>
        <p:sp>
          <p:nvSpPr>
            <p:cNvPr id="202" name="Rectangle 97"/>
            <p:cNvSpPr>
              <a:spLocks noChangeArrowheads="1"/>
            </p:cNvSpPr>
            <p:nvPr/>
          </p:nvSpPr>
          <p:spPr bwMode="auto">
            <a:xfrm>
              <a:off x="7159101" y="3415149"/>
              <a:ext cx="1841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100" b="0">
                  <a:solidFill>
                    <a:srgbClr val="000000"/>
                  </a:solidFill>
                  <a:latin typeface="Symbol" panose="05050102010706020507" pitchFamily="18" charset="2"/>
                  <a:ea typeface="MS PGothic" panose="020B0600070205080204" pitchFamily="34" charset="-128"/>
                </a:rPr>
                <a:t>Ä</a:t>
              </a:r>
              <a:endParaRPr lang="en-US" altLang="en-US" sz="1800" b="0">
                <a:solidFill>
                  <a:prstClr val="black"/>
                </a:solidFill>
                <a:ea typeface="MS PGothic" panose="020B0600070205080204" pitchFamily="34" charset="-128"/>
              </a:endParaRPr>
            </a:p>
          </p:txBody>
        </p:sp>
        <p:sp>
          <p:nvSpPr>
            <p:cNvPr id="203" name="Rectangle 98"/>
            <p:cNvSpPr>
              <a:spLocks noChangeArrowheads="1"/>
            </p:cNvSpPr>
            <p:nvPr/>
          </p:nvSpPr>
          <p:spPr bwMode="auto">
            <a:xfrm>
              <a:off x="7265463" y="3426261"/>
              <a:ext cx="1746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 K</a:t>
              </a:r>
              <a:endParaRPr lang="en-US" altLang="en-US" sz="1800" b="0">
                <a:solidFill>
                  <a:prstClr val="black"/>
                </a:solidFill>
                <a:ea typeface="MS PGothic" panose="020B0600070205080204" pitchFamily="34" charset="-128"/>
              </a:endParaRPr>
            </a:p>
          </p:txBody>
        </p:sp>
        <p:sp>
          <p:nvSpPr>
            <p:cNvPr id="204" name="Rectangle 99"/>
            <p:cNvSpPr>
              <a:spLocks noChangeArrowheads="1"/>
            </p:cNvSpPr>
            <p:nvPr/>
          </p:nvSpPr>
          <p:spPr bwMode="auto">
            <a:xfrm>
              <a:off x="6701901" y="5791636"/>
              <a:ext cx="11747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PEB </a:t>
              </a:r>
              <a:r>
                <a:rPr lang="en-GB" altLang="en-US" sz="1000" b="0">
                  <a:solidFill>
                    <a:prstClr val="black"/>
                  </a:solidFill>
                  <a:ea typeface="MS PGothic" panose="020B0600070205080204" pitchFamily="34" charset="-128"/>
                </a:rPr>
                <a:t>Parameter</a:t>
              </a:r>
            </a:p>
          </p:txBody>
        </p:sp>
        <p:sp>
          <p:nvSpPr>
            <p:cNvPr id="205" name="Rectangle 100"/>
            <p:cNvSpPr>
              <a:spLocks noChangeArrowheads="1"/>
            </p:cNvSpPr>
            <p:nvPr/>
          </p:nvSpPr>
          <p:spPr bwMode="auto">
            <a:xfrm rot="-5400000">
              <a:off x="5601763" y="4515286"/>
              <a:ext cx="700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Connection</a:t>
              </a:r>
              <a:endParaRPr lang="en-US" altLang="en-US" sz="1800" b="0">
                <a:solidFill>
                  <a:prstClr val="black"/>
                </a:solidFill>
                <a:ea typeface="MS PGothic" panose="020B0600070205080204" pitchFamily="34" charset="-128"/>
              </a:endParaRPr>
            </a:p>
          </p:txBody>
        </p:sp>
        <p:sp>
          <p:nvSpPr>
            <p:cNvPr id="206" name="Line 101"/>
            <p:cNvSpPr>
              <a:spLocks noChangeShapeType="1"/>
            </p:cNvSpPr>
            <p:nvPr/>
          </p:nvSpPr>
          <p:spPr bwMode="auto">
            <a:xfrm>
              <a:off x="6195488" y="5596374"/>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07" name="Line 102"/>
            <p:cNvSpPr>
              <a:spLocks noChangeShapeType="1"/>
            </p:cNvSpPr>
            <p:nvPr/>
          </p:nvSpPr>
          <p:spPr bwMode="auto">
            <a:xfrm>
              <a:off x="6195488" y="3650099"/>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08" name="Line 103"/>
            <p:cNvSpPr>
              <a:spLocks noChangeShapeType="1"/>
            </p:cNvSpPr>
            <p:nvPr/>
          </p:nvSpPr>
          <p:spPr bwMode="auto">
            <a:xfrm>
              <a:off x="813065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09" name="Line 104"/>
            <p:cNvSpPr>
              <a:spLocks noChangeShapeType="1"/>
            </p:cNvSpPr>
            <p:nvPr/>
          </p:nvSpPr>
          <p:spPr bwMode="auto">
            <a:xfrm>
              <a:off x="61954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0" name="Line 105"/>
            <p:cNvSpPr>
              <a:spLocks noChangeShapeType="1"/>
            </p:cNvSpPr>
            <p:nvPr/>
          </p:nvSpPr>
          <p:spPr bwMode="auto">
            <a:xfrm>
              <a:off x="6195488" y="5596374"/>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1" name="Line 106"/>
            <p:cNvSpPr>
              <a:spLocks noChangeShapeType="1"/>
            </p:cNvSpPr>
            <p:nvPr/>
          </p:nvSpPr>
          <p:spPr bwMode="auto">
            <a:xfrm>
              <a:off x="61954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2" name="Line 107"/>
            <p:cNvSpPr>
              <a:spLocks noChangeShapeType="1"/>
            </p:cNvSpPr>
            <p:nvPr/>
          </p:nvSpPr>
          <p:spPr bwMode="auto">
            <a:xfrm flipV="1">
              <a:off x="667173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3" name="Line 108"/>
            <p:cNvSpPr>
              <a:spLocks noChangeShapeType="1"/>
            </p:cNvSpPr>
            <p:nvPr/>
          </p:nvSpPr>
          <p:spPr bwMode="auto">
            <a:xfrm>
              <a:off x="667173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4" name="Rectangle 109"/>
            <p:cNvSpPr>
              <a:spLocks noChangeArrowheads="1"/>
            </p:cNvSpPr>
            <p:nvPr/>
          </p:nvSpPr>
          <p:spPr bwMode="auto">
            <a:xfrm>
              <a:off x="6643163"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5</a:t>
              </a:r>
              <a:endParaRPr lang="en-US" altLang="en-US" sz="1800" b="0">
                <a:solidFill>
                  <a:prstClr val="black"/>
                </a:solidFill>
                <a:ea typeface="MS PGothic" panose="020B0600070205080204" pitchFamily="34" charset="-128"/>
              </a:endParaRPr>
            </a:p>
          </p:txBody>
        </p:sp>
        <p:sp>
          <p:nvSpPr>
            <p:cNvPr id="215" name="Line 110"/>
            <p:cNvSpPr>
              <a:spLocks noChangeShapeType="1"/>
            </p:cNvSpPr>
            <p:nvPr/>
          </p:nvSpPr>
          <p:spPr bwMode="auto">
            <a:xfrm flipV="1">
              <a:off x="721625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6" name="Line 111"/>
            <p:cNvSpPr>
              <a:spLocks noChangeShapeType="1"/>
            </p:cNvSpPr>
            <p:nvPr/>
          </p:nvSpPr>
          <p:spPr bwMode="auto">
            <a:xfrm>
              <a:off x="721625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7" name="Rectangle 112"/>
            <p:cNvSpPr>
              <a:spLocks noChangeArrowheads="1"/>
            </p:cNvSpPr>
            <p:nvPr/>
          </p:nvSpPr>
          <p:spPr bwMode="auto">
            <a:xfrm>
              <a:off x="7147988" y="5626536"/>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10</a:t>
              </a:r>
              <a:endParaRPr lang="en-US" altLang="en-US" sz="1800" b="0">
                <a:solidFill>
                  <a:prstClr val="black"/>
                </a:solidFill>
                <a:ea typeface="MS PGothic" panose="020B0600070205080204" pitchFamily="34" charset="-128"/>
              </a:endParaRPr>
            </a:p>
          </p:txBody>
        </p:sp>
        <p:sp>
          <p:nvSpPr>
            <p:cNvPr id="218" name="Line 113"/>
            <p:cNvSpPr>
              <a:spLocks noChangeShapeType="1"/>
            </p:cNvSpPr>
            <p:nvPr/>
          </p:nvSpPr>
          <p:spPr bwMode="auto">
            <a:xfrm flipV="1">
              <a:off x="775123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19" name="Line 114"/>
            <p:cNvSpPr>
              <a:spLocks noChangeShapeType="1"/>
            </p:cNvSpPr>
            <p:nvPr/>
          </p:nvSpPr>
          <p:spPr bwMode="auto">
            <a:xfrm>
              <a:off x="775123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0" name="Rectangle 115"/>
            <p:cNvSpPr>
              <a:spLocks noChangeArrowheads="1"/>
            </p:cNvSpPr>
            <p:nvPr/>
          </p:nvSpPr>
          <p:spPr bwMode="auto">
            <a:xfrm>
              <a:off x="7682976" y="5626536"/>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15</a:t>
              </a:r>
              <a:endParaRPr lang="en-US" altLang="en-US" sz="1800" b="0">
                <a:solidFill>
                  <a:prstClr val="black"/>
                </a:solidFill>
                <a:ea typeface="MS PGothic" panose="020B0600070205080204" pitchFamily="34" charset="-128"/>
              </a:endParaRPr>
            </a:p>
          </p:txBody>
        </p:sp>
        <p:sp>
          <p:nvSpPr>
            <p:cNvPr id="221" name="Line 116"/>
            <p:cNvSpPr>
              <a:spLocks noChangeShapeType="1"/>
            </p:cNvSpPr>
            <p:nvPr/>
          </p:nvSpPr>
          <p:spPr bwMode="auto">
            <a:xfrm>
              <a:off x="6195488"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2" name="Line 117"/>
            <p:cNvSpPr>
              <a:spLocks noChangeShapeType="1"/>
            </p:cNvSpPr>
            <p:nvPr/>
          </p:nvSpPr>
          <p:spPr bwMode="auto">
            <a:xfrm flipH="1">
              <a:off x="8111601" y="3815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3" name="Rectangle 118"/>
            <p:cNvSpPr>
              <a:spLocks noChangeArrowheads="1"/>
            </p:cNvSpPr>
            <p:nvPr/>
          </p:nvSpPr>
          <p:spPr bwMode="auto">
            <a:xfrm>
              <a:off x="6089126" y="3737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1</a:t>
              </a:r>
              <a:endParaRPr lang="en-US" altLang="en-US" sz="1800" b="0">
                <a:solidFill>
                  <a:prstClr val="black"/>
                </a:solidFill>
                <a:ea typeface="MS PGothic" panose="020B0600070205080204" pitchFamily="34" charset="-128"/>
              </a:endParaRPr>
            </a:p>
          </p:txBody>
        </p:sp>
        <p:sp>
          <p:nvSpPr>
            <p:cNvPr id="224" name="Line 119"/>
            <p:cNvSpPr>
              <a:spLocks noChangeShapeType="1"/>
            </p:cNvSpPr>
            <p:nvPr/>
          </p:nvSpPr>
          <p:spPr bwMode="auto">
            <a:xfrm>
              <a:off x="6195488"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5" name="Line 120"/>
            <p:cNvSpPr>
              <a:spLocks noChangeShapeType="1"/>
            </p:cNvSpPr>
            <p:nvPr/>
          </p:nvSpPr>
          <p:spPr bwMode="auto">
            <a:xfrm flipH="1">
              <a:off x="8111601" y="41358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6" name="Rectangle 121"/>
            <p:cNvSpPr>
              <a:spLocks noChangeArrowheads="1"/>
            </p:cNvSpPr>
            <p:nvPr/>
          </p:nvSpPr>
          <p:spPr bwMode="auto">
            <a:xfrm>
              <a:off x="6089126" y="40580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2</a:t>
              </a:r>
              <a:endParaRPr lang="en-US" altLang="en-US" sz="1800" b="0">
                <a:solidFill>
                  <a:prstClr val="black"/>
                </a:solidFill>
                <a:ea typeface="MS PGothic" panose="020B0600070205080204" pitchFamily="34" charset="-128"/>
              </a:endParaRPr>
            </a:p>
          </p:txBody>
        </p:sp>
        <p:sp>
          <p:nvSpPr>
            <p:cNvPr id="227" name="Line 122"/>
            <p:cNvSpPr>
              <a:spLocks noChangeShapeType="1"/>
            </p:cNvSpPr>
            <p:nvPr/>
          </p:nvSpPr>
          <p:spPr bwMode="auto">
            <a:xfrm>
              <a:off x="6195488"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8" name="Line 123"/>
            <p:cNvSpPr>
              <a:spLocks noChangeShapeType="1"/>
            </p:cNvSpPr>
            <p:nvPr/>
          </p:nvSpPr>
          <p:spPr bwMode="auto">
            <a:xfrm flipH="1">
              <a:off x="8111601" y="44581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29" name="Rectangle 124"/>
            <p:cNvSpPr>
              <a:spLocks noChangeArrowheads="1"/>
            </p:cNvSpPr>
            <p:nvPr/>
          </p:nvSpPr>
          <p:spPr bwMode="auto">
            <a:xfrm>
              <a:off x="6089126" y="43803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3</a:t>
              </a:r>
              <a:endParaRPr lang="en-US" altLang="en-US" sz="1800" b="0">
                <a:solidFill>
                  <a:prstClr val="black"/>
                </a:solidFill>
                <a:ea typeface="MS PGothic" panose="020B0600070205080204" pitchFamily="34" charset="-128"/>
              </a:endParaRPr>
            </a:p>
          </p:txBody>
        </p:sp>
        <p:sp>
          <p:nvSpPr>
            <p:cNvPr id="230" name="Line 125"/>
            <p:cNvSpPr>
              <a:spLocks noChangeShapeType="1"/>
            </p:cNvSpPr>
            <p:nvPr/>
          </p:nvSpPr>
          <p:spPr bwMode="auto">
            <a:xfrm>
              <a:off x="6195488"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1" name="Line 126"/>
            <p:cNvSpPr>
              <a:spLocks noChangeShapeType="1"/>
            </p:cNvSpPr>
            <p:nvPr/>
          </p:nvSpPr>
          <p:spPr bwMode="auto">
            <a:xfrm flipH="1">
              <a:off x="8111601" y="4788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2" name="Rectangle 127"/>
            <p:cNvSpPr>
              <a:spLocks noChangeArrowheads="1"/>
            </p:cNvSpPr>
            <p:nvPr/>
          </p:nvSpPr>
          <p:spPr bwMode="auto">
            <a:xfrm>
              <a:off x="6089126" y="4710549"/>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4</a:t>
              </a:r>
              <a:endParaRPr lang="en-US" altLang="en-US" sz="1800" b="0">
                <a:solidFill>
                  <a:prstClr val="black"/>
                </a:solidFill>
                <a:ea typeface="MS PGothic" panose="020B0600070205080204" pitchFamily="34" charset="-128"/>
              </a:endParaRPr>
            </a:p>
          </p:txBody>
        </p:sp>
        <p:sp>
          <p:nvSpPr>
            <p:cNvPr id="233" name="Line 128"/>
            <p:cNvSpPr>
              <a:spLocks noChangeShapeType="1"/>
            </p:cNvSpPr>
            <p:nvPr/>
          </p:nvSpPr>
          <p:spPr bwMode="auto">
            <a:xfrm>
              <a:off x="6195488"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4" name="Line 129"/>
            <p:cNvSpPr>
              <a:spLocks noChangeShapeType="1"/>
            </p:cNvSpPr>
            <p:nvPr/>
          </p:nvSpPr>
          <p:spPr bwMode="auto">
            <a:xfrm flipH="1">
              <a:off x="8111601" y="51105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5" name="Rectangle 130"/>
            <p:cNvSpPr>
              <a:spLocks noChangeArrowheads="1"/>
            </p:cNvSpPr>
            <p:nvPr/>
          </p:nvSpPr>
          <p:spPr bwMode="auto">
            <a:xfrm>
              <a:off x="6089126" y="50328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5</a:t>
              </a:r>
              <a:endParaRPr lang="en-US" altLang="en-US" sz="1800" b="0">
                <a:solidFill>
                  <a:prstClr val="black"/>
                </a:solidFill>
                <a:ea typeface="MS PGothic" panose="020B0600070205080204" pitchFamily="34" charset="-128"/>
              </a:endParaRPr>
            </a:p>
          </p:txBody>
        </p:sp>
        <p:sp>
          <p:nvSpPr>
            <p:cNvPr id="236" name="Line 131"/>
            <p:cNvSpPr>
              <a:spLocks noChangeShapeType="1"/>
            </p:cNvSpPr>
            <p:nvPr/>
          </p:nvSpPr>
          <p:spPr bwMode="auto">
            <a:xfrm>
              <a:off x="6195488"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7" name="Line 132"/>
            <p:cNvSpPr>
              <a:spLocks noChangeShapeType="1"/>
            </p:cNvSpPr>
            <p:nvPr/>
          </p:nvSpPr>
          <p:spPr bwMode="auto">
            <a:xfrm flipH="1">
              <a:off x="8111601" y="5431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38" name="Rectangle 133"/>
            <p:cNvSpPr>
              <a:spLocks noChangeArrowheads="1"/>
            </p:cNvSpPr>
            <p:nvPr/>
          </p:nvSpPr>
          <p:spPr bwMode="auto">
            <a:xfrm>
              <a:off x="6089126" y="535348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FontTx/>
                <a:buNone/>
              </a:pPr>
              <a:r>
                <a:rPr lang="en-US" altLang="en-US" sz="1000" b="0">
                  <a:solidFill>
                    <a:srgbClr val="000000"/>
                  </a:solidFill>
                  <a:latin typeface="Helvetica" panose="020B0604020202020204" pitchFamily="34" charset="0"/>
                  <a:ea typeface="MS PGothic" panose="020B0600070205080204" pitchFamily="34" charset="-128"/>
                </a:rPr>
                <a:t>6</a:t>
              </a:r>
              <a:endParaRPr lang="en-US" altLang="en-US" sz="1800" b="0">
                <a:solidFill>
                  <a:prstClr val="black"/>
                </a:solidFill>
                <a:ea typeface="MS PGothic" panose="020B0600070205080204" pitchFamily="34" charset="-128"/>
              </a:endParaRPr>
            </a:p>
          </p:txBody>
        </p:sp>
        <p:sp>
          <p:nvSpPr>
            <p:cNvPr id="239" name="Line 134"/>
            <p:cNvSpPr>
              <a:spLocks noChangeShapeType="1"/>
            </p:cNvSpPr>
            <p:nvPr/>
          </p:nvSpPr>
          <p:spPr bwMode="auto">
            <a:xfrm>
              <a:off x="6195488" y="5596374"/>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40" name="Line 135"/>
            <p:cNvSpPr>
              <a:spLocks noChangeShapeType="1"/>
            </p:cNvSpPr>
            <p:nvPr/>
          </p:nvSpPr>
          <p:spPr bwMode="auto">
            <a:xfrm>
              <a:off x="6195488" y="3650099"/>
              <a:ext cx="19351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sp>
          <p:nvSpPr>
            <p:cNvPr id="241" name="Line 136"/>
            <p:cNvSpPr>
              <a:spLocks noChangeShapeType="1"/>
            </p:cNvSpPr>
            <p:nvPr/>
          </p:nvSpPr>
          <p:spPr bwMode="auto">
            <a:xfrm>
              <a:off x="813065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GB" sz="1800" b="0">
                <a:solidFill>
                  <a:prstClr val="black"/>
                </a:solidFill>
                <a:latin typeface="Calibri" panose="020F0502020204030204"/>
              </a:endParaRPr>
            </a:p>
          </p:txBody>
        </p:sp>
      </p:grpSp>
      <p:grpSp>
        <p:nvGrpSpPr>
          <p:cNvPr id="242" name="Group 151"/>
          <p:cNvGrpSpPr>
            <a:grpSpLocks/>
          </p:cNvGrpSpPr>
          <p:nvPr/>
        </p:nvGrpSpPr>
        <p:grpSpPr bwMode="auto">
          <a:xfrm>
            <a:off x="3619500" y="1604683"/>
            <a:ext cx="1595438" cy="911225"/>
            <a:chOff x="2959556" y="2223689"/>
            <a:chExt cx="1595309" cy="911635"/>
          </a:xfrm>
        </p:grpSpPr>
        <p:cxnSp>
          <p:nvCxnSpPr>
            <p:cNvPr id="243" name="Straight Arrow Connector 242"/>
            <p:cNvCxnSpPr/>
            <p:nvPr/>
          </p:nvCxnSpPr>
          <p:spPr>
            <a:xfrm flipV="1">
              <a:off x="4446924" y="2223689"/>
              <a:ext cx="0" cy="309701"/>
            </a:xfrm>
            <a:prstGeom prst="straightConnector1">
              <a:avLst/>
            </a:prstGeom>
            <a:noFill/>
            <a:ln w="6350" cap="flat" cmpd="sng" algn="ctr">
              <a:solidFill>
                <a:srgbClr val="548235"/>
              </a:solidFill>
              <a:prstDash val="solid"/>
              <a:miter lim="800000"/>
              <a:tailEnd type="triangle"/>
            </a:ln>
            <a:effectLst/>
          </p:spPr>
        </p:cxnSp>
        <p:sp>
          <p:nvSpPr>
            <p:cNvPr id="244" name="TextBox 11"/>
            <p:cNvSpPr txBox="1">
              <a:spLocks noChangeArrowheads="1"/>
            </p:cNvSpPr>
            <p:nvPr/>
          </p:nvSpPr>
          <p:spPr bwMode="auto">
            <a:xfrm>
              <a:off x="2959556" y="2488993"/>
              <a:ext cx="1595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Design matrix</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srgbClr val="548235"/>
                  </a:solidFill>
                  <a:effectLst/>
                  <a:uLnTx/>
                  <a:uFillTx/>
                  <a:latin typeface="Arial" panose="020B0604020202020204" pitchFamily="34" charset="0"/>
                  <a:ea typeface="MS PGothic" panose="020B0600070205080204" pitchFamily="34" charset="-128"/>
                </a:rPr>
                <a:t>(covariates)</a:t>
              </a:r>
            </a:p>
          </p:txBody>
        </p:sp>
      </p:grpSp>
      <p:grpSp>
        <p:nvGrpSpPr>
          <p:cNvPr id="245" name="Group 148"/>
          <p:cNvGrpSpPr>
            <a:grpSpLocks/>
          </p:cNvGrpSpPr>
          <p:nvPr/>
        </p:nvGrpSpPr>
        <p:grpSpPr bwMode="auto">
          <a:xfrm>
            <a:off x="1373188" y="2719336"/>
            <a:ext cx="2333625" cy="2540000"/>
            <a:chOff x="712263" y="3426261"/>
            <a:chExt cx="2333626" cy="2540000"/>
          </a:xfrm>
        </p:grpSpPr>
        <p:sp>
          <p:nvSpPr>
            <p:cNvPr id="246" name="Rectangle 5"/>
            <p:cNvSpPr>
              <a:spLocks noChangeArrowheads="1"/>
            </p:cNvSpPr>
            <p:nvPr/>
          </p:nvSpPr>
          <p:spPr bwMode="auto">
            <a:xfrm>
              <a:off x="1101201" y="3650099"/>
              <a:ext cx="1944688"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
          <p:nvSpPr>
            <p:cNvPr id="247" name="Rectangle 6"/>
            <p:cNvSpPr>
              <a:spLocks noChangeArrowheads="1"/>
            </p:cNvSpPr>
            <p:nvPr/>
          </p:nvSpPr>
          <p:spPr bwMode="auto">
            <a:xfrm>
              <a:off x="1101201" y="3650099"/>
              <a:ext cx="1944688" cy="1946275"/>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pic>
          <p:nvPicPr>
            <p:cNvPr id="24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726" y="3659624"/>
              <a:ext cx="19351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Rectangle 17"/>
            <p:cNvSpPr>
              <a:spLocks noChangeArrowheads="1"/>
            </p:cNvSpPr>
            <p:nvPr/>
          </p:nvSpPr>
          <p:spPr bwMode="auto">
            <a:xfrm>
              <a:off x="1471088" y="3426261"/>
              <a:ext cx="12541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Between-subjects (X)</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0" name="Rectangle 18"/>
            <p:cNvSpPr>
              <a:spLocks noChangeArrowheads="1"/>
            </p:cNvSpPr>
            <p:nvPr/>
          </p:nvSpPr>
          <p:spPr bwMode="auto">
            <a:xfrm>
              <a:off x="1801288" y="5791636"/>
              <a:ext cx="603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Covariate</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1" name="Rectangle 19"/>
            <p:cNvSpPr>
              <a:spLocks noChangeArrowheads="1"/>
            </p:cNvSpPr>
            <p:nvPr/>
          </p:nvSpPr>
          <p:spPr bwMode="auto">
            <a:xfrm rot="-5400000">
              <a:off x="561451" y="4521636"/>
              <a:ext cx="476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Subject</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52" name="Line 11"/>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3" name="Line 12"/>
            <p:cNvSpPr>
              <a:spLocks noChangeShapeType="1"/>
            </p:cNvSpPr>
            <p:nvPr/>
          </p:nvSpPr>
          <p:spPr bwMode="auto">
            <a:xfrm>
              <a:off x="1101201" y="3650099"/>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4" name="Line 13"/>
            <p:cNvSpPr>
              <a:spLocks noChangeShapeType="1"/>
            </p:cNvSpPr>
            <p:nvPr/>
          </p:nvSpPr>
          <p:spPr bwMode="auto">
            <a:xfrm>
              <a:off x="30458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5" name="Line 14"/>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6" name="Line 15"/>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7" name="Line 16"/>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8" name="Line 17"/>
            <p:cNvSpPr>
              <a:spLocks noChangeShapeType="1"/>
            </p:cNvSpPr>
            <p:nvPr/>
          </p:nvSpPr>
          <p:spPr bwMode="auto">
            <a:xfrm flipV="1">
              <a:off x="143140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59" name="Line 18"/>
            <p:cNvSpPr>
              <a:spLocks noChangeShapeType="1"/>
            </p:cNvSpPr>
            <p:nvPr/>
          </p:nvSpPr>
          <p:spPr bwMode="auto">
            <a:xfrm>
              <a:off x="143140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0" name="Rectangle 28"/>
            <p:cNvSpPr>
              <a:spLocks noChangeArrowheads="1"/>
            </p:cNvSpPr>
            <p:nvPr/>
          </p:nvSpPr>
          <p:spPr bwMode="auto">
            <a:xfrm>
              <a:off x="14028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1" name="Line 20"/>
            <p:cNvSpPr>
              <a:spLocks noChangeShapeType="1"/>
            </p:cNvSpPr>
            <p:nvPr/>
          </p:nvSpPr>
          <p:spPr bwMode="auto">
            <a:xfrm flipV="1">
              <a:off x="2072751"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2" name="Line 21"/>
            <p:cNvSpPr>
              <a:spLocks noChangeShapeType="1"/>
            </p:cNvSpPr>
            <p:nvPr/>
          </p:nvSpPr>
          <p:spPr bwMode="auto">
            <a:xfrm>
              <a:off x="2072751"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3" name="Rectangle 31"/>
            <p:cNvSpPr>
              <a:spLocks noChangeArrowheads="1"/>
            </p:cNvSpPr>
            <p:nvPr/>
          </p:nvSpPr>
          <p:spPr bwMode="auto">
            <a:xfrm>
              <a:off x="204417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4" name="Line 23"/>
            <p:cNvSpPr>
              <a:spLocks noChangeShapeType="1"/>
            </p:cNvSpPr>
            <p:nvPr/>
          </p:nvSpPr>
          <p:spPr bwMode="auto">
            <a:xfrm flipV="1">
              <a:off x="2715688" y="5577324"/>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5" name="Line 24"/>
            <p:cNvSpPr>
              <a:spLocks noChangeShapeType="1"/>
            </p:cNvSpPr>
            <p:nvPr/>
          </p:nvSpPr>
          <p:spPr bwMode="auto">
            <a:xfrm>
              <a:off x="2715688" y="3650099"/>
              <a:ext cx="0" cy="19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6" name="Rectangle 34"/>
            <p:cNvSpPr>
              <a:spLocks noChangeArrowheads="1"/>
            </p:cNvSpPr>
            <p:nvPr/>
          </p:nvSpPr>
          <p:spPr bwMode="auto">
            <a:xfrm>
              <a:off x="2685526" y="5626536"/>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3</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67" name="Line 26"/>
            <p:cNvSpPr>
              <a:spLocks noChangeShapeType="1"/>
            </p:cNvSpPr>
            <p:nvPr/>
          </p:nvSpPr>
          <p:spPr bwMode="auto">
            <a:xfrm>
              <a:off x="1101201" y="3942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8" name="Line 27"/>
            <p:cNvSpPr>
              <a:spLocks noChangeShapeType="1"/>
            </p:cNvSpPr>
            <p:nvPr/>
          </p:nvSpPr>
          <p:spPr bwMode="auto">
            <a:xfrm flipH="1">
              <a:off x="3026838" y="39421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69" name="Rectangle 37"/>
            <p:cNvSpPr>
              <a:spLocks noChangeArrowheads="1"/>
            </p:cNvSpPr>
            <p:nvPr/>
          </p:nvSpPr>
          <p:spPr bwMode="auto">
            <a:xfrm>
              <a:off x="1004363" y="3864411"/>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0" name="Line 29"/>
            <p:cNvSpPr>
              <a:spLocks noChangeShapeType="1"/>
            </p:cNvSpPr>
            <p:nvPr/>
          </p:nvSpPr>
          <p:spPr bwMode="auto">
            <a:xfrm>
              <a:off x="1101201" y="42723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1" name="Line 30"/>
            <p:cNvSpPr>
              <a:spLocks noChangeShapeType="1"/>
            </p:cNvSpPr>
            <p:nvPr/>
          </p:nvSpPr>
          <p:spPr bwMode="auto">
            <a:xfrm flipH="1">
              <a:off x="3026838" y="4272399"/>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2" name="Rectangle 31"/>
            <p:cNvSpPr>
              <a:spLocks noChangeArrowheads="1"/>
            </p:cNvSpPr>
            <p:nvPr/>
          </p:nvSpPr>
          <p:spPr bwMode="auto">
            <a:xfrm>
              <a:off x="936101" y="4194611"/>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3" name="Line 32"/>
            <p:cNvSpPr>
              <a:spLocks noChangeShapeType="1"/>
            </p:cNvSpPr>
            <p:nvPr/>
          </p:nvSpPr>
          <p:spPr bwMode="auto">
            <a:xfrm>
              <a:off x="1101201" y="459466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4" name="Line 33"/>
            <p:cNvSpPr>
              <a:spLocks noChangeShapeType="1"/>
            </p:cNvSpPr>
            <p:nvPr/>
          </p:nvSpPr>
          <p:spPr bwMode="auto">
            <a:xfrm flipH="1">
              <a:off x="3026838" y="459466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5" name="Rectangle 34"/>
            <p:cNvSpPr>
              <a:spLocks noChangeArrowheads="1"/>
            </p:cNvSpPr>
            <p:nvPr/>
          </p:nvSpPr>
          <p:spPr bwMode="auto">
            <a:xfrm>
              <a:off x="936101" y="4516874"/>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15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6" name="Line 35"/>
            <p:cNvSpPr>
              <a:spLocks noChangeShapeType="1"/>
            </p:cNvSpPr>
            <p:nvPr/>
          </p:nvSpPr>
          <p:spPr bwMode="auto">
            <a:xfrm>
              <a:off x="1101201" y="4915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7" name="Line 36"/>
            <p:cNvSpPr>
              <a:spLocks noChangeShapeType="1"/>
            </p:cNvSpPr>
            <p:nvPr/>
          </p:nvSpPr>
          <p:spPr bwMode="auto">
            <a:xfrm flipH="1">
              <a:off x="3026838" y="4915336"/>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78" name="Rectangle 37"/>
            <p:cNvSpPr>
              <a:spLocks noChangeArrowheads="1"/>
            </p:cNvSpPr>
            <p:nvPr/>
          </p:nvSpPr>
          <p:spPr bwMode="auto">
            <a:xfrm>
              <a:off x="936101" y="4837549"/>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79" name="Line 38"/>
            <p:cNvSpPr>
              <a:spLocks noChangeShapeType="1"/>
            </p:cNvSpPr>
            <p:nvPr/>
          </p:nvSpPr>
          <p:spPr bwMode="auto">
            <a:xfrm>
              <a:off x="1101201" y="523601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0" name="Line 39"/>
            <p:cNvSpPr>
              <a:spLocks noChangeShapeType="1"/>
            </p:cNvSpPr>
            <p:nvPr/>
          </p:nvSpPr>
          <p:spPr bwMode="auto">
            <a:xfrm flipH="1">
              <a:off x="3026838" y="5236011"/>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1" name="Rectangle 40"/>
            <p:cNvSpPr>
              <a:spLocks noChangeArrowheads="1"/>
            </p:cNvSpPr>
            <p:nvPr/>
          </p:nvSpPr>
          <p:spPr bwMode="auto">
            <a:xfrm>
              <a:off x="936101" y="5158224"/>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25</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82" name="Line 41"/>
            <p:cNvSpPr>
              <a:spLocks noChangeShapeType="1"/>
            </p:cNvSpPr>
            <p:nvPr/>
          </p:nvSpPr>
          <p:spPr bwMode="auto">
            <a:xfrm>
              <a:off x="1101201" y="5558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3" name="Line 42"/>
            <p:cNvSpPr>
              <a:spLocks noChangeShapeType="1"/>
            </p:cNvSpPr>
            <p:nvPr/>
          </p:nvSpPr>
          <p:spPr bwMode="auto">
            <a:xfrm flipH="1">
              <a:off x="3026838" y="5558274"/>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4" name="Rectangle 43"/>
            <p:cNvSpPr>
              <a:spLocks noChangeArrowheads="1"/>
            </p:cNvSpPr>
            <p:nvPr/>
          </p:nvSpPr>
          <p:spPr bwMode="auto">
            <a:xfrm>
              <a:off x="936101" y="5480486"/>
              <a:ext cx="193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rPr>
                <a:t>30</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285" name="Line 44"/>
            <p:cNvSpPr>
              <a:spLocks noChangeShapeType="1"/>
            </p:cNvSpPr>
            <p:nvPr/>
          </p:nvSpPr>
          <p:spPr bwMode="auto">
            <a:xfrm>
              <a:off x="1101201" y="5596374"/>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6" name="Line 45"/>
            <p:cNvSpPr>
              <a:spLocks noChangeShapeType="1"/>
            </p:cNvSpPr>
            <p:nvPr/>
          </p:nvSpPr>
          <p:spPr bwMode="auto">
            <a:xfrm>
              <a:off x="1101201" y="3650099"/>
              <a:ext cx="194468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7" name="Line 46"/>
            <p:cNvSpPr>
              <a:spLocks noChangeShapeType="1"/>
            </p:cNvSpPr>
            <p:nvPr/>
          </p:nvSpPr>
          <p:spPr bwMode="auto">
            <a:xfrm>
              <a:off x="3045888"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8" name="Line 47"/>
            <p:cNvSpPr>
              <a:spLocks noChangeShapeType="1"/>
            </p:cNvSpPr>
            <p:nvPr/>
          </p:nvSpPr>
          <p:spPr bwMode="auto">
            <a:xfrm>
              <a:off x="1101201" y="3650099"/>
              <a:ext cx="0" cy="1946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ndParaRPr>
            </a:p>
          </p:txBody>
        </p:sp>
        <p:sp>
          <p:nvSpPr>
            <p:cNvPr id="289" name="Rectangle 288"/>
            <p:cNvSpPr/>
            <p:nvPr/>
          </p:nvSpPr>
          <p:spPr>
            <a:xfrm>
              <a:off x="1107550" y="3651686"/>
              <a:ext cx="1936751" cy="71438"/>
            </a:xfrm>
            <a:prstGeom prst="rect">
              <a:avLst/>
            </a:prstGeom>
            <a:noFill/>
            <a:ln w="1270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2" name="Rectangle 291"/>
          <p:cNvSpPr/>
          <p:nvPr/>
        </p:nvSpPr>
        <p:spPr>
          <a:xfrm>
            <a:off x="1341921" y="5546386"/>
            <a:ext cx="5956567" cy="661720"/>
          </a:xfrm>
          <a:prstGeom prst="rect">
            <a:avLst/>
          </a:prstGeom>
        </p:spPr>
        <p:txBody>
          <a:bodyPr wrap="none">
            <a:spAutoFit/>
          </a:bodyPr>
          <a:lstStyle/>
          <a:p>
            <a:pPr>
              <a:spcBef>
                <a:spcPts val="600"/>
              </a:spcBef>
            </a:pPr>
            <a:r>
              <a:rPr lang="de-CH" sz="1600" dirty="0"/>
              <a:t>X </a:t>
            </a:r>
            <a:r>
              <a:rPr lang="de-CH" sz="1600" b="0" dirty="0"/>
              <a:t>(</a:t>
            </a:r>
            <a:r>
              <a:rPr lang="de-CH" sz="1600" b="0" dirty="0" err="1"/>
              <a:t>between-subject</a:t>
            </a:r>
            <a:r>
              <a:rPr lang="de-CH" sz="1600" b="0" dirty="0"/>
              <a:t>):  </a:t>
            </a:r>
            <a:r>
              <a:rPr lang="de-CH" sz="1600" b="0" dirty="0" err="1"/>
              <a:t>overall</a:t>
            </a:r>
            <a:r>
              <a:rPr lang="de-CH" sz="1600" b="0" dirty="0"/>
              <a:t> </a:t>
            </a:r>
            <a:r>
              <a:rPr lang="de-CH" sz="1600" b="0" dirty="0" err="1"/>
              <a:t>mean</a:t>
            </a:r>
            <a:r>
              <a:rPr lang="de-CH" sz="1600" b="0" dirty="0"/>
              <a:t>, </a:t>
            </a:r>
            <a:r>
              <a:rPr lang="de-CH" sz="1600" b="0" dirty="0" err="1"/>
              <a:t>group</a:t>
            </a:r>
            <a:r>
              <a:rPr lang="de-CH" sz="1600" b="0" dirty="0"/>
              <a:t> </a:t>
            </a:r>
            <a:r>
              <a:rPr lang="de-CH" sz="1600" b="0" dirty="0" err="1"/>
              <a:t>differences</a:t>
            </a:r>
            <a:r>
              <a:rPr lang="de-CH" sz="1600" b="0" dirty="0"/>
              <a:t>, </a:t>
            </a:r>
            <a:r>
              <a:rPr lang="de-CH" sz="1600" b="0" dirty="0" err="1"/>
              <a:t>age</a:t>
            </a:r>
            <a:r>
              <a:rPr lang="de-CH" sz="1600" b="0" dirty="0"/>
              <a:t> etc.</a:t>
            </a:r>
          </a:p>
          <a:p>
            <a:pPr>
              <a:spcBef>
                <a:spcPts val="600"/>
              </a:spcBef>
            </a:pPr>
            <a:r>
              <a:rPr lang="de-CH" sz="1600" dirty="0"/>
              <a:t>W</a:t>
            </a:r>
            <a:r>
              <a:rPr lang="de-CH" sz="1600" b="0" dirty="0"/>
              <a:t> (</a:t>
            </a:r>
            <a:r>
              <a:rPr lang="de-CH" sz="1600" b="0" dirty="0" err="1"/>
              <a:t>within-subject</a:t>
            </a:r>
            <a:r>
              <a:rPr lang="de-CH" sz="1600" b="0" dirty="0"/>
              <a:t>):     </a:t>
            </a:r>
            <a:r>
              <a:rPr lang="de-CH" sz="1600" b="0" dirty="0" err="1"/>
              <a:t>parameters</a:t>
            </a:r>
            <a:r>
              <a:rPr lang="de-CH" sz="1600" b="0" dirty="0"/>
              <a:t> </a:t>
            </a:r>
            <a:r>
              <a:rPr lang="de-CH" sz="1600" b="0" dirty="0" err="1"/>
              <a:t>that</a:t>
            </a:r>
            <a:r>
              <a:rPr lang="de-CH" sz="1600" b="0" dirty="0"/>
              <a:t> </a:t>
            </a:r>
            <a:r>
              <a:rPr lang="de-CH" sz="1600" b="0" dirty="0" err="1"/>
              <a:t>show</a:t>
            </a:r>
            <a:r>
              <a:rPr lang="de-CH" sz="1600" b="0" dirty="0"/>
              <a:t> </a:t>
            </a:r>
            <a:r>
              <a:rPr lang="de-CH" sz="1600" b="0" dirty="0" err="1"/>
              <a:t>random</a:t>
            </a:r>
            <a:r>
              <a:rPr lang="de-CH" sz="1600" b="0" dirty="0"/>
              <a:t> </a:t>
            </a:r>
            <a:r>
              <a:rPr lang="de-CH" sz="1600" b="0" dirty="0" err="1"/>
              <a:t>effects</a:t>
            </a:r>
            <a:endParaRPr lang="de-CH" sz="1600" b="0" dirty="0"/>
          </a:p>
        </p:txBody>
      </p:sp>
    </p:spTree>
    <p:extLst>
      <p:ext uri="{BB962C8B-B14F-4D97-AF65-F5344CB8AC3E}">
        <p14:creationId xmlns:p14="http://schemas.microsoft.com/office/powerpoint/2010/main" val="39152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err="1">
                <a:latin typeface="Arial Unicode MS" pitchFamily="34" charset="-128"/>
                <a:ea typeface="Arial Unicode MS" pitchFamily="34" charset="-128"/>
                <a:cs typeface="Arial Unicode MS" pitchFamily="34" charset="-128"/>
              </a:rPr>
              <a:t>Parametric</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Empirical</a:t>
            </a:r>
            <a:r>
              <a:rPr lang="de-CH" sz="2800" b="1" dirty="0">
                <a:latin typeface="Arial Unicode MS" pitchFamily="34" charset="-128"/>
                <a:ea typeface="Arial Unicode MS" pitchFamily="34" charset="-128"/>
                <a:cs typeface="Arial Unicode MS" pitchFamily="34" charset="-128"/>
              </a:rPr>
              <a:t> </a:t>
            </a:r>
            <a:r>
              <a:rPr lang="de-CH" sz="2800" b="1" dirty="0" err="1">
                <a:latin typeface="Arial Unicode MS" pitchFamily="34" charset="-128"/>
                <a:ea typeface="Arial Unicode MS" pitchFamily="34" charset="-128"/>
                <a:cs typeface="Arial Unicode MS" pitchFamily="34" charset="-128"/>
              </a:rPr>
              <a:t>Bayes</a:t>
            </a:r>
            <a:r>
              <a:rPr lang="de-CH" sz="2800" b="1" dirty="0">
                <a:latin typeface="Arial Unicode MS" pitchFamily="34" charset="-128"/>
                <a:ea typeface="Arial Unicode MS" pitchFamily="34" charset="-128"/>
                <a:cs typeface="Arial Unicode MS" pitchFamily="34" charset="-128"/>
              </a:rPr>
              <a:t> (PEB)</a:t>
            </a:r>
            <a:endParaRPr lang="en-US" sz="2800" b="1" dirty="0">
              <a:latin typeface="Arial Unicode MS" pitchFamily="34" charset="-128"/>
              <a:ea typeface="Arial Unicode MS" pitchFamily="34" charset="-128"/>
              <a:cs typeface="Arial Unicode MS" pitchFamily="34" charset="-128"/>
            </a:endParaRPr>
          </a:p>
        </p:txBody>
      </p:sp>
      <p:sp>
        <p:nvSpPr>
          <p:cNvPr id="5" name="Content Placeholder 4"/>
          <p:cNvSpPr>
            <a:spLocks noGrp="1"/>
          </p:cNvSpPr>
          <p:nvPr>
            <p:ph idx="1"/>
          </p:nvPr>
        </p:nvSpPr>
        <p:spPr>
          <a:xfrm>
            <a:off x="514350" y="1600200"/>
            <a:ext cx="4166507" cy="4525963"/>
          </a:xfrm>
        </p:spPr>
        <p:txBody>
          <a:bodyPr/>
          <a:lstStyle/>
          <a:p>
            <a:pPr>
              <a:spcBef>
                <a:spcPts val="1800"/>
              </a:spcBef>
            </a:pPr>
            <a:r>
              <a:rPr lang="en-US" sz="2000" dirty="0"/>
              <a:t>Bayesian model reduction:</a:t>
            </a:r>
          </a:p>
          <a:p>
            <a:pPr lvl="1">
              <a:spcBef>
                <a:spcPts val="600"/>
              </a:spcBef>
            </a:pPr>
            <a:r>
              <a:rPr lang="en-US" sz="1800" dirty="0"/>
              <a:t>analytic equations for the log evidence of any </a:t>
            </a:r>
            <a:r>
              <a:rPr lang="en-US" sz="1800" dirty="0" err="1"/>
              <a:t>submodel</a:t>
            </a:r>
            <a:r>
              <a:rPr lang="en-US" sz="1800" dirty="0"/>
              <a:t>, once the full model has been inverted</a:t>
            </a:r>
          </a:p>
          <a:p>
            <a:pPr>
              <a:spcBef>
                <a:spcPts val="2400"/>
              </a:spcBef>
            </a:pPr>
            <a:r>
              <a:rPr lang="en-US" sz="2000" dirty="0"/>
              <a:t>model space = all models that are nested within a full model</a:t>
            </a:r>
          </a:p>
          <a:p>
            <a:pPr>
              <a:spcBef>
                <a:spcPts val="2400"/>
              </a:spcBef>
            </a:pPr>
            <a:r>
              <a:rPr lang="en-US" sz="2000" dirty="0"/>
              <a:t>Note:</a:t>
            </a:r>
            <a:br>
              <a:rPr lang="en-US" sz="2000" dirty="0"/>
            </a:br>
            <a:r>
              <a:rPr lang="en-US" sz="2000" dirty="0"/>
              <a:t>random effects approach in parameters, not models (random parametric effects)</a:t>
            </a:r>
          </a:p>
        </p:txBody>
      </p:sp>
      <p:pic>
        <p:nvPicPr>
          <p:cNvPr id="4" name="Picture 3"/>
          <p:cNvPicPr>
            <a:picLocks noChangeAspect="1"/>
          </p:cNvPicPr>
          <p:nvPr/>
        </p:nvPicPr>
        <p:blipFill>
          <a:blip r:embed="rId3"/>
          <a:stretch>
            <a:fillRect/>
          </a:stretch>
        </p:blipFill>
        <p:spPr>
          <a:xfrm>
            <a:off x="5495128" y="1515085"/>
            <a:ext cx="4126451" cy="5146971"/>
          </a:xfrm>
          <a:prstGeom prst="rect">
            <a:avLst/>
          </a:prstGeom>
        </p:spPr>
      </p:pic>
      <p:sp>
        <p:nvSpPr>
          <p:cNvPr id="291" name="Text Box 65"/>
          <p:cNvSpPr txBox="1">
            <a:spLocks noChangeArrowheads="1"/>
          </p:cNvSpPr>
          <p:nvPr/>
        </p:nvSpPr>
        <p:spPr bwMode="auto">
          <a:xfrm>
            <a:off x="4507448" y="5962000"/>
            <a:ext cx="1548639" cy="523220"/>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Litvak et al. 2016, </a:t>
            </a:r>
          </a:p>
          <a:p>
            <a:r>
              <a:rPr lang="en-GB" b="0" i="1" dirty="0">
                <a:solidFill>
                  <a:srgbClr val="000000"/>
                </a:solidFill>
                <a:latin typeface="Times New Roman" pitchFamily="18" charset="0"/>
              </a:rPr>
              <a:t>Frontiers</a:t>
            </a:r>
            <a:endParaRPr lang="en-US" b="0" dirty="0">
              <a:solidFill>
                <a:srgbClr val="000000"/>
              </a:solidFill>
              <a:latin typeface="Times New Roman" pitchFamily="18" charset="0"/>
            </a:endParaRPr>
          </a:p>
        </p:txBody>
      </p:sp>
    </p:spTree>
    <p:extLst>
      <p:ext uri="{BB962C8B-B14F-4D97-AF65-F5344CB8AC3E}">
        <p14:creationId xmlns:p14="http://schemas.microsoft.com/office/powerpoint/2010/main" val="21468162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23" y="588732"/>
            <a:ext cx="7886700" cy="994172"/>
          </a:xfrm>
        </p:spPr>
        <p:txBody>
          <a:bodyPr>
            <a:normAutofit/>
          </a:bodyPr>
          <a:lstStyle/>
          <a:p>
            <a:r>
              <a:rPr lang="en-IE" sz="2800" b="1" dirty="0"/>
              <a:t>Using PEB to dissociate mechanisms of autoimmune ‘psychosis’</a:t>
            </a:r>
          </a:p>
        </p:txBody>
      </p:sp>
      <p:sp>
        <p:nvSpPr>
          <p:cNvPr id="3" name="Rectangle 2"/>
          <p:cNvSpPr/>
          <p:nvPr/>
        </p:nvSpPr>
        <p:spPr>
          <a:xfrm>
            <a:off x="4630836" y="4043486"/>
            <a:ext cx="4572000" cy="1384995"/>
          </a:xfrm>
          <a:prstGeom prst="rect">
            <a:avLst/>
          </a:prstGeom>
        </p:spPr>
        <p:txBody>
          <a:bodyPr>
            <a:spAutoFit/>
          </a:bodyPr>
          <a:lstStyle/>
          <a:p>
            <a:r>
              <a:rPr lang="en-US" dirty="0">
                <a:solidFill>
                  <a:srgbClr val="181818"/>
                </a:solidFill>
                <a:latin typeface="Merriweather" charset="0"/>
              </a:rPr>
              <a:t>“In the spring of 2009, I was the 217th person ever to be diagnosed with anti-NMDA-receptor autoimmune encephalitis. Just a year later, that figure had doubled. Now the number is in the thousands. Yet Dr. Bailey, considered one of the best neurologists in the country, had never heard of it.”</a:t>
            </a:r>
            <a:endParaRPr lang="en-IE" dirty="0"/>
          </a:p>
        </p:txBody>
      </p:sp>
      <p:pic>
        <p:nvPicPr>
          <p:cNvPr id="4" name="Picture 3"/>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262" b="94427" l="3223" r="100000"/>
                    </a14:imgEffect>
                  </a14:imgLayer>
                </a14:imgProps>
              </a:ext>
            </a:extLst>
          </a:blip>
          <a:stretch>
            <a:fillRect/>
          </a:stretch>
        </p:blipFill>
        <p:spPr>
          <a:xfrm>
            <a:off x="516036" y="1570125"/>
            <a:ext cx="2573813" cy="2390328"/>
          </a:xfrm>
          <a:prstGeom prst="rect">
            <a:avLst/>
          </a:prstGeom>
        </p:spPr>
      </p:pic>
      <p:pic>
        <p:nvPicPr>
          <p:cNvPr id="5" name="Picture 4"/>
          <p:cNvPicPr>
            <a:picLocks noChangeAspect="1"/>
          </p:cNvPicPr>
          <p:nvPr/>
        </p:nvPicPr>
        <p:blipFill>
          <a:blip r:embed="rId5"/>
          <a:stretch>
            <a:fillRect/>
          </a:stretch>
        </p:blipFill>
        <p:spPr>
          <a:xfrm>
            <a:off x="8251990" y="1893319"/>
            <a:ext cx="884765" cy="1334398"/>
          </a:xfrm>
          <a:prstGeom prst="rect">
            <a:avLst/>
          </a:prstGeom>
        </p:spPr>
      </p:pic>
      <p:sp>
        <p:nvSpPr>
          <p:cNvPr id="6" name="Rectangle 5"/>
          <p:cNvSpPr/>
          <p:nvPr/>
        </p:nvSpPr>
        <p:spPr>
          <a:xfrm>
            <a:off x="3286031" y="2239608"/>
            <a:ext cx="4572000" cy="954107"/>
          </a:xfrm>
          <a:prstGeom prst="rect">
            <a:avLst/>
          </a:prstGeom>
        </p:spPr>
        <p:txBody>
          <a:bodyPr>
            <a:spAutoFit/>
          </a:bodyPr>
          <a:lstStyle/>
          <a:p>
            <a:r>
              <a:rPr lang="en-US" dirty="0">
                <a:solidFill>
                  <a:srgbClr val="181818"/>
                </a:solidFill>
                <a:latin typeface="Times New Roman" charset="0"/>
                <a:ea typeface="Times New Roman" charset="0"/>
                <a:cs typeface="Times New Roman" charset="0"/>
              </a:rPr>
              <a:t>“</a:t>
            </a:r>
            <a:r>
              <a:rPr lang="en-US" dirty="0">
                <a:latin typeface="Times New Roman" charset="0"/>
                <a:ea typeface="Times New Roman" charset="0"/>
                <a:cs typeface="Times New Roman" charset="0"/>
              </a:rPr>
              <a:t>I was walking through Times Square, during which colors appeared aggressively bright. I remember thinking: “I’m seeing everything in a sinister light now. Everything is dripping in terrible meaning.”</a:t>
            </a:r>
            <a:r>
              <a:rPr lang="en-US" dirty="0">
                <a:solidFill>
                  <a:srgbClr val="181818"/>
                </a:solidFill>
                <a:latin typeface="Times New Roman" charset="0"/>
                <a:ea typeface="Times New Roman" charset="0"/>
                <a:cs typeface="Times New Roman" charset="0"/>
              </a:rPr>
              <a:t>.”</a:t>
            </a:r>
            <a:endParaRPr lang="en-IE" dirty="0">
              <a:latin typeface="Times New Roman" charset="0"/>
              <a:ea typeface="Times New Roman" charset="0"/>
              <a:cs typeface="Times New Roman" charset="0"/>
            </a:endParaRPr>
          </a:p>
        </p:txBody>
      </p:sp>
      <p:grpSp>
        <p:nvGrpSpPr>
          <p:cNvPr id="25" name="Group 24"/>
          <p:cNvGrpSpPr/>
          <p:nvPr/>
        </p:nvGrpSpPr>
        <p:grpSpPr>
          <a:xfrm>
            <a:off x="1294314" y="3821900"/>
            <a:ext cx="2845531" cy="2722825"/>
            <a:chOff x="3390377" y="2167182"/>
            <a:chExt cx="4613265" cy="4093322"/>
          </a:xfrm>
        </p:grpSpPr>
        <p:sp>
          <p:nvSpPr>
            <p:cNvPr id="7" name="Curved Left Arrow 6"/>
            <p:cNvSpPr/>
            <p:nvPr/>
          </p:nvSpPr>
          <p:spPr bwMode="auto">
            <a:xfrm>
              <a:off x="7331006" y="2393714"/>
              <a:ext cx="672636" cy="1951667"/>
            </a:xfrm>
            <a:prstGeom prst="curvedLef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sp>
          <p:nvSpPr>
            <p:cNvPr id="8" name="Oval 6"/>
            <p:cNvSpPr>
              <a:spLocks noChangeAspect="1" noChangeArrowheads="1"/>
            </p:cNvSpPr>
            <p:nvPr/>
          </p:nvSpPr>
          <p:spPr bwMode="auto">
            <a:xfrm>
              <a:off x="5356249" y="2167182"/>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cxnSp>
          <p:nvCxnSpPr>
            <p:cNvPr id="9" name="AutoShape 10"/>
            <p:cNvCxnSpPr>
              <a:cxnSpLocks noChangeShapeType="1"/>
              <a:endCxn id="17" idx="5"/>
            </p:cNvCxnSpPr>
            <p:nvPr/>
          </p:nvCxnSpPr>
          <p:spPr bwMode="auto">
            <a:xfrm flipH="1" flipV="1">
              <a:off x="5971426" y="2781004"/>
              <a:ext cx="1150491" cy="1717767"/>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cxnSp>
          <p:nvCxnSpPr>
            <p:cNvPr id="10" name="AutoShape 10"/>
            <p:cNvCxnSpPr>
              <a:cxnSpLocks noChangeShapeType="1"/>
              <a:endCxn id="17" idx="3"/>
            </p:cNvCxnSpPr>
            <p:nvPr/>
          </p:nvCxnSpPr>
          <p:spPr bwMode="auto">
            <a:xfrm flipV="1">
              <a:off x="4235212" y="2781004"/>
              <a:ext cx="1226585" cy="1716601"/>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sp>
          <p:nvSpPr>
            <p:cNvPr id="11" name="TextBox 10"/>
            <p:cNvSpPr txBox="1"/>
            <p:nvPr/>
          </p:nvSpPr>
          <p:spPr>
            <a:xfrm>
              <a:off x="4765113" y="4510710"/>
              <a:ext cx="482824" cy="523220"/>
            </a:xfrm>
            <a:prstGeom prst="rect">
              <a:avLst/>
            </a:prstGeom>
            <a:noFill/>
          </p:spPr>
          <p:txBody>
            <a:bodyPr wrap="none" rtlCol="0">
              <a:spAutoFit/>
            </a:bodyPr>
            <a:lstStyle/>
            <a:p>
              <a:r>
                <a:rPr lang="de-CH" sz="2800" dirty="0">
                  <a:solidFill>
                    <a:srgbClr val="000000"/>
                  </a:solidFill>
                </a:rPr>
                <a:t>...</a:t>
              </a:r>
            </a:p>
          </p:txBody>
        </p:sp>
        <p:sp>
          <p:nvSpPr>
            <p:cNvPr id="12" name="Curved Left Arrow 11"/>
            <p:cNvSpPr/>
            <p:nvPr/>
          </p:nvSpPr>
          <p:spPr bwMode="auto">
            <a:xfrm rot="10800000">
              <a:off x="3390377" y="2393712"/>
              <a:ext cx="672636" cy="1951667"/>
            </a:xfrm>
            <a:prstGeom prst="curvedLeftArrow">
              <a:avLst/>
            </a:prstGeom>
            <a:solidFill>
              <a:srgbClr val="00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solidFill>
                  <a:srgbClr val="000000"/>
                </a:solidFill>
              </a:endParaRPr>
            </a:p>
          </p:txBody>
        </p:sp>
        <p:graphicFrame>
          <p:nvGraphicFramePr>
            <p:cNvPr id="13" name="Object 38"/>
            <p:cNvGraphicFramePr>
              <a:graphicFrameLocks noChangeAspect="1"/>
            </p:cNvGraphicFramePr>
            <p:nvPr>
              <p:extLst>
                <p:ext uri="{D42A27DB-BD31-4B8C-83A1-F6EECF244321}">
                  <p14:modId xmlns:p14="http://schemas.microsoft.com/office/powerpoint/2010/main" val="333270088"/>
                </p:ext>
              </p:extLst>
            </p:nvPr>
          </p:nvGraphicFramePr>
          <p:xfrm>
            <a:off x="6500621" y="3072245"/>
            <a:ext cx="1304925" cy="500063"/>
          </p:xfrm>
          <a:graphic>
            <a:graphicData uri="http://schemas.openxmlformats.org/presentationml/2006/ole">
              <mc:AlternateContent xmlns:mc="http://schemas.openxmlformats.org/markup-compatibility/2006">
                <mc:Choice xmlns:v="urn:schemas-microsoft-com:vml" Requires="v">
                  <p:oleObj spid="_x0000_s1153" name="Equation" r:id="rId6" imgW="596880" imgH="228600" progId="Equation.DSMT4">
                    <p:embed/>
                  </p:oleObj>
                </mc:Choice>
                <mc:Fallback>
                  <p:oleObj name="Equation" r:id="rId6" imgW="596880" imgH="228600" progId="Equation.DSMT4">
                    <p:embed/>
                    <p:pic>
                      <p:nvPicPr>
                        <p:cNvPr id="0" name=""/>
                        <p:cNvPicPr>
                          <a:picLocks noChangeAspect="1" noChangeArrowheads="1"/>
                        </p:cNvPicPr>
                        <p:nvPr/>
                      </p:nvPicPr>
                      <p:blipFill>
                        <a:blip r:embed="rId7"/>
                        <a:srcRect/>
                        <a:stretch>
                          <a:fillRect/>
                        </a:stretch>
                      </p:blipFill>
                      <p:spPr bwMode="auto">
                        <a:xfrm>
                          <a:off x="6500621" y="3072245"/>
                          <a:ext cx="1304925" cy="500063"/>
                        </a:xfrm>
                        <a:prstGeom prst="rect">
                          <a:avLst/>
                        </a:prstGeom>
                        <a:noFill/>
                        <a:ln>
                          <a:noFill/>
                        </a:ln>
                        <a:effectLst/>
                        <a:extLst/>
                      </p:spPr>
                    </p:pic>
                  </p:oleObj>
                </mc:Fallback>
              </mc:AlternateContent>
            </a:graphicData>
          </a:graphic>
        </p:graphicFrame>
        <p:graphicFrame>
          <p:nvGraphicFramePr>
            <p:cNvPr id="14" name="Object 38"/>
            <p:cNvGraphicFramePr>
              <a:graphicFrameLocks noChangeAspect="1"/>
            </p:cNvGraphicFramePr>
            <p:nvPr>
              <p:extLst>
                <p:ext uri="{D42A27DB-BD31-4B8C-83A1-F6EECF244321}">
                  <p14:modId xmlns:p14="http://schemas.microsoft.com/office/powerpoint/2010/main" val="633017640"/>
                </p:ext>
              </p:extLst>
            </p:nvPr>
          </p:nvGraphicFramePr>
          <p:xfrm>
            <a:off x="3456249" y="3072245"/>
            <a:ext cx="1609725" cy="500063"/>
          </p:xfrm>
          <a:graphic>
            <a:graphicData uri="http://schemas.openxmlformats.org/presentationml/2006/ole">
              <mc:AlternateContent xmlns:mc="http://schemas.openxmlformats.org/markup-compatibility/2006">
                <mc:Choice xmlns:v="urn:schemas-microsoft-com:vml" Requires="v">
                  <p:oleObj spid="_x0000_s1154" name="Equation" r:id="rId8" imgW="736560" imgH="228600" progId="Equation.DSMT4">
                    <p:embed/>
                  </p:oleObj>
                </mc:Choice>
                <mc:Fallback>
                  <p:oleObj name="Equation" r:id="rId8" imgW="736560" imgH="228600" progId="Equation.DSMT4">
                    <p:embed/>
                    <p:pic>
                      <p:nvPicPr>
                        <p:cNvPr id="0" name=""/>
                        <p:cNvPicPr>
                          <a:picLocks noChangeAspect="1" noChangeArrowheads="1"/>
                        </p:cNvPicPr>
                        <p:nvPr/>
                      </p:nvPicPr>
                      <p:blipFill>
                        <a:blip r:embed="rId9"/>
                        <a:srcRect/>
                        <a:stretch>
                          <a:fillRect/>
                        </a:stretch>
                      </p:blipFill>
                      <p:spPr bwMode="auto">
                        <a:xfrm>
                          <a:off x="3456249" y="3072245"/>
                          <a:ext cx="1609725" cy="500063"/>
                        </a:xfrm>
                        <a:prstGeom prst="rect">
                          <a:avLst/>
                        </a:prstGeom>
                        <a:noFill/>
                        <a:ln>
                          <a:noFill/>
                        </a:ln>
                        <a:effectLst/>
                        <a:extLst/>
                      </p:spPr>
                    </p:pic>
                  </p:oleObj>
                </mc:Fallback>
              </mc:AlternateContent>
            </a:graphicData>
          </a:graphic>
        </p:graphicFrame>
        <p:graphicFrame>
          <p:nvGraphicFramePr>
            <p:cNvPr id="15" name="Object 38"/>
            <p:cNvGraphicFramePr>
              <a:graphicFrameLocks noChangeAspect="1"/>
            </p:cNvGraphicFramePr>
            <p:nvPr>
              <p:extLst>
                <p:ext uri="{D42A27DB-BD31-4B8C-83A1-F6EECF244321}">
                  <p14:modId xmlns:p14="http://schemas.microsoft.com/office/powerpoint/2010/main" val="493488242"/>
                </p:ext>
              </p:extLst>
            </p:nvPr>
          </p:nvGraphicFramePr>
          <p:xfrm>
            <a:off x="5595975" y="2385766"/>
            <a:ext cx="304800" cy="361950"/>
          </p:xfrm>
          <a:graphic>
            <a:graphicData uri="http://schemas.openxmlformats.org/presentationml/2006/ole">
              <mc:AlternateContent xmlns:mc="http://schemas.openxmlformats.org/markup-compatibility/2006">
                <mc:Choice xmlns:v="urn:schemas-microsoft-com:vml" Requires="v">
                  <p:oleObj spid="_x0000_s1155" name="Equation" r:id="rId10" imgW="139680" imgH="164880" progId="Equation.DSMT4">
                    <p:embed/>
                  </p:oleObj>
                </mc:Choice>
                <mc:Fallback>
                  <p:oleObj name="Equation" r:id="rId10" imgW="139680" imgH="164880" progId="Equation.DSMT4">
                    <p:embed/>
                    <p:pic>
                      <p:nvPicPr>
                        <p:cNvPr id="0" name=""/>
                        <p:cNvPicPr>
                          <a:picLocks noChangeAspect="1" noChangeArrowheads="1"/>
                        </p:cNvPicPr>
                        <p:nvPr/>
                      </p:nvPicPr>
                      <p:blipFill>
                        <a:blip r:embed="rId11"/>
                        <a:srcRect/>
                        <a:stretch>
                          <a:fillRect/>
                        </a:stretch>
                      </p:blipFill>
                      <p:spPr bwMode="auto">
                        <a:xfrm>
                          <a:off x="5595975" y="2385766"/>
                          <a:ext cx="304800" cy="361950"/>
                        </a:xfrm>
                        <a:prstGeom prst="rect">
                          <a:avLst/>
                        </a:prstGeom>
                        <a:noFill/>
                        <a:ln>
                          <a:noFill/>
                        </a:ln>
                        <a:effectLst/>
                        <a:extLst/>
                      </p:spPr>
                    </p:pic>
                  </p:oleObj>
                </mc:Fallback>
              </mc:AlternateContent>
            </a:graphicData>
          </a:graphic>
        </p:graphicFrame>
        <p:sp>
          <p:nvSpPr>
            <p:cNvPr id="16" name="Oval 6"/>
            <p:cNvSpPr>
              <a:spLocks noChangeAspect="1" noChangeArrowheads="1"/>
            </p:cNvSpPr>
            <p:nvPr/>
          </p:nvSpPr>
          <p:spPr bwMode="auto">
            <a:xfrm>
              <a:off x="3874849" y="4497605"/>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sp>
          <p:nvSpPr>
            <p:cNvPr id="17" name="Oval 6"/>
            <p:cNvSpPr>
              <a:spLocks noChangeAspect="1" noChangeArrowheads="1"/>
            </p:cNvSpPr>
            <p:nvPr/>
          </p:nvSpPr>
          <p:spPr bwMode="auto">
            <a:xfrm>
              <a:off x="6761554" y="4498771"/>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graphicFrame>
          <p:nvGraphicFramePr>
            <p:cNvPr id="18" name="Object 38"/>
            <p:cNvGraphicFramePr>
              <a:graphicFrameLocks noChangeAspect="1"/>
            </p:cNvGraphicFramePr>
            <p:nvPr>
              <p:extLst>
                <p:ext uri="{D42A27DB-BD31-4B8C-83A1-F6EECF244321}">
                  <p14:modId xmlns:p14="http://schemas.microsoft.com/office/powerpoint/2010/main" val="475038580"/>
                </p:ext>
              </p:extLst>
            </p:nvPr>
          </p:nvGraphicFramePr>
          <p:xfrm>
            <a:off x="4037680" y="4554092"/>
            <a:ext cx="501424" cy="607087"/>
          </p:xfrm>
          <a:graphic>
            <a:graphicData uri="http://schemas.openxmlformats.org/presentationml/2006/ole">
              <mc:AlternateContent xmlns:mc="http://schemas.openxmlformats.org/markup-compatibility/2006">
                <mc:Choice xmlns:v="urn:schemas-microsoft-com:vml" Requires="v">
                  <p:oleObj spid="_x0000_s1156" name="Equation" r:id="rId12" imgW="190440" imgH="228600" progId="Equation.DSMT4">
                    <p:embed/>
                  </p:oleObj>
                </mc:Choice>
                <mc:Fallback>
                  <p:oleObj name="Equation" r:id="rId12" imgW="190440" imgH="228600" progId="Equation.DSMT4">
                    <p:embed/>
                    <p:pic>
                      <p:nvPicPr>
                        <p:cNvPr id="0" name=""/>
                        <p:cNvPicPr>
                          <a:picLocks noChangeAspect="1" noChangeArrowheads="1"/>
                        </p:cNvPicPr>
                        <p:nvPr/>
                      </p:nvPicPr>
                      <p:blipFill>
                        <a:blip r:embed="rId13"/>
                        <a:srcRect/>
                        <a:stretch>
                          <a:fillRect/>
                        </a:stretch>
                      </p:blipFill>
                      <p:spPr bwMode="auto">
                        <a:xfrm>
                          <a:off x="4037680" y="4554092"/>
                          <a:ext cx="501424" cy="607087"/>
                        </a:xfrm>
                        <a:prstGeom prst="rect">
                          <a:avLst/>
                        </a:prstGeom>
                        <a:noFill/>
                        <a:ln>
                          <a:noFill/>
                        </a:ln>
                        <a:effectLst/>
                        <a:extLst/>
                      </p:spPr>
                    </p:pic>
                  </p:oleObj>
                </mc:Fallback>
              </mc:AlternateContent>
            </a:graphicData>
          </a:graphic>
        </p:graphicFrame>
        <p:graphicFrame>
          <p:nvGraphicFramePr>
            <p:cNvPr id="19" name="Object 38"/>
            <p:cNvGraphicFramePr>
              <a:graphicFrameLocks noChangeAspect="1"/>
            </p:cNvGraphicFramePr>
            <p:nvPr>
              <p:extLst>
                <p:ext uri="{D42A27DB-BD31-4B8C-83A1-F6EECF244321}">
                  <p14:modId xmlns:p14="http://schemas.microsoft.com/office/powerpoint/2010/main" val="1776698161"/>
                </p:ext>
              </p:extLst>
            </p:nvPr>
          </p:nvGraphicFramePr>
          <p:xfrm>
            <a:off x="6872666" y="4553166"/>
            <a:ext cx="601663" cy="608013"/>
          </p:xfrm>
          <a:graphic>
            <a:graphicData uri="http://schemas.openxmlformats.org/presentationml/2006/ole">
              <mc:AlternateContent xmlns:mc="http://schemas.openxmlformats.org/markup-compatibility/2006">
                <mc:Choice xmlns:v="urn:schemas-microsoft-com:vml" Requires="v">
                  <p:oleObj spid="_x0000_s1157" name="Equation" r:id="rId14" imgW="228600" imgH="228600" progId="Equation.DSMT4">
                    <p:embed/>
                  </p:oleObj>
                </mc:Choice>
                <mc:Fallback>
                  <p:oleObj name="Equation" r:id="rId14" imgW="228600" imgH="228600" progId="Equation.DSMT4">
                    <p:embed/>
                    <p:pic>
                      <p:nvPicPr>
                        <p:cNvPr id="0" name=""/>
                        <p:cNvPicPr>
                          <a:picLocks noChangeAspect="1" noChangeArrowheads="1"/>
                        </p:cNvPicPr>
                        <p:nvPr/>
                      </p:nvPicPr>
                      <p:blipFill>
                        <a:blip r:embed="rId15"/>
                        <a:srcRect/>
                        <a:stretch>
                          <a:fillRect/>
                        </a:stretch>
                      </p:blipFill>
                      <p:spPr bwMode="auto">
                        <a:xfrm>
                          <a:off x="6872666" y="4553166"/>
                          <a:ext cx="601663" cy="608013"/>
                        </a:xfrm>
                        <a:prstGeom prst="rect">
                          <a:avLst/>
                        </a:prstGeom>
                        <a:noFill/>
                        <a:ln>
                          <a:noFill/>
                        </a:ln>
                        <a:effectLst/>
                        <a:extLst/>
                      </p:spPr>
                    </p:pic>
                  </p:oleObj>
                </mc:Fallback>
              </mc:AlternateContent>
            </a:graphicData>
          </a:graphic>
        </p:graphicFrame>
        <p:sp>
          <p:nvSpPr>
            <p:cNvPr id="20" name="Oval 6"/>
            <p:cNvSpPr>
              <a:spLocks noChangeAspect="1" noChangeArrowheads="1"/>
            </p:cNvSpPr>
            <p:nvPr/>
          </p:nvSpPr>
          <p:spPr bwMode="auto">
            <a:xfrm>
              <a:off x="5344419" y="4497604"/>
              <a:ext cx="720725" cy="719137"/>
            </a:xfrm>
            <a:prstGeom prst="ellipse">
              <a:avLst/>
            </a:prstGeom>
            <a:gradFill rotWithShape="1">
              <a:gsLst>
                <a:gs pos="0">
                  <a:srgbClr val="B2B2B2">
                    <a:gamma/>
                    <a:tint val="0"/>
                    <a:invGamma/>
                  </a:srgbClr>
                </a:gs>
                <a:gs pos="100000">
                  <a:srgbClr val="B2B2B2"/>
                </a:gs>
              </a:gsLst>
              <a:path path="shape">
                <a:fillToRect l="50000" t="50000" r="50000" b="50000"/>
              </a:path>
            </a:gradFill>
            <a:ln w="12700">
              <a:noFill/>
              <a:round/>
              <a:headEnd/>
              <a:tailEnd/>
            </a:ln>
            <a:effectLst>
              <a:outerShdw blurRad="50800" dist="38100" dir="2700000" algn="tl" rotWithShape="0">
                <a:prstClr val="black">
                  <a:alpha val="40000"/>
                </a:prstClr>
              </a:outerShdw>
            </a:effectLst>
          </p:spPr>
          <p:txBody>
            <a:bodyPr wrap="none" anchor="ctr"/>
            <a:lstStyle/>
            <a:p>
              <a:endParaRPr lang="en-US">
                <a:solidFill>
                  <a:srgbClr val="000000"/>
                </a:solidFill>
              </a:endParaRPr>
            </a:p>
          </p:txBody>
        </p:sp>
        <p:cxnSp>
          <p:nvCxnSpPr>
            <p:cNvPr id="21" name="AutoShape 10"/>
            <p:cNvCxnSpPr>
              <a:cxnSpLocks noChangeShapeType="1"/>
              <a:endCxn id="17" idx="4"/>
            </p:cNvCxnSpPr>
            <p:nvPr/>
          </p:nvCxnSpPr>
          <p:spPr bwMode="auto">
            <a:xfrm flipV="1">
              <a:off x="5704782" y="2886319"/>
              <a:ext cx="11830" cy="1611285"/>
            </a:xfrm>
            <a:prstGeom prst="straightConnector1">
              <a:avLst/>
            </a:prstGeom>
            <a:noFill/>
            <a:ln w="19050">
              <a:solidFill>
                <a:srgbClr val="000000"/>
              </a:solidFill>
              <a:round/>
              <a:headEnd/>
              <a:tailEnd type="triangle" w="med" len="med"/>
            </a:ln>
            <a:effectLst>
              <a:outerShdw blurRad="50800" dist="38100" dir="2700000" algn="tl" rotWithShape="0">
                <a:prstClr val="black">
                  <a:alpha val="40000"/>
                </a:prstClr>
              </a:outerShdw>
            </a:effectLst>
          </p:spPr>
        </p:cxnSp>
        <p:graphicFrame>
          <p:nvGraphicFramePr>
            <p:cNvPr id="22" name="Object 38"/>
            <p:cNvGraphicFramePr>
              <a:graphicFrameLocks noChangeAspect="1"/>
            </p:cNvGraphicFramePr>
            <p:nvPr>
              <p:extLst>
                <p:ext uri="{D42A27DB-BD31-4B8C-83A1-F6EECF244321}">
                  <p14:modId xmlns:p14="http://schemas.microsoft.com/office/powerpoint/2010/main" val="205880392"/>
                </p:ext>
              </p:extLst>
            </p:nvPr>
          </p:nvGraphicFramePr>
          <p:xfrm>
            <a:off x="5490971" y="4542270"/>
            <a:ext cx="534988" cy="608013"/>
          </p:xfrm>
          <a:graphic>
            <a:graphicData uri="http://schemas.openxmlformats.org/presentationml/2006/ole">
              <mc:AlternateContent xmlns:mc="http://schemas.openxmlformats.org/markup-compatibility/2006">
                <mc:Choice xmlns:v="urn:schemas-microsoft-com:vml" Requires="v">
                  <p:oleObj spid="_x0000_s1158" name="Equation" r:id="rId16" imgW="203040" imgH="228600" progId="Equation.DSMT4">
                    <p:embed/>
                  </p:oleObj>
                </mc:Choice>
                <mc:Fallback>
                  <p:oleObj name="Equation" r:id="rId16" imgW="203040" imgH="228600" progId="Equation.DSMT4">
                    <p:embed/>
                    <p:pic>
                      <p:nvPicPr>
                        <p:cNvPr id="0" name=""/>
                        <p:cNvPicPr>
                          <a:picLocks noChangeAspect="1" noChangeArrowheads="1"/>
                        </p:cNvPicPr>
                        <p:nvPr/>
                      </p:nvPicPr>
                      <p:blipFill>
                        <a:blip r:embed="rId17"/>
                        <a:srcRect/>
                        <a:stretch>
                          <a:fillRect/>
                        </a:stretch>
                      </p:blipFill>
                      <p:spPr bwMode="auto">
                        <a:xfrm>
                          <a:off x="5490971" y="4542270"/>
                          <a:ext cx="534988" cy="608013"/>
                        </a:xfrm>
                        <a:prstGeom prst="rect">
                          <a:avLst/>
                        </a:prstGeom>
                        <a:noFill/>
                        <a:ln>
                          <a:noFill/>
                        </a:ln>
                        <a:effectLst/>
                        <a:extLst/>
                      </p:spPr>
                    </p:pic>
                  </p:oleObj>
                </mc:Fallback>
              </mc:AlternateContent>
            </a:graphicData>
          </a:graphic>
        </p:graphicFrame>
        <p:sp>
          <p:nvSpPr>
            <p:cNvPr id="23" name="TextBox 22"/>
            <p:cNvSpPr txBox="1"/>
            <p:nvPr/>
          </p:nvSpPr>
          <p:spPr>
            <a:xfrm>
              <a:off x="6202027" y="4510710"/>
              <a:ext cx="482824" cy="523220"/>
            </a:xfrm>
            <a:prstGeom prst="rect">
              <a:avLst/>
            </a:prstGeom>
            <a:noFill/>
          </p:spPr>
          <p:txBody>
            <a:bodyPr wrap="none" rtlCol="0">
              <a:spAutoFit/>
            </a:bodyPr>
            <a:lstStyle/>
            <a:p>
              <a:r>
                <a:rPr lang="de-CH" sz="2800" dirty="0">
                  <a:solidFill>
                    <a:srgbClr val="000000"/>
                  </a:solidFill>
                </a:rPr>
                <a:t>...</a:t>
              </a:r>
            </a:p>
          </p:txBody>
        </p:sp>
        <p:graphicFrame>
          <p:nvGraphicFramePr>
            <p:cNvPr id="24" name="Object 2"/>
            <p:cNvGraphicFramePr>
              <a:graphicFrameLocks noChangeAspect="1"/>
            </p:cNvGraphicFramePr>
            <p:nvPr>
              <p:extLst>
                <p:ext uri="{D42A27DB-BD31-4B8C-83A1-F6EECF244321}">
                  <p14:modId xmlns:p14="http://schemas.microsoft.com/office/powerpoint/2010/main" val="635593027"/>
                </p:ext>
              </p:extLst>
            </p:nvPr>
          </p:nvGraphicFramePr>
          <p:xfrm>
            <a:off x="4205968" y="5403118"/>
            <a:ext cx="2666698" cy="857386"/>
          </p:xfrm>
          <a:graphic>
            <a:graphicData uri="http://schemas.openxmlformats.org/presentationml/2006/ole">
              <mc:AlternateContent xmlns:mc="http://schemas.openxmlformats.org/markup-compatibility/2006">
                <mc:Choice xmlns:v="urn:schemas-microsoft-com:vml" Requires="v">
                  <p:oleObj spid="_x0000_s1159" name="Equation" r:id="rId18" imgW="1866600" imgH="533160" progId="Equation.DSMT4">
                    <p:embed/>
                  </p:oleObj>
                </mc:Choice>
                <mc:Fallback>
                  <p:oleObj name="Equation" r:id="rId18" imgW="1866600" imgH="533160" progId="Equation.DSMT4">
                    <p:embed/>
                    <p:pic>
                      <p:nvPicPr>
                        <p:cNvPr id="0" name=""/>
                        <p:cNvPicPr>
                          <a:picLocks noChangeAspect="1" noChangeArrowheads="1"/>
                        </p:cNvPicPr>
                        <p:nvPr/>
                      </p:nvPicPr>
                      <p:blipFill>
                        <a:blip r:embed="rId19"/>
                        <a:srcRect/>
                        <a:stretch>
                          <a:fillRect/>
                        </a:stretch>
                      </p:blipFill>
                      <p:spPr bwMode="auto">
                        <a:xfrm>
                          <a:off x="4205968" y="5403118"/>
                          <a:ext cx="2666698" cy="857386"/>
                        </a:xfrm>
                        <a:prstGeom prst="rect">
                          <a:avLst/>
                        </a:prstGeom>
                        <a:noFill/>
                        <a:extLst/>
                      </p:spPr>
                    </p:pic>
                  </p:oleObj>
                </mc:Fallback>
              </mc:AlternateContent>
            </a:graphicData>
          </a:graphic>
        </p:graphicFrame>
      </p:grpSp>
    </p:spTree>
    <p:extLst>
      <p:ext uri="{BB962C8B-B14F-4D97-AF65-F5344CB8AC3E}">
        <p14:creationId xmlns:p14="http://schemas.microsoft.com/office/powerpoint/2010/main" val="1046337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6631" y="432249"/>
            <a:ext cx="7772400" cy="585011"/>
          </a:xfrm>
        </p:spPr>
        <p:txBody>
          <a:bodyPr>
            <a:normAutofit/>
          </a:bodyPr>
          <a:lstStyle/>
          <a:p>
            <a:pPr algn="l"/>
            <a:r>
              <a:rPr lang="en-IE" sz="2800" b="1" dirty="0"/>
              <a:t> Anti-NMDA Receptor Encephalitis </a:t>
            </a:r>
          </a:p>
        </p:txBody>
      </p:sp>
      <p:sp>
        <p:nvSpPr>
          <p:cNvPr id="3" name="Subtitle 2"/>
          <p:cNvSpPr>
            <a:spLocks noGrp="1"/>
          </p:cNvSpPr>
          <p:nvPr>
            <p:ph type="subTitle" idx="1"/>
          </p:nvPr>
        </p:nvSpPr>
        <p:spPr>
          <a:xfrm>
            <a:off x="917196" y="1205414"/>
            <a:ext cx="8229152" cy="1241822"/>
          </a:xfrm>
        </p:spPr>
        <p:txBody>
          <a:bodyPr>
            <a:noAutofit/>
          </a:bodyPr>
          <a:lstStyle/>
          <a:p>
            <a:pPr marL="214313" indent="-214313" algn="l">
              <a:lnSpc>
                <a:spcPct val="150000"/>
              </a:lnSpc>
              <a:buFont typeface="Arial" charset="0"/>
              <a:buChar char="•"/>
            </a:pPr>
            <a:r>
              <a:rPr lang="en-IE" sz="1350" dirty="0"/>
              <a:t>“A severe, multistage, treatable disorder presenting with psychosis” (</a:t>
            </a:r>
            <a:r>
              <a:rPr lang="en-IE" sz="1350" dirty="0" err="1"/>
              <a:t>Wandinger</a:t>
            </a:r>
            <a:r>
              <a:rPr lang="en-IE" sz="1350" dirty="0"/>
              <a:t>, </a:t>
            </a:r>
            <a:r>
              <a:rPr lang="en-IE" sz="1350" dirty="0" err="1"/>
              <a:t>Dalmua</a:t>
            </a:r>
            <a:r>
              <a:rPr lang="en-IE" sz="1350" dirty="0"/>
              <a:t>, 2011)</a:t>
            </a:r>
          </a:p>
          <a:p>
            <a:pPr marL="214313" indent="-214313" algn="l">
              <a:lnSpc>
                <a:spcPct val="150000"/>
              </a:lnSpc>
              <a:buFont typeface="Arial" charset="0"/>
              <a:buChar char="•"/>
            </a:pPr>
            <a:r>
              <a:rPr lang="en-IE" sz="1350" dirty="0"/>
              <a:t>Autoimmune disorder – including a </a:t>
            </a:r>
            <a:r>
              <a:rPr lang="en-IE" sz="1350" dirty="0" err="1"/>
              <a:t>paraneoplastic</a:t>
            </a:r>
            <a:r>
              <a:rPr lang="en-IE" sz="1350" dirty="0"/>
              <a:t> syndrome from </a:t>
            </a:r>
            <a:r>
              <a:rPr lang="en-IE" sz="1350" dirty="0" err="1"/>
              <a:t>teratoma</a:t>
            </a:r>
            <a:r>
              <a:rPr lang="en-IE" sz="1350" dirty="0"/>
              <a:t> or other </a:t>
            </a:r>
            <a:r>
              <a:rPr lang="en-IE" sz="1350" dirty="0" err="1"/>
              <a:t>tumors</a:t>
            </a:r>
            <a:endParaRPr lang="en-IE" sz="1350" dirty="0"/>
          </a:p>
          <a:p>
            <a:pPr marL="214313" indent="-214313" algn="l">
              <a:lnSpc>
                <a:spcPct val="150000"/>
              </a:lnSpc>
              <a:buFont typeface="Arial" charset="0"/>
              <a:buChar char="•"/>
            </a:pPr>
            <a:r>
              <a:rPr lang="en-IE" sz="1350" dirty="0"/>
              <a:t>Autoantibodies attenuate NMDAR function through the internalization of NMDAR </a:t>
            </a:r>
          </a:p>
          <a:p>
            <a:pPr marL="214313" indent="-214313" algn="l">
              <a:buFont typeface="Arial" charset="0"/>
              <a:buChar char="•"/>
            </a:pPr>
            <a:endParaRPr lang="en-IE" sz="1350" dirty="0"/>
          </a:p>
          <a:p>
            <a:pPr algn="l"/>
            <a:r>
              <a:rPr lang="en-IE" sz="1350" i="1" dirty="0"/>
              <a:t>Symptoms </a:t>
            </a:r>
          </a:p>
          <a:p>
            <a:pPr algn="l"/>
            <a:endParaRPr lang="en-IE" sz="1350" i="1" dirty="0"/>
          </a:p>
          <a:p>
            <a:pPr algn="l"/>
            <a:endParaRPr lang="en-IE" sz="1350" i="1" dirty="0"/>
          </a:p>
          <a:p>
            <a:pPr algn="l"/>
            <a:endParaRPr lang="en-IE" sz="1350" i="1" dirty="0"/>
          </a:p>
          <a:p>
            <a:pPr algn="l"/>
            <a:endParaRPr lang="en-IE" sz="1350" i="1" dirty="0"/>
          </a:p>
          <a:p>
            <a:pPr algn="l"/>
            <a:endParaRPr lang="en-IE" sz="1350" i="1" dirty="0"/>
          </a:p>
          <a:p>
            <a:pPr marL="214313" indent="-214313" algn="l">
              <a:buFont typeface="Arial" charset="0"/>
              <a:buChar char="•"/>
            </a:pPr>
            <a:endParaRPr lang="en-IE" sz="1350" dirty="0"/>
          </a:p>
          <a:p>
            <a:pPr marL="214313" indent="-214313" algn="l">
              <a:buFont typeface="Arial" charset="0"/>
              <a:buChar char="•"/>
            </a:pPr>
            <a:endParaRPr lang="en-IE" sz="1350" dirty="0"/>
          </a:p>
          <a:p>
            <a:pPr algn="l">
              <a:lnSpc>
                <a:spcPct val="150000"/>
              </a:lnSpc>
            </a:pPr>
            <a:r>
              <a:rPr lang="en-IE" sz="1350" i="1" dirty="0">
                <a:solidFill>
                  <a:srgbClr val="C00000"/>
                </a:solidFill>
              </a:rPr>
              <a:t>Diagnosis</a:t>
            </a:r>
            <a:r>
              <a:rPr lang="en-IE" sz="1350" dirty="0">
                <a:solidFill>
                  <a:srgbClr val="C00000"/>
                </a:solidFill>
              </a:rPr>
              <a:t>: A positive antibody </a:t>
            </a:r>
            <a:r>
              <a:rPr lang="en-IE" sz="1350" dirty="0" err="1">
                <a:solidFill>
                  <a:srgbClr val="C00000"/>
                </a:solidFill>
              </a:rPr>
              <a:t>titer</a:t>
            </a:r>
            <a:endParaRPr lang="en-IE" sz="1350" dirty="0">
              <a:solidFill>
                <a:srgbClr val="C00000"/>
              </a:solidFill>
            </a:endParaRPr>
          </a:p>
          <a:p>
            <a:pPr algn="l">
              <a:lnSpc>
                <a:spcPct val="150000"/>
              </a:lnSpc>
            </a:pPr>
            <a:r>
              <a:rPr lang="en-IE" sz="1350" i="1" dirty="0">
                <a:solidFill>
                  <a:srgbClr val="C00000"/>
                </a:solidFill>
              </a:rPr>
              <a:t>Treatment</a:t>
            </a:r>
            <a:r>
              <a:rPr lang="en-IE" sz="1350" dirty="0">
                <a:solidFill>
                  <a:srgbClr val="C00000"/>
                </a:solidFill>
              </a:rPr>
              <a:t>: </a:t>
            </a:r>
            <a:r>
              <a:rPr lang="en-IE" sz="1350" dirty="0" err="1">
                <a:solidFill>
                  <a:srgbClr val="C00000"/>
                </a:solidFill>
              </a:rPr>
              <a:t>Tumor</a:t>
            </a:r>
            <a:r>
              <a:rPr lang="en-IE" sz="1350" dirty="0">
                <a:solidFill>
                  <a:srgbClr val="C00000"/>
                </a:solidFill>
              </a:rPr>
              <a:t> removal, intravenous corticosteroids </a:t>
            </a:r>
          </a:p>
          <a:p>
            <a:pPr algn="l">
              <a:lnSpc>
                <a:spcPct val="150000"/>
              </a:lnSpc>
            </a:pPr>
            <a:r>
              <a:rPr lang="en-IE" sz="1350" dirty="0">
                <a:solidFill>
                  <a:srgbClr val="C00000"/>
                </a:solidFill>
              </a:rPr>
              <a:t>and intravenous immunoglobulins </a:t>
            </a:r>
          </a:p>
          <a:p>
            <a:pPr algn="l">
              <a:lnSpc>
                <a:spcPct val="150000"/>
              </a:lnSpc>
            </a:pPr>
            <a:r>
              <a:rPr lang="en-IE" sz="1350" i="1" dirty="0">
                <a:solidFill>
                  <a:srgbClr val="C00000"/>
                </a:solidFill>
              </a:rPr>
              <a:t>Prognosis</a:t>
            </a:r>
            <a:r>
              <a:rPr lang="en-IE" sz="1350" dirty="0">
                <a:solidFill>
                  <a:srgbClr val="C00000"/>
                </a:solidFill>
              </a:rPr>
              <a:t>: 75%  Recovery, 6 – 25% mortality </a:t>
            </a:r>
          </a:p>
        </p:txBody>
      </p:sp>
      <p:pic>
        <p:nvPicPr>
          <p:cNvPr id="7" name="Picture 6"/>
          <p:cNvPicPr>
            <a:picLocks noChangeAspect="1"/>
          </p:cNvPicPr>
          <p:nvPr/>
        </p:nvPicPr>
        <p:blipFill>
          <a:blip r:embed="rId3"/>
          <a:stretch>
            <a:fillRect/>
          </a:stretch>
        </p:blipFill>
        <p:spPr>
          <a:xfrm>
            <a:off x="8492020" y="1081789"/>
            <a:ext cx="884765" cy="1334398"/>
          </a:xfrm>
          <a:prstGeom prst="rect">
            <a:avLst/>
          </a:prstGeom>
        </p:spPr>
      </p:pic>
      <p:grpSp>
        <p:nvGrpSpPr>
          <p:cNvPr id="18" name="Group 17"/>
          <p:cNvGrpSpPr/>
          <p:nvPr/>
        </p:nvGrpSpPr>
        <p:grpSpPr>
          <a:xfrm>
            <a:off x="1213626" y="2997170"/>
            <a:ext cx="8501875" cy="2476019"/>
            <a:chOff x="562451" y="3224285"/>
            <a:chExt cx="11335833" cy="3301358"/>
          </a:xfrm>
        </p:grpSpPr>
        <p:cxnSp>
          <p:nvCxnSpPr>
            <p:cNvPr id="5" name="Straight Arrow Connector 4"/>
            <p:cNvCxnSpPr/>
            <p:nvPr/>
          </p:nvCxnSpPr>
          <p:spPr>
            <a:xfrm flipV="1">
              <a:off x="562451" y="4389120"/>
              <a:ext cx="8631425" cy="5736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0147111">
              <a:off x="877122" y="3224285"/>
              <a:ext cx="2582332" cy="697626"/>
            </a:xfrm>
            <a:prstGeom prst="rect">
              <a:avLst/>
            </a:prstGeom>
            <a:noFill/>
          </p:spPr>
          <p:txBody>
            <a:bodyPr wrap="none" rtlCol="0">
              <a:spAutoFit/>
            </a:bodyPr>
            <a:lstStyle/>
            <a:p>
              <a:r>
                <a:rPr lang="en-IE" dirty="0">
                  <a:solidFill>
                    <a:srgbClr val="C00000"/>
                  </a:solidFill>
                </a:rPr>
                <a:t>Memory / Perceptual</a:t>
              </a:r>
            </a:p>
            <a:p>
              <a:r>
                <a:rPr lang="en-IE" dirty="0">
                  <a:solidFill>
                    <a:srgbClr val="C00000"/>
                  </a:solidFill>
                </a:rPr>
                <a:t>Disturbances</a:t>
              </a:r>
            </a:p>
          </p:txBody>
        </p:sp>
        <p:sp>
          <p:nvSpPr>
            <p:cNvPr id="10" name="TextBox 9"/>
            <p:cNvSpPr txBox="1"/>
            <p:nvPr/>
          </p:nvSpPr>
          <p:spPr>
            <a:xfrm rot="20147111">
              <a:off x="2356963" y="3430193"/>
              <a:ext cx="2977739" cy="410369"/>
            </a:xfrm>
            <a:prstGeom prst="rect">
              <a:avLst/>
            </a:prstGeom>
            <a:noFill/>
          </p:spPr>
          <p:txBody>
            <a:bodyPr wrap="none" rtlCol="0">
              <a:spAutoFit/>
            </a:bodyPr>
            <a:lstStyle/>
            <a:p>
              <a:r>
                <a:rPr lang="en-IE" dirty="0">
                  <a:solidFill>
                    <a:srgbClr val="C00000"/>
                  </a:solidFill>
                </a:rPr>
                <a:t>Emotional Disturbances</a:t>
              </a:r>
            </a:p>
          </p:txBody>
        </p:sp>
        <p:sp>
          <p:nvSpPr>
            <p:cNvPr id="11" name="TextBox 10"/>
            <p:cNvSpPr txBox="1"/>
            <p:nvPr/>
          </p:nvSpPr>
          <p:spPr>
            <a:xfrm rot="20147111">
              <a:off x="4102964" y="3855349"/>
              <a:ext cx="1426032" cy="410369"/>
            </a:xfrm>
            <a:prstGeom prst="rect">
              <a:avLst/>
            </a:prstGeom>
            <a:noFill/>
          </p:spPr>
          <p:txBody>
            <a:bodyPr wrap="none" rtlCol="0">
              <a:spAutoFit/>
            </a:bodyPr>
            <a:lstStyle/>
            <a:p>
              <a:r>
                <a:rPr lang="en-IE">
                  <a:solidFill>
                    <a:srgbClr val="C00000"/>
                  </a:solidFill>
                </a:rPr>
                <a:t>Psychosis</a:t>
              </a:r>
            </a:p>
          </p:txBody>
        </p:sp>
        <p:sp>
          <p:nvSpPr>
            <p:cNvPr id="12" name="TextBox 11"/>
            <p:cNvSpPr txBox="1"/>
            <p:nvPr/>
          </p:nvSpPr>
          <p:spPr>
            <a:xfrm rot="20147111">
              <a:off x="5320938" y="3787400"/>
              <a:ext cx="1624804" cy="410369"/>
            </a:xfrm>
            <a:prstGeom prst="rect">
              <a:avLst/>
            </a:prstGeom>
            <a:noFill/>
          </p:spPr>
          <p:txBody>
            <a:bodyPr wrap="none" rtlCol="0">
              <a:spAutoFit/>
            </a:bodyPr>
            <a:lstStyle/>
            <a:p>
              <a:r>
                <a:rPr lang="en-IE">
                  <a:solidFill>
                    <a:srgbClr val="C00000"/>
                  </a:solidFill>
                </a:rPr>
                <a:t>Dyskinesias</a:t>
              </a:r>
              <a:endParaRPr lang="en-IE" dirty="0">
                <a:solidFill>
                  <a:srgbClr val="C00000"/>
                </a:solidFill>
              </a:endParaRPr>
            </a:p>
          </p:txBody>
        </p:sp>
        <p:sp>
          <p:nvSpPr>
            <p:cNvPr id="13" name="TextBox 12"/>
            <p:cNvSpPr txBox="1"/>
            <p:nvPr/>
          </p:nvSpPr>
          <p:spPr>
            <a:xfrm rot="20147111">
              <a:off x="6683372" y="3905328"/>
              <a:ext cx="1229396" cy="410369"/>
            </a:xfrm>
            <a:prstGeom prst="rect">
              <a:avLst/>
            </a:prstGeom>
            <a:noFill/>
          </p:spPr>
          <p:txBody>
            <a:bodyPr wrap="none" rtlCol="0">
              <a:spAutoFit/>
            </a:bodyPr>
            <a:lstStyle/>
            <a:p>
              <a:r>
                <a:rPr lang="en-IE">
                  <a:solidFill>
                    <a:srgbClr val="C00000"/>
                  </a:solidFill>
                </a:rPr>
                <a:t>Seizures</a:t>
              </a:r>
              <a:endParaRPr lang="en-IE" dirty="0">
                <a:solidFill>
                  <a:srgbClr val="C00000"/>
                </a:solidFill>
              </a:endParaRPr>
            </a:p>
          </p:txBody>
        </p:sp>
        <p:sp>
          <p:nvSpPr>
            <p:cNvPr id="14" name="TextBox 13"/>
            <p:cNvSpPr txBox="1"/>
            <p:nvPr/>
          </p:nvSpPr>
          <p:spPr>
            <a:xfrm rot="20147111">
              <a:off x="8103911" y="3626188"/>
              <a:ext cx="1889835" cy="410369"/>
            </a:xfrm>
            <a:prstGeom prst="rect">
              <a:avLst/>
            </a:prstGeom>
            <a:noFill/>
          </p:spPr>
          <p:txBody>
            <a:bodyPr wrap="none" rtlCol="0">
              <a:spAutoFit/>
            </a:bodyPr>
            <a:lstStyle/>
            <a:p>
              <a:r>
                <a:rPr lang="en-IE" dirty="0" err="1">
                  <a:solidFill>
                    <a:srgbClr val="C00000"/>
                  </a:solidFill>
                </a:rPr>
                <a:t>Dysautonomia</a:t>
              </a:r>
              <a:endParaRPr lang="en-IE" dirty="0">
                <a:solidFill>
                  <a:srgbClr val="C00000"/>
                </a:solidFill>
              </a:endParaRPr>
            </a:p>
          </p:txBody>
        </p:sp>
        <p:pic>
          <p:nvPicPr>
            <p:cNvPr id="4" name="Picture 3"/>
            <p:cNvPicPr>
              <a:picLocks noChangeAspect="1"/>
            </p:cNvPicPr>
            <p:nvPr/>
          </p:nvPicPr>
          <p:blipFill rotWithShape="1">
            <a:blip r:embed="rId4"/>
            <a:srcRect l="1273" t="51850" r="32780" b="633"/>
            <a:stretch/>
          </p:blipFill>
          <p:spPr>
            <a:xfrm>
              <a:off x="6104162" y="4724400"/>
              <a:ext cx="4505510" cy="1782725"/>
            </a:xfrm>
            <a:prstGeom prst="rect">
              <a:avLst/>
            </a:prstGeom>
          </p:spPr>
        </p:pic>
        <p:sp>
          <p:nvSpPr>
            <p:cNvPr id="6" name="TextBox 5"/>
            <p:cNvSpPr txBox="1"/>
            <p:nvPr/>
          </p:nvSpPr>
          <p:spPr>
            <a:xfrm>
              <a:off x="6096203" y="5872177"/>
              <a:ext cx="622049" cy="615553"/>
            </a:xfrm>
            <a:prstGeom prst="rect">
              <a:avLst/>
            </a:prstGeom>
            <a:solidFill>
              <a:schemeClr val="tx1"/>
            </a:solidFill>
            <a:ln>
              <a:noFill/>
            </a:ln>
          </p:spPr>
          <p:txBody>
            <a:bodyPr wrap="square" rtlCol="0">
              <a:spAutoFit/>
            </a:bodyPr>
            <a:lstStyle/>
            <a:p>
              <a:r>
                <a:rPr lang="en-US" sz="1200" dirty="0">
                  <a:solidFill>
                    <a:srgbClr val="03F103"/>
                  </a:solidFill>
                </a:rPr>
                <a:t>  +</a:t>
              </a:r>
              <a:r>
                <a:rPr lang="en-US" sz="1200" dirty="0" err="1">
                  <a:solidFill>
                    <a:srgbClr val="03F103"/>
                  </a:solidFill>
                </a:rPr>
                <a:t>ve</a:t>
              </a:r>
              <a:endParaRPr lang="en-US" sz="1200" dirty="0">
                <a:solidFill>
                  <a:srgbClr val="03F103"/>
                </a:solidFill>
              </a:endParaRPr>
            </a:p>
          </p:txBody>
        </p:sp>
        <p:sp>
          <p:nvSpPr>
            <p:cNvPr id="15" name="TextBox 14"/>
            <p:cNvSpPr txBox="1"/>
            <p:nvPr/>
          </p:nvSpPr>
          <p:spPr>
            <a:xfrm>
              <a:off x="8333509" y="5910090"/>
              <a:ext cx="622049" cy="615553"/>
            </a:xfrm>
            <a:prstGeom prst="rect">
              <a:avLst/>
            </a:prstGeom>
            <a:solidFill>
              <a:schemeClr val="tx1"/>
            </a:solidFill>
            <a:ln>
              <a:noFill/>
            </a:ln>
          </p:spPr>
          <p:txBody>
            <a:bodyPr wrap="square" rtlCol="0">
              <a:spAutoFit/>
            </a:bodyPr>
            <a:lstStyle/>
            <a:p>
              <a:r>
                <a:rPr lang="en-US" sz="1200" dirty="0">
                  <a:solidFill>
                    <a:srgbClr val="03F103"/>
                  </a:solidFill>
                </a:rPr>
                <a:t>  </a:t>
              </a:r>
              <a:r>
                <a:rPr lang="en-US" sz="1200" dirty="0">
                  <a:solidFill>
                    <a:srgbClr val="FF0000"/>
                  </a:solidFill>
                </a:rPr>
                <a:t>-</a:t>
              </a:r>
              <a:r>
                <a:rPr lang="en-US" sz="1200" dirty="0" err="1">
                  <a:solidFill>
                    <a:srgbClr val="FF0000"/>
                  </a:solidFill>
                </a:rPr>
                <a:t>ve</a:t>
              </a:r>
              <a:endParaRPr lang="en-US" sz="1200" dirty="0">
                <a:solidFill>
                  <a:srgbClr val="FF0000"/>
                </a:solidFill>
              </a:endParaRPr>
            </a:p>
          </p:txBody>
        </p:sp>
        <p:pic>
          <p:nvPicPr>
            <p:cNvPr id="16" name="Picture 15"/>
            <p:cNvPicPr>
              <a:picLocks noChangeAspect="1"/>
            </p:cNvPicPr>
            <p:nvPr/>
          </p:nvPicPr>
          <p:blipFill rotWithShape="1">
            <a:blip r:embed="rId5">
              <a:duotone>
                <a:prstClr val="black"/>
                <a:srgbClr val="FF0000">
                  <a:tint val="45000"/>
                  <a:satMod val="400000"/>
                </a:srgbClr>
              </a:duotone>
            </a:blip>
            <a:srcRect l="34631" t="25163" r="9817" b="46217"/>
            <a:stretch/>
          </p:blipFill>
          <p:spPr>
            <a:xfrm rot="5400000">
              <a:off x="9997440" y="4106487"/>
              <a:ext cx="2571404" cy="1230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53382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E7294C-A935-47A2-8F70-03F79D06E5AD}"/>
              </a:ext>
            </a:extLst>
          </p:cNvPr>
          <p:cNvGrpSpPr/>
          <p:nvPr/>
        </p:nvGrpSpPr>
        <p:grpSpPr>
          <a:xfrm>
            <a:off x="786752" y="1191875"/>
            <a:ext cx="4292354" cy="2776175"/>
            <a:chOff x="-1903442" y="667073"/>
            <a:chExt cx="9489575" cy="6367050"/>
          </a:xfrm>
        </p:grpSpPr>
        <p:pic>
          <p:nvPicPr>
            <p:cNvPr id="123" name="Picture 122"/>
            <p:cNvPicPr>
              <a:picLocks noChangeAspect="1"/>
            </p:cNvPicPr>
            <p:nvPr/>
          </p:nvPicPr>
          <p:blipFill rotWithShape="1">
            <a:blip r:embed="rId3" cstate="print">
              <a:extLst>
                <a:ext uri="{28A0092B-C50C-407E-A947-70E740481C1C}">
                  <a14:useLocalDpi xmlns:a14="http://schemas.microsoft.com/office/drawing/2010/main" val="0"/>
                </a:ext>
              </a:extLst>
            </a:blip>
            <a:srcRect l="15472" t="31568" r="59345" b="35809"/>
            <a:stretch/>
          </p:blipFill>
          <p:spPr>
            <a:xfrm>
              <a:off x="1844597" y="3997064"/>
              <a:ext cx="2656723" cy="2581248"/>
            </a:xfrm>
            <a:prstGeom prst="rect">
              <a:avLst/>
            </a:prstGeom>
            <a:effectLst>
              <a:outerShdw blurRad="50800" dist="76200" dir="2700000" algn="tl" rotWithShape="0">
                <a:prstClr val="black">
                  <a:alpha val="40000"/>
                </a:prstClr>
              </a:outerShdw>
            </a:effectLst>
          </p:spPr>
        </p:pic>
        <p:pic>
          <p:nvPicPr>
            <p:cNvPr id="128" name="Picture 127"/>
            <p:cNvPicPr>
              <a:picLocks noChangeAspect="1"/>
            </p:cNvPicPr>
            <p:nvPr/>
          </p:nvPicPr>
          <p:blipFill rotWithShape="1">
            <a:blip r:embed="rId4" cstate="print">
              <a:extLst>
                <a:ext uri="{28A0092B-C50C-407E-A947-70E740481C1C}">
                  <a14:useLocalDpi xmlns:a14="http://schemas.microsoft.com/office/drawing/2010/main" val="0"/>
                </a:ext>
              </a:extLst>
            </a:blip>
            <a:srcRect l="9726" t="9133" r="9199" b="13961"/>
            <a:stretch/>
          </p:blipFill>
          <p:spPr>
            <a:xfrm>
              <a:off x="0" y="711199"/>
              <a:ext cx="4178105" cy="3009642"/>
            </a:xfrm>
            <a:prstGeom prst="rect">
              <a:avLst/>
            </a:prstGeom>
          </p:spPr>
        </p:pic>
        <p:pic>
          <p:nvPicPr>
            <p:cNvPr id="130" name="Picture 129"/>
            <p:cNvPicPr>
              <a:picLocks noChangeAspect="1"/>
            </p:cNvPicPr>
            <p:nvPr/>
          </p:nvPicPr>
          <p:blipFill rotWithShape="1">
            <a:blip r:embed="rId5" cstate="print">
              <a:extLst>
                <a:ext uri="{28A0092B-C50C-407E-A947-70E740481C1C}">
                  <a14:useLocalDpi xmlns:a14="http://schemas.microsoft.com/office/drawing/2010/main" val="0"/>
                </a:ext>
              </a:extLst>
            </a:blip>
            <a:srcRect l="18140" t="5975" r="13811" b="8619"/>
            <a:stretch/>
          </p:blipFill>
          <p:spPr>
            <a:xfrm>
              <a:off x="4538132" y="667073"/>
              <a:ext cx="3048001" cy="2869075"/>
            </a:xfrm>
            <a:prstGeom prst="rect">
              <a:avLst/>
            </a:prstGeom>
          </p:spPr>
        </p:pic>
        <p:sp>
          <p:nvSpPr>
            <p:cNvPr id="131" name="TextBox 130"/>
            <p:cNvSpPr txBox="1"/>
            <p:nvPr/>
          </p:nvSpPr>
          <p:spPr>
            <a:xfrm>
              <a:off x="4678037" y="3706051"/>
              <a:ext cx="2215666" cy="1085280"/>
            </a:xfrm>
            <a:prstGeom prst="rect">
              <a:avLst/>
            </a:prstGeom>
            <a:noFill/>
          </p:spPr>
          <p:txBody>
            <a:bodyPr wrap="none" rtlCol="0">
              <a:spAutoFit/>
            </a:bodyPr>
            <a:lstStyle/>
            <a:p>
              <a:r>
                <a:rPr lang="en-IE" sz="825" dirty="0">
                  <a:solidFill>
                    <a:srgbClr val="FF3FD7"/>
                  </a:solidFill>
                </a:rPr>
                <a:t>Superficial</a:t>
              </a:r>
            </a:p>
            <a:p>
              <a:r>
                <a:rPr lang="en-IE" sz="825" dirty="0">
                  <a:solidFill>
                    <a:srgbClr val="FF3FD7"/>
                  </a:solidFill>
                </a:rPr>
                <a:t> Pyramidal Cells</a:t>
              </a:r>
            </a:p>
            <a:p>
              <a:r>
                <a:rPr lang="en-IE" sz="825" dirty="0">
                  <a:solidFill>
                    <a:srgbClr val="FF3FD7"/>
                  </a:solidFill>
                </a:rPr>
                <a:t> </a:t>
              </a:r>
            </a:p>
          </p:txBody>
        </p:sp>
        <p:sp>
          <p:nvSpPr>
            <p:cNvPr id="132" name="TextBox 131"/>
            <p:cNvSpPr txBox="1"/>
            <p:nvPr/>
          </p:nvSpPr>
          <p:spPr>
            <a:xfrm>
              <a:off x="1562140" y="3744425"/>
              <a:ext cx="1436002" cy="1376453"/>
            </a:xfrm>
            <a:prstGeom prst="rect">
              <a:avLst/>
            </a:prstGeom>
            <a:noFill/>
          </p:spPr>
          <p:txBody>
            <a:bodyPr wrap="none" rtlCol="0">
              <a:spAutoFit/>
            </a:bodyPr>
            <a:lstStyle/>
            <a:p>
              <a:r>
                <a:rPr lang="en-IE" sz="825" dirty="0">
                  <a:solidFill>
                    <a:srgbClr val="7030A0"/>
                  </a:solidFill>
                </a:rPr>
                <a:t> </a:t>
              </a:r>
            </a:p>
            <a:p>
              <a:r>
                <a:rPr lang="en-IE" sz="825" dirty="0">
                  <a:solidFill>
                    <a:srgbClr val="95378E"/>
                  </a:solidFill>
                </a:rPr>
                <a:t>Layer IV</a:t>
              </a:r>
            </a:p>
            <a:p>
              <a:r>
                <a:rPr lang="en-IE" sz="825" dirty="0">
                  <a:solidFill>
                    <a:srgbClr val="95378E"/>
                  </a:solidFill>
                </a:rPr>
                <a:t> Stellates</a:t>
              </a:r>
            </a:p>
            <a:p>
              <a:r>
                <a:rPr lang="en-IE" sz="825" dirty="0">
                  <a:solidFill>
                    <a:srgbClr val="95378E"/>
                  </a:solidFill>
                </a:rPr>
                <a:t> </a:t>
              </a:r>
            </a:p>
          </p:txBody>
        </p:sp>
        <p:sp>
          <p:nvSpPr>
            <p:cNvPr id="133" name="TextBox 132"/>
            <p:cNvSpPr txBox="1"/>
            <p:nvPr/>
          </p:nvSpPr>
          <p:spPr>
            <a:xfrm>
              <a:off x="4673023" y="5657670"/>
              <a:ext cx="2215666" cy="1376453"/>
            </a:xfrm>
            <a:prstGeom prst="rect">
              <a:avLst/>
            </a:prstGeom>
            <a:noFill/>
          </p:spPr>
          <p:txBody>
            <a:bodyPr wrap="none" rtlCol="0">
              <a:spAutoFit/>
            </a:bodyPr>
            <a:lstStyle/>
            <a:p>
              <a:r>
                <a:rPr lang="en-IE" sz="825" dirty="0">
                  <a:solidFill>
                    <a:srgbClr val="7030A0"/>
                  </a:solidFill>
                </a:rPr>
                <a:t> </a:t>
              </a:r>
            </a:p>
            <a:p>
              <a:r>
                <a:rPr lang="en-IE" sz="825" dirty="0">
                  <a:solidFill>
                    <a:srgbClr val="7030A0"/>
                  </a:solidFill>
                </a:rPr>
                <a:t>Deep </a:t>
              </a:r>
            </a:p>
            <a:p>
              <a:r>
                <a:rPr lang="en-IE" sz="825" dirty="0">
                  <a:solidFill>
                    <a:srgbClr val="7030A0"/>
                  </a:solidFill>
                </a:rPr>
                <a:t>Pyramidal Cells </a:t>
              </a:r>
            </a:p>
            <a:p>
              <a:r>
                <a:rPr lang="en-IE" sz="825" dirty="0">
                  <a:solidFill>
                    <a:srgbClr val="7030A0"/>
                  </a:solidFill>
                </a:rPr>
                <a:t> </a:t>
              </a:r>
            </a:p>
          </p:txBody>
        </p:sp>
        <p:cxnSp>
          <p:nvCxnSpPr>
            <p:cNvPr id="135" name="Straight Arrow Connector 134"/>
            <p:cNvCxnSpPr/>
            <p:nvPr/>
          </p:nvCxnSpPr>
          <p:spPr>
            <a:xfrm flipH="1">
              <a:off x="3731300" y="3946358"/>
              <a:ext cx="938463" cy="62564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flipV="1">
              <a:off x="3827303" y="5077400"/>
              <a:ext cx="914649" cy="12024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2574508" y="4511549"/>
              <a:ext cx="450433" cy="38383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33" idx="1"/>
            </p:cNvCxnSpPr>
            <p:nvPr/>
          </p:nvCxnSpPr>
          <p:spPr>
            <a:xfrm flipH="1" flipV="1">
              <a:off x="3346296" y="5534858"/>
              <a:ext cx="1326726" cy="81103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1903442" y="2740151"/>
              <a:ext cx="2948249" cy="3670543"/>
            </a:xfrm>
            <a:prstGeom prst="rect">
              <a:avLst/>
            </a:prstGeom>
            <a:noFill/>
          </p:spPr>
          <p:txBody>
            <a:bodyPr wrap="square" rtlCol="0">
              <a:spAutoFit/>
            </a:bodyPr>
            <a:lstStyle/>
            <a:p>
              <a:r>
                <a:rPr lang="en-IE" dirty="0">
                  <a:latin typeface="+mn-lt"/>
                </a:rPr>
                <a:t>Bilateral network with frontoparietal connections and regional Neural Mass Models  </a:t>
              </a:r>
            </a:p>
          </p:txBody>
        </p:sp>
        <p:sp>
          <p:nvSpPr>
            <p:cNvPr id="4" name="Oval 3">
              <a:extLst>
                <a:ext uri="{FF2B5EF4-FFF2-40B4-BE49-F238E27FC236}">
                  <a16:creationId xmlns:a16="http://schemas.microsoft.com/office/drawing/2014/main" id="{1EBFFE72-26CB-47B5-B73C-ABB572125280}"/>
                </a:ext>
              </a:extLst>
            </p:cNvPr>
            <p:cNvSpPr/>
            <p:nvPr/>
          </p:nvSpPr>
          <p:spPr>
            <a:xfrm>
              <a:off x="4122337" y="2689830"/>
              <a:ext cx="75587" cy="1053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 name="Rectangle 4">
              <a:extLst>
                <a:ext uri="{FF2B5EF4-FFF2-40B4-BE49-F238E27FC236}">
                  <a16:creationId xmlns:a16="http://schemas.microsoft.com/office/drawing/2014/main" id="{BDF5D49F-ABCB-4926-A690-ACD43B4A4AD7}"/>
                </a:ext>
              </a:extLst>
            </p:cNvPr>
            <p:cNvSpPr/>
            <p:nvPr/>
          </p:nvSpPr>
          <p:spPr>
            <a:xfrm>
              <a:off x="4122337" y="2778780"/>
              <a:ext cx="103181" cy="982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9" name="TextBox 108"/>
            <p:cNvSpPr txBox="1"/>
            <p:nvPr/>
          </p:nvSpPr>
          <p:spPr>
            <a:xfrm>
              <a:off x="5020202" y="4606772"/>
              <a:ext cx="1836468" cy="1085280"/>
            </a:xfrm>
            <a:prstGeom prst="rect">
              <a:avLst/>
            </a:prstGeom>
            <a:noFill/>
          </p:spPr>
          <p:txBody>
            <a:bodyPr wrap="none" rtlCol="0">
              <a:spAutoFit/>
            </a:bodyPr>
            <a:lstStyle/>
            <a:p>
              <a:r>
                <a:rPr lang="en-IE" sz="825" dirty="0">
                  <a:solidFill>
                    <a:srgbClr val="00C4C4"/>
                  </a:solidFill>
                </a:rPr>
                <a:t> </a:t>
              </a:r>
            </a:p>
            <a:p>
              <a:r>
                <a:rPr lang="en-IE" sz="825" dirty="0">
                  <a:solidFill>
                    <a:srgbClr val="00C4C4"/>
                  </a:solidFill>
                </a:rPr>
                <a:t>Inhibitory </a:t>
              </a:r>
            </a:p>
            <a:p>
              <a:r>
                <a:rPr lang="en-IE" sz="825" dirty="0">
                  <a:solidFill>
                    <a:srgbClr val="00C4C4"/>
                  </a:solidFill>
                </a:rPr>
                <a:t>Interneurons</a:t>
              </a:r>
            </a:p>
          </p:txBody>
        </p:sp>
      </p:grpSp>
      <p:grpSp>
        <p:nvGrpSpPr>
          <p:cNvPr id="45" name="Group 44"/>
          <p:cNvGrpSpPr/>
          <p:nvPr/>
        </p:nvGrpSpPr>
        <p:grpSpPr>
          <a:xfrm>
            <a:off x="5491475" y="1102571"/>
            <a:ext cx="3725782" cy="2817263"/>
            <a:chOff x="6559966" y="584671"/>
            <a:chExt cx="4967709" cy="3756350"/>
          </a:xfrm>
        </p:grpSpPr>
        <p:pic>
          <p:nvPicPr>
            <p:cNvPr id="3" name="Picture 2"/>
            <p:cNvPicPr>
              <a:picLocks noChangeAspect="1"/>
            </p:cNvPicPr>
            <p:nvPr/>
          </p:nvPicPr>
          <p:blipFill rotWithShape="1">
            <a:blip r:embed="rId6">
              <a:alphaModFix amt="24000"/>
              <a:extLst>
                <a:ext uri="{BEBA8EAE-BF5A-486C-A8C5-ECC9F3942E4B}">
                  <a14:imgProps xmlns:a14="http://schemas.microsoft.com/office/drawing/2010/main">
                    <a14:imgLayer r:embed="rId7">
                      <a14:imgEffect>
                        <a14:artisticBlur/>
                      </a14:imgEffect>
                      <a14:imgEffect>
                        <a14:saturation sat="300000"/>
                      </a14:imgEffect>
                    </a14:imgLayer>
                  </a14:imgProps>
                </a:ext>
                <a:ext uri="{28A0092B-C50C-407E-A947-70E740481C1C}">
                  <a14:useLocalDpi xmlns:a14="http://schemas.microsoft.com/office/drawing/2010/main" val="0"/>
                </a:ext>
              </a:extLst>
            </a:blip>
            <a:srcRect l="62007" t="44597" r="24693" b="40003"/>
            <a:stretch/>
          </p:blipFill>
          <p:spPr>
            <a:xfrm>
              <a:off x="8085993" y="584671"/>
              <a:ext cx="1862730" cy="29501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Oval 5"/>
            <p:cNvSpPr/>
            <p:nvPr/>
          </p:nvSpPr>
          <p:spPr>
            <a:xfrm rot="21118116">
              <a:off x="9152875" y="1874648"/>
              <a:ext cx="470895" cy="492552"/>
            </a:xfrm>
            <a:prstGeom prst="ellipse">
              <a:avLst/>
            </a:prstGeom>
            <a:solidFill>
              <a:schemeClr val="bg1">
                <a:lumMod val="65000"/>
                <a:alpha val="73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 name="Oval 6"/>
            <p:cNvSpPr/>
            <p:nvPr/>
          </p:nvSpPr>
          <p:spPr>
            <a:xfrm rot="21118116">
              <a:off x="8747605" y="2921920"/>
              <a:ext cx="493365" cy="482132"/>
            </a:xfrm>
            <a:prstGeom prst="ellipse">
              <a:avLst/>
            </a:prstGeom>
            <a:solidFill>
              <a:schemeClr val="bg1">
                <a:lumMod val="7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8" name="Oval 7"/>
            <p:cNvSpPr/>
            <p:nvPr/>
          </p:nvSpPr>
          <p:spPr>
            <a:xfrm rot="21118116">
              <a:off x="8150895" y="2048723"/>
              <a:ext cx="472820" cy="472299"/>
            </a:xfrm>
            <a:prstGeom prst="ellipse">
              <a:avLst/>
            </a:prstGeom>
            <a:solidFill>
              <a:schemeClr val="bg1">
                <a:lumMod val="6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dirty="0"/>
            </a:p>
          </p:txBody>
        </p:sp>
        <p:sp>
          <p:nvSpPr>
            <p:cNvPr id="9" name="Oval 8"/>
            <p:cNvSpPr/>
            <p:nvPr/>
          </p:nvSpPr>
          <p:spPr>
            <a:xfrm rot="21118116">
              <a:off x="8469837" y="981908"/>
              <a:ext cx="470897" cy="470854"/>
            </a:xfrm>
            <a:prstGeom prst="ellipse">
              <a:avLst/>
            </a:prstGeom>
            <a:solidFill>
              <a:schemeClr val="bg1">
                <a:lumMod val="6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nvGrpSpPr>
            <p:cNvPr id="10" name="Group 9"/>
            <p:cNvGrpSpPr/>
            <p:nvPr/>
          </p:nvGrpSpPr>
          <p:grpSpPr>
            <a:xfrm rot="10800000">
              <a:off x="8798895" y="1279853"/>
              <a:ext cx="275483" cy="233830"/>
              <a:chOff x="6866021" y="-160422"/>
              <a:chExt cx="2197941" cy="1997241"/>
            </a:xfrm>
            <a:solidFill>
              <a:srgbClr val="00B050"/>
            </a:solidFill>
          </p:grpSpPr>
          <p:grpSp>
            <p:nvGrpSpPr>
              <p:cNvPr id="11" name="Group 10"/>
              <p:cNvGrpSpPr/>
              <p:nvPr/>
            </p:nvGrpSpPr>
            <p:grpSpPr>
              <a:xfrm>
                <a:off x="6866021" y="-160422"/>
                <a:ext cx="1419726" cy="1997241"/>
                <a:chOff x="6866021" y="-160422"/>
                <a:chExt cx="1419726" cy="1997241"/>
              </a:xfrm>
              <a:grpFill/>
            </p:grpSpPr>
            <p:sp>
              <p:nvSpPr>
                <p:cNvPr id="15" name="Chord 14"/>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16" name="Chord 15"/>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12" name="Group 11"/>
              <p:cNvGrpSpPr/>
              <p:nvPr/>
            </p:nvGrpSpPr>
            <p:grpSpPr>
              <a:xfrm rot="18264203" flipH="1">
                <a:off x="7379417" y="-384014"/>
                <a:ext cx="1393715" cy="1975374"/>
                <a:chOff x="6874843" y="-164349"/>
                <a:chExt cx="1424804" cy="1981255"/>
              </a:xfrm>
              <a:grpFill/>
            </p:grpSpPr>
            <p:sp>
              <p:nvSpPr>
                <p:cNvPr id="13" name="Chord 12"/>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14" name="Chord 13"/>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17" name="Group 16"/>
            <p:cNvGrpSpPr/>
            <p:nvPr/>
          </p:nvGrpSpPr>
          <p:grpSpPr>
            <a:xfrm rot="12755570">
              <a:off x="8616518" y="1353969"/>
              <a:ext cx="256507" cy="214747"/>
              <a:chOff x="6866021" y="-160422"/>
              <a:chExt cx="2197941" cy="1997241"/>
            </a:xfrm>
            <a:solidFill>
              <a:schemeClr val="tx1"/>
            </a:solidFill>
          </p:grpSpPr>
          <p:grpSp>
            <p:nvGrpSpPr>
              <p:cNvPr id="18" name="Group 17"/>
              <p:cNvGrpSpPr/>
              <p:nvPr/>
            </p:nvGrpSpPr>
            <p:grpSpPr>
              <a:xfrm>
                <a:off x="6866021" y="-160422"/>
                <a:ext cx="1419726" cy="1997241"/>
                <a:chOff x="6866021" y="-160422"/>
                <a:chExt cx="1419726" cy="1997241"/>
              </a:xfrm>
              <a:grpFill/>
            </p:grpSpPr>
            <p:sp>
              <p:nvSpPr>
                <p:cNvPr id="22" name="Chord 21"/>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23" name="Chord 22"/>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19" name="Group 18"/>
              <p:cNvGrpSpPr/>
              <p:nvPr/>
            </p:nvGrpSpPr>
            <p:grpSpPr>
              <a:xfrm rot="18264203" flipH="1">
                <a:off x="7379417" y="-384014"/>
                <a:ext cx="1393715" cy="1975374"/>
                <a:chOff x="6874843" y="-164349"/>
                <a:chExt cx="1424804" cy="1981255"/>
              </a:xfrm>
              <a:grpFill/>
            </p:grpSpPr>
            <p:sp>
              <p:nvSpPr>
                <p:cNvPr id="20" name="Chord 19"/>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21" name="Chord 20"/>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24" name="Group 23"/>
            <p:cNvGrpSpPr/>
            <p:nvPr/>
          </p:nvGrpSpPr>
          <p:grpSpPr>
            <a:xfrm rot="13420910">
              <a:off x="8420678" y="1315394"/>
              <a:ext cx="222472" cy="202336"/>
              <a:chOff x="6866021" y="-160422"/>
              <a:chExt cx="2197941" cy="1997241"/>
            </a:xfrm>
            <a:solidFill>
              <a:srgbClr val="FF0000"/>
            </a:solidFill>
          </p:grpSpPr>
          <p:grpSp>
            <p:nvGrpSpPr>
              <p:cNvPr id="25" name="Group 24"/>
              <p:cNvGrpSpPr/>
              <p:nvPr/>
            </p:nvGrpSpPr>
            <p:grpSpPr>
              <a:xfrm>
                <a:off x="6866021" y="-160422"/>
                <a:ext cx="1419726" cy="1997241"/>
                <a:chOff x="6866021" y="-160422"/>
                <a:chExt cx="1419726" cy="1997241"/>
              </a:xfrm>
              <a:grpFill/>
            </p:grpSpPr>
            <p:sp>
              <p:nvSpPr>
                <p:cNvPr id="29" name="Chord 28"/>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30" name="Chord 29"/>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26" name="Group 25"/>
              <p:cNvGrpSpPr/>
              <p:nvPr/>
            </p:nvGrpSpPr>
            <p:grpSpPr>
              <a:xfrm rot="18264203" flipH="1">
                <a:off x="7379417" y="-384014"/>
                <a:ext cx="1393715" cy="1975374"/>
                <a:chOff x="6874843" y="-164349"/>
                <a:chExt cx="1424804" cy="1981255"/>
              </a:xfrm>
              <a:grpFill/>
            </p:grpSpPr>
            <p:sp>
              <p:nvSpPr>
                <p:cNvPr id="27" name="Chord 26"/>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28" name="Chord 27"/>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31" name="Group 30"/>
            <p:cNvGrpSpPr/>
            <p:nvPr/>
          </p:nvGrpSpPr>
          <p:grpSpPr>
            <a:xfrm rot="9476179">
              <a:off x="8391556" y="2403209"/>
              <a:ext cx="245114" cy="236563"/>
              <a:chOff x="6866021" y="-160422"/>
              <a:chExt cx="2197941" cy="1997241"/>
            </a:xfrm>
            <a:solidFill>
              <a:srgbClr val="00B050"/>
            </a:solidFill>
          </p:grpSpPr>
          <p:grpSp>
            <p:nvGrpSpPr>
              <p:cNvPr id="32" name="Group 31"/>
              <p:cNvGrpSpPr/>
              <p:nvPr/>
            </p:nvGrpSpPr>
            <p:grpSpPr>
              <a:xfrm>
                <a:off x="6866021" y="-160422"/>
                <a:ext cx="1419726" cy="1997241"/>
                <a:chOff x="6866021" y="-160422"/>
                <a:chExt cx="1419726" cy="1997241"/>
              </a:xfrm>
              <a:grpFill/>
            </p:grpSpPr>
            <p:sp>
              <p:nvSpPr>
                <p:cNvPr id="36" name="Chord 35"/>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37" name="Chord 36"/>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33" name="Group 32"/>
              <p:cNvGrpSpPr/>
              <p:nvPr/>
            </p:nvGrpSpPr>
            <p:grpSpPr>
              <a:xfrm rot="18264203" flipH="1">
                <a:off x="7379417" y="-384014"/>
                <a:ext cx="1393715" cy="1975374"/>
                <a:chOff x="6874843" y="-164349"/>
                <a:chExt cx="1424804" cy="1981255"/>
              </a:xfrm>
              <a:grpFill/>
            </p:grpSpPr>
            <p:sp>
              <p:nvSpPr>
                <p:cNvPr id="34" name="Chord 33"/>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35" name="Chord 34"/>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38" name="Group 37"/>
            <p:cNvGrpSpPr/>
            <p:nvPr/>
          </p:nvGrpSpPr>
          <p:grpSpPr>
            <a:xfrm rot="14182963">
              <a:off x="8098143" y="2365328"/>
              <a:ext cx="281893" cy="251188"/>
              <a:chOff x="6866021" y="-160422"/>
              <a:chExt cx="2197941" cy="1997241"/>
            </a:xfrm>
            <a:solidFill>
              <a:schemeClr val="tx1"/>
            </a:solidFill>
          </p:grpSpPr>
          <p:grpSp>
            <p:nvGrpSpPr>
              <p:cNvPr id="39" name="Group 38"/>
              <p:cNvGrpSpPr/>
              <p:nvPr/>
            </p:nvGrpSpPr>
            <p:grpSpPr>
              <a:xfrm>
                <a:off x="6866021" y="-160422"/>
                <a:ext cx="1419726" cy="1997241"/>
                <a:chOff x="6866021" y="-160422"/>
                <a:chExt cx="1419726" cy="1997241"/>
              </a:xfrm>
              <a:grpFill/>
            </p:grpSpPr>
            <p:sp>
              <p:nvSpPr>
                <p:cNvPr id="43" name="Chord 42"/>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44" name="Chord 43"/>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40" name="Group 39"/>
              <p:cNvGrpSpPr/>
              <p:nvPr/>
            </p:nvGrpSpPr>
            <p:grpSpPr>
              <a:xfrm rot="18264203" flipH="1">
                <a:off x="7379417" y="-384014"/>
                <a:ext cx="1393715" cy="1975374"/>
                <a:chOff x="6874843" y="-164349"/>
                <a:chExt cx="1424804" cy="1981255"/>
              </a:xfrm>
              <a:grpFill/>
            </p:grpSpPr>
            <p:sp>
              <p:nvSpPr>
                <p:cNvPr id="41" name="Chord 40"/>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42" name="Chord 41"/>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52" name="Group 51"/>
            <p:cNvGrpSpPr/>
            <p:nvPr/>
          </p:nvGrpSpPr>
          <p:grpSpPr>
            <a:xfrm rot="5033489">
              <a:off x="9076301" y="3009675"/>
              <a:ext cx="222766" cy="204385"/>
              <a:chOff x="6866021" y="-160422"/>
              <a:chExt cx="2197941" cy="1997241"/>
            </a:xfrm>
            <a:solidFill>
              <a:srgbClr val="00B050"/>
            </a:solidFill>
          </p:grpSpPr>
          <p:grpSp>
            <p:nvGrpSpPr>
              <p:cNvPr id="53" name="Group 52"/>
              <p:cNvGrpSpPr/>
              <p:nvPr/>
            </p:nvGrpSpPr>
            <p:grpSpPr>
              <a:xfrm>
                <a:off x="6866021" y="-160422"/>
                <a:ext cx="1419726" cy="1997241"/>
                <a:chOff x="6866021" y="-160422"/>
                <a:chExt cx="1419726" cy="1997241"/>
              </a:xfrm>
              <a:grpFill/>
            </p:grpSpPr>
            <p:sp>
              <p:nvSpPr>
                <p:cNvPr id="57" name="Chord 56"/>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58" name="Chord 57"/>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54" name="Group 53"/>
              <p:cNvGrpSpPr/>
              <p:nvPr/>
            </p:nvGrpSpPr>
            <p:grpSpPr>
              <a:xfrm rot="18264203" flipH="1">
                <a:off x="7379417" y="-384014"/>
                <a:ext cx="1393715" cy="1975374"/>
                <a:chOff x="6874843" y="-164349"/>
                <a:chExt cx="1424804" cy="1981255"/>
              </a:xfrm>
              <a:grpFill/>
            </p:grpSpPr>
            <p:sp>
              <p:nvSpPr>
                <p:cNvPr id="55" name="Chord 54"/>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56" name="Chord 55"/>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59" name="Group 58"/>
            <p:cNvGrpSpPr/>
            <p:nvPr/>
          </p:nvGrpSpPr>
          <p:grpSpPr>
            <a:xfrm rot="576196">
              <a:off x="8864721" y="2816612"/>
              <a:ext cx="215309" cy="194793"/>
              <a:chOff x="6866021" y="-160422"/>
              <a:chExt cx="2197941" cy="1997241"/>
            </a:xfrm>
            <a:solidFill>
              <a:schemeClr val="tx1"/>
            </a:solidFill>
          </p:grpSpPr>
          <p:grpSp>
            <p:nvGrpSpPr>
              <p:cNvPr id="60" name="Group 59"/>
              <p:cNvGrpSpPr/>
              <p:nvPr/>
            </p:nvGrpSpPr>
            <p:grpSpPr>
              <a:xfrm>
                <a:off x="6866021" y="-160422"/>
                <a:ext cx="1419726" cy="1997241"/>
                <a:chOff x="6866021" y="-160422"/>
                <a:chExt cx="1419726" cy="1997241"/>
              </a:xfrm>
              <a:grpFill/>
            </p:grpSpPr>
            <p:sp>
              <p:nvSpPr>
                <p:cNvPr id="64" name="Chord 63"/>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65" name="Chord 64"/>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61" name="Group 60"/>
              <p:cNvGrpSpPr/>
              <p:nvPr/>
            </p:nvGrpSpPr>
            <p:grpSpPr>
              <a:xfrm rot="18264203" flipH="1">
                <a:off x="7379417" y="-384014"/>
                <a:ext cx="1393715" cy="1975374"/>
                <a:chOff x="6874843" y="-164349"/>
                <a:chExt cx="1424804" cy="1981255"/>
              </a:xfrm>
              <a:grpFill/>
            </p:grpSpPr>
            <p:sp>
              <p:nvSpPr>
                <p:cNvPr id="62" name="Chord 61"/>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63" name="Chord 62"/>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66" name="Group 65"/>
            <p:cNvGrpSpPr/>
            <p:nvPr/>
          </p:nvGrpSpPr>
          <p:grpSpPr>
            <a:xfrm rot="656885">
              <a:off x="8670578" y="2968988"/>
              <a:ext cx="214572" cy="196394"/>
              <a:chOff x="6866021" y="-160422"/>
              <a:chExt cx="2197941" cy="1997241"/>
            </a:xfrm>
            <a:solidFill>
              <a:srgbClr val="FF0000"/>
            </a:solidFill>
          </p:grpSpPr>
          <p:grpSp>
            <p:nvGrpSpPr>
              <p:cNvPr id="67" name="Group 66"/>
              <p:cNvGrpSpPr/>
              <p:nvPr/>
            </p:nvGrpSpPr>
            <p:grpSpPr>
              <a:xfrm>
                <a:off x="6866021" y="-160422"/>
                <a:ext cx="1419726" cy="1997241"/>
                <a:chOff x="6866021" y="-160422"/>
                <a:chExt cx="1419726" cy="1997241"/>
              </a:xfrm>
              <a:grpFill/>
            </p:grpSpPr>
            <p:sp>
              <p:nvSpPr>
                <p:cNvPr id="71" name="Chord 70"/>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2" name="Chord 71"/>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68" name="Group 67"/>
              <p:cNvGrpSpPr/>
              <p:nvPr/>
            </p:nvGrpSpPr>
            <p:grpSpPr>
              <a:xfrm rot="18264203" flipH="1">
                <a:off x="7379417" y="-384014"/>
                <a:ext cx="1393715" cy="1975374"/>
                <a:chOff x="6874843" y="-164349"/>
                <a:chExt cx="1424804" cy="1981255"/>
              </a:xfrm>
              <a:grpFill/>
            </p:grpSpPr>
            <p:sp>
              <p:nvSpPr>
                <p:cNvPr id="69" name="Chord 68"/>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0" name="Chord 69"/>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73" name="Group 72"/>
            <p:cNvGrpSpPr/>
            <p:nvPr/>
          </p:nvGrpSpPr>
          <p:grpSpPr>
            <a:xfrm rot="6646287">
              <a:off x="9464765" y="2102856"/>
              <a:ext cx="249966" cy="214427"/>
              <a:chOff x="6866021" y="-160422"/>
              <a:chExt cx="2197941" cy="1997241"/>
            </a:xfrm>
            <a:solidFill>
              <a:srgbClr val="00B050"/>
            </a:solidFill>
          </p:grpSpPr>
          <p:grpSp>
            <p:nvGrpSpPr>
              <p:cNvPr id="74" name="Group 73"/>
              <p:cNvGrpSpPr/>
              <p:nvPr/>
            </p:nvGrpSpPr>
            <p:grpSpPr>
              <a:xfrm>
                <a:off x="6866021" y="-160422"/>
                <a:ext cx="1419726" cy="1997241"/>
                <a:chOff x="6866021" y="-160422"/>
                <a:chExt cx="1419726" cy="1997241"/>
              </a:xfrm>
              <a:grpFill/>
            </p:grpSpPr>
            <p:sp>
              <p:nvSpPr>
                <p:cNvPr id="78" name="Chord 77"/>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9" name="Chord 78"/>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75" name="Group 74"/>
              <p:cNvGrpSpPr/>
              <p:nvPr/>
            </p:nvGrpSpPr>
            <p:grpSpPr>
              <a:xfrm rot="18264203" flipH="1">
                <a:off x="7379417" y="-384014"/>
                <a:ext cx="1393715" cy="1975374"/>
                <a:chOff x="6874843" y="-164349"/>
                <a:chExt cx="1424804" cy="1981255"/>
              </a:xfrm>
              <a:grpFill/>
            </p:grpSpPr>
            <p:sp>
              <p:nvSpPr>
                <p:cNvPr id="76" name="Chord 75"/>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77" name="Chord 76"/>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80" name="Group 79"/>
            <p:cNvGrpSpPr/>
            <p:nvPr/>
          </p:nvGrpSpPr>
          <p:grpSpPr>
            <a:xfrm rot="16790128">
              <a:off x="9091769" y="1984801"/>
              <a:ext cx="215383" cy="211071"/>
              <a:chOff x="6866021" y="-160422"/>
              <a:chExt cx="2197941" cy="1997241"/>
            </a:xfrm>
            <a:solidFill>
              <a:schemeClr val="tx1"/>
            </a:solidFill>
          </p:grpSpPr>
          <p:grpSp>
            <p:nvGrpSpPr>
              <p:cNvPr id="81" name="Group 80"/>
              <p:cNvGrpSpPr/>
              <p:nvPr/>
            </p:nvGrpSpPr>
            <p:grpSpPr>
              <a:xfrm>
                <a:off x="6866021" y="-160422"/>
                <a:ext cx="1419726" cy="1997241"/>
                <a:chOff x="6866021" y="-160422"/>
                <a:chExt cx="1419726" cy="1997241"/>
              </a:xfrm>
              <a:grpFill/>
            </p:grpSpPr>
            <p:sp>
              <p:nvSpPr>
                <p:cNvPr id="85" name="Chord 84"/>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86" name="Chord 85"/>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82" name="Group 81"/>
              <p:cNvGrpSpPr/>
              <p:nvPr/>
            </p:nvGrpSpPr>
            <p:grpSpPr>
              <a:xfrm rot="18264203" flipH="1">
                <a:off x="7379417" y="-384014"/>
                <a:ext cx="1393715" cy="1975374"/>
                <a:chOff x="6874843" y="-164349"/>
                <a:chExt cx="1424804" cy="1981255"/>
              </a:xfrm>
              <a:grpFill/>
            </p:grpSpPr>
            <p:sp>
              <p:nvSpPr>
                <p:cNvPr id="83" name="Chord 82"/>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84" name="Chord 83"/>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grpSp>
          <p:nvGrpSpPr>
            <p:cNvPr id="87" name="Group 86"/>
            <p:cNvGrpSpPr/>
            <p:nvPr/>
          </p:nvGrpSpPr>
          <p:grpSpPr>
            <a:xfrm rot="16200000">
              <a:off x="9137096" y="2174820"/>
              <a:ext cx="201419" cy="190763"/>
              <a:chOff x="6866021" y="-160422"/>
              <a:chExt cx="2197941" cy="1997241"/>
            </a:xfrm>
            <a:solidFill>
              <a:srgbClr val="FF0000"/>
            </a:solidFill>
          </p:grpSpPr>
          <p:grpSp>
            <p:nvGrpSpPr>
              <p:cNvPr id="88" name="Group 87"/>
              <p:cNvGrpSpPr/>
              <p:nvPr/>
            </p:nvGrpSpPr>
            <p:grpSpPr>
              <a:xfrm>
                <a:off x="6866021" y="-160422"/>
                <a:ext cx="1419726" cy="1997241"/>
                <a:chOff x="6866021" y="-160422"/>
                <a:chExt cx="1419726" cy="1997241"/>
              </a:xfrm>
              <a:grpFill/>
            </p:grpSpPr>
            <p:sp>
              <p:nvSpPr>
                <p:cNvPr id="92" name="Chord 91"/>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93" name="Chord 92"/>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nvGrpSpPr>
              <p:cNvPr id="89" name="Group 88"/>
              <p:cNvGrpSpPr/>
              <p:nvPr/>
            </p:nvGrpSpPr>
            <p:grpSpPr>
              <a:xfrm rot="18264203" flipH="1">
                <a:off x="7379417" y="-384014"/>
                <a:ext cx="1393715" cy="1975374"/>
                <a:chOff x="6874843" y="-164349"/>
                <a:chExt cx="1424804" cy="1981255"/>
              </a:xfrm>
              <a:grpFill/>
            </p:grpSpPr>
            <p:sp>
              <p:nvSpPr>
                <p:cNvPr id="90" name="Chord 89"/>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sp>
              <p:nvSpPr>
                <p:cNvPr id="91" name="Chord 90"/>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050"/>
                </a:p>
              </p:txBody>
            </p:sp>
          </p:grpSp>
        </p:grpSp>
        <p:sp>
          <p:nvSpPr>
            <p:cNvPr id="99" name="TextBox 98"/>
            <p:cNvSpPr txBox="1"/>
            <p:nvPr/>
          </p:nvSpPr>
          <p:spPr>
            <a:xfrm>
              <a:off x="6559966" y="3119356"/>
              <a:ext cx="1691061" cy="769441"/>
            </a:xfrm>
            <a:prstGeom prst="rect">
              <a:avLst/>
            </a:prstGeom>
            <a:noFill/>
            <a:ln>
              <a:noFill/>
            </a:ln>
          </p:spPr>
          <p:txBody>
            <a:bodyPr wrap="none" rtlCol="0">
              <a:spAutoFit/>
            </a:bodyPr>
            <a:lstStyle/>
            <a:p>
              <a:r>
                <a:rPr lang="en-IE" sz="1050" dirty="0">
                  <a:solidFill>
                    <a:srgbClr val="FF0000"/>
                  </a:solidFill>
                </a:rPr>
                <a:t>NMDA Receptor</a:t>
              </a:r>
            </a:p>
            <a:p>
              <a:r>
                <a:rPr lang="en-IE" sz="1050" dirty="0"/>
                <a:t>AMPA Receptor</a:t>
              </a:r>
            </a:p>
            <a:p>
              <a:r>
                <a:rPr lang="en-IE" sz="1050" dirty="0">
                  <a:solidFill>
                    <a:srgbClr val="00B050"/>
                  </a:solidFill>
                </a:rPr>
                <a:t>GABA</a:t>
              </a:r>
              <a:r>
                <a:rPr lang="en-IE" sz="1050" baseline="-25000" dirty="0">
                  <a:solidFill>
                    <a:srgbClr val="00B050"/>
                  </a:solidFill>
                </a:rPr>
                <a:t>A</a:t>
              </a:r>
              <a:r>
                <a:rPr lang="en-IE" sz="1050" dirty="0">
                  <a:solidFill>
                    <a:srgbClr val="00B050"/>
                  </a:solidFill>
                </a:rPr>
                <a:t> Receptor</a:t>
              </a:r>
            </a:p>
          </p:txBody>
        </p:sp>
        <p:cxnSp>
          <p:nvCxnSpPr>
            <p:cNvPr id="102" name="Straight Arrow Connector 101"/>
            <p:cNvCxnSpPr/>
            <p:nvPr/>
          </p:nvCxnSpPr>
          <p:spPr>
            <a:xfrm flipV="1">
              <a:off x="8394652" y="1712343"/>
              <a:ext cx="174259" cy="31825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8925306" y="1565380"/>
              <a:ext cx="157048" cy="43830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44" name="Straight Arrow Connector 143"/>
            <p:cNvCxnSpPr/>
            <p:nvPr/>
          </p:nvCxnSpPr>
          <p:spPr>
            <a:xfrm>
              <a:off x="8811207" y="1733500"/>
              <a:ext cx="79182" cy="1027757"/>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cxnSpLocks/>
            </p:cNvCxnSpPr>
            <p:nvPr/>
          </p:nvCxnSpPr>
          <p:spPr>
            <a:xfrm flipH="1">
              <a:off x="9214205" y="2440981"/>
              <a:ext cx="284089" cy="3443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5" name="Straight Arrow Connector 154"/>
            <p:cNvCxnSpPr/>
            <p:nvPr/>
          </p:nvCxnSpPr>
          <p:spPr>
            <a:xfrm flipV="1">
              <a:off x="8639906" y="2198101"/>
              <a:ext cx="400151" cy="8376"/>
            </a:xfrm>
            <a:prstGeom prst="straightConnector1">
              <a:avLst/>
            </a:prstGeom>
            <a:ln w="12700">
              <a:solidFill>
                <a:srgbClr val="00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Curved Connector 93"/>
            <p:cNvCxnSpPr/>
            <p:nvPr/>
          </p:nvCxnSpPr>
          <p:spPr>
            <a:xfrm>
              <a:off x="9514364" y="1969350"/>
              <a:ext cx="255597" cy="144472"/>
            </a:xfrm>
            <a:prstGeom prst="curvedConnector3">
              <a:avLst>
                <a:gd name="adj1" fmla="val 125882"/>
              </a:avLst>
            </a:prstGeom>
            <a:ln>
              <a:tailEnd type="triangle"/>
            </a:ln>
          </p:spPr>
          <p:style>
            <a:lnRef idx="1">
              <a:schemeClr val="dk1"/>
            </a:lnRef>
            <a:fillRef idx="0">
              <a:schemeClr val="dk1"/>
            </a:fillRef>
            <a:effectRef idx="0">
              <a:schemeClr val="dk1"/>
            </a:effectRef>
            <a:fontRef idx="minor">
              <a:schemeClr val="tx1"/>
            </a:fontRef>
          </p:style>
        </p:cxnSp>
        <p:sp>
          <p:nvSpPr>
            <p:cNvPr id="134" name="TextBox 133"/>
            <p:cNvSpPr txBox="1"/>
            <p:nvPr/>
          </p:nvSpPr>
          <p:spPr>
            <a:xfrm>
              <a:off x="10078114" y="1291042"/>
              <a:ext cx="1342676" cy="769441"/>
            </a:xfrm>
            <a:prstGeom prst="rect">
              <a:avLst/>
            </a:prstGeom>
            <a:noFill/>
          </p:spPr>
          <p:txBody>
            <a:bodyPr wrap="none" rtlCol="0">
              <a:spAutoFit/>
            </a:bodyPr>
            <a:lstStyle/>
            <a:p>
              <a:r>
                <a:rPr lang="en-IE" sz="1050" dirty="0"/>
                <a:t> </a:t>
              </a:r>
            </a:p>
            <a:p>
              <a:r>
                <a:rPr lang="en-IE" sz="1050" dirty="0"/>
                <a:t>Inhibitory </a:t>
              </a:r>
            </a:p>
            <a:p>
              <a:r>
                <a:rPr lang="en-IE" sz="1050" dirty="0"/>
                <a:t>Interneurons</a:t>
              </a:r>
            </a:p>
          </p:txBody>
        </p:sp>
        <p:sp>
          <p:nvSpPr>
            <p:cNvPr id="115" name="TextBox 114">
              <a:extLst>
                <a:ext uri="{FF2B5EF4-FFF2-40B4-BE49-F238E27FC236}">
                  <a16:creationId xmlns:a16="http://schemas.microsoft.com/office/drawing/2014/main" id="{C7CD6E47-D043-4B7B-ABB5-2884A86254EB}"/>
                </a:ext>
              </a:extLst>
            </p:cNvPr>
            <p:cNvSpPr txBox="1"/>
            <p:nvPr/>
          </p:nvSpPr>
          <p:spPr>
            <a:xfrm>
              <a:off x="6991367" y="3889616"/>
              <a:ext cx="4536308" cy="451405"/>
            </a:xfrm>
            <a:prstGeom prst="rect">
              <a:avLst/>
            </a:prstGeom>
            <a:noFill/>
          </p:spPr>
          <p:txBody>
            <a:bodyPr wrap="square" rtlCol="0">
              <a:spAutoFit/>
            </a:bodyPr>
            <a:lstStyle/>
            <a:p>
              <a:r>
                <a:rPr lang="en-IE" sz="1600" dirty="0">
                  <a:latin typeface="+mn-lt"/>
                </a:rPr>
                <a:t>Canonical Microcircuit</a:t>
              </a:r>
            </a:p>
          </p:txBody>
        </p:sp>
        <p:sp>
          <p:nvSpPr>
            <p:cNvPr id="108" name="TextBox 107"/>
            <p:cNvSpPr txBox="1"/>
            <p:nvPr/>
          </p:nvSpPr>
          <p:spPr>
            <a:xfrm>
              <a:off x="9740468" y="2680619"/>
              <a:ext cx="1154591" cy="1200328"/>
            </a:xfrm>
            <a:prstGeom prst="rect">
              <a:avLst/>
            </a:prstGeom>
            <a:noFill/>
          </p:spPr>
          <p:txBody>
            <a:bodyPr wrap="none" rtlCol="0">
              <a:spAutoFit/>
            </a:bodyPr>
            <a:lstStyle/>
            <a:p>
              <a:r>
                <a:rPr lang="en-IE" sz="1050" dirty="0">
                  <a:solidFill>
                    <a:srgbClr val="7030A0"/>
                  </a:solidFill>
                </a:rPr>
                <a:t> </a:t>
              </a:r>
            </a:p>
            <a:p>
              <a:r>
                <a:rPr lang="en-IE" sz="1050" dirty="0"/>
                <a:t>Deep </a:t>
              </a:r>
            </a:p>
            <a:p>
              <a:r>
                <a:rPr lang="en-IE" sz="1050" dirty="0"/>
                <a:t>Pyramidal </a:t>
              </a:r>
            </a:p>
            <a:p>
              <a:r>
                <a:rPr lang="en-IE" sz="1050" dirty="0"/>
                <a:t>Cells </a:t>
              </a:r>
            </a:p>
            <a:p>
              <a:r>
                <a:rPr lang="en-IE" sz="1050" dirty="0"/>
                <a:t> </a:t>
              </a:r>
            </a:p>
          </p:txBody>
        </p:sp>
        <p:sp>
          <p:nvSpPr>
            <p:cNvPr id="110" name="TextBox 109"/>
            <p:cNvSpPr txBox="1"/>
            <p:nvPr/>
          </p:nvSpPr>
          <p:spPr>
            <a:xfrm>
              <a:off x="9216782" y="937524"/>
              <a:ext cx="1993640" cy="769441"/>
            </a:xfrm>
            <a:prstGeom prst="rect">
              <a:avLst/>
            </a:prstGeom>
            <a:noFill/>
          </p:spPr>
          <p:txBody>
            <a:bodyPr wrap="square" rtlCol="0">
              <a:spAutoFit/>
            </a:bodyPr>
            <a:lstStyle/>
            <a:p>
              <a:r>
                <a:rPr lang="en-IE" sz="1050" dirty="0"/>
                <a:t>Superficial</a:t>
              </a:r>
            </a:p>
            <a:p>
              <a:r>
                <a:rPr lang="en-IE" sz="1050" dirty="0"/>
                <a:t> Pyramidal Cells</a:t>
              </a:r>
            </a:p>
            <a:p>
              <a:r>
                <a:rPr lang="en-IE" sz="1050" dirty="0"/>
                <a:t> </a:t>
              </a:r>
            </a:p>
          </p:txBody>
        </p:sp>
        <p:sp>
          <p:nvSpPr>
            <p:cNvPr id="111" name="TextBox 110"/>
            <p:cNvSpPr txBox="1"/>
            <p:nvPr/>
          </p:nvSpPr>
          <p:spPr>
            <a:xfrm>
              <a:off x="7138701" y="1748400"/>
              <a:ext cx="1034900" cy="984885"/>
            </a:xfrm>
            <a:prstGeom prst="rect">
              <a:avLst/>
            </a:prstGeom>
            <a:noFill/>
          </p:spPr>
          <p:txBody>
            <a:bodyPr wrap="none" rtlCol="0">
              <a:spAutoFit/>
            </a:bodyPr>
            <a:lstStyle/>
            <a:p>
              <a:r>
                <a:rPr lang="en-IE" sz="1050" dirty="0"/>
                <a:t> </a:t>
              </a:r>
            </a:p>
            <a:p>
              <a:r>
                <a:rPr lang="en-IE" sz="1050" dirty="0"/>
                <a:t>Layer IV</a:t>
              </a:r>
            </a:p>
            <a:p>
              <a:r>
                <a:rPr lang="en-IE" sz="1050" dirty="0"/>
                <a:t> Stellates</a:t>
              </a:r>
            </a:p>
            <a:p>
              <a:r>
                <a:rPr lang="en-IE" sz="1050" dirty="0"/>
                <a:t> </a:t>
              </a:r>
            </a:p>
          </p:txBody>
        </p:sp>
      </p:grpSp>
      <p:grpSp>
        <p:nvGrpSpPr>
          <p:cNvPr id="48" name="Group 47"/>
          <p:cNvGrpSpPr/>
          <p:nvPr/>
        </p:nvGrpSpPr>
        <p:grpSpPr>
          <a:xfrm>
            <a:off x="834034" y="4607230"/>
            <a:ext cx="7487956" cy="1995790"/>
            <a:chOff x="332873" y="4501987"/>
            <a:chExt cx="9983942" cy="2661051"/>
          </a:xfrm>
        </p:grpSpPr>
        <p:grpSp>
          <p:nvGrpSpPr>
            <p:cNvPr id="117" name="Group 116">
              <a:extLst>
                <a:ext uri="{FF2B5EF4-FFF2-40B4-BE49-F238E27FC236}">
                  <a16:creationId xmlns:a16="http://schemas.microsoft.com/office/drawing/2014/main" id="{AA0EEAC3-37B0-418D-B3AA-D8CD72B4A202}"/>
                </a:ext>
              </a:extLst>
            </p:cNvPr>
            <p:cNvGrpSpPr/>
            <p:nvPr/>
          </p:nvGrpSpPr>
          <p:grpSpPr>
            <a:xfrm>
              <a:off x="2121016" y="4850233"/>
              <a:ext cx="5387272" cy="1800478"/>
              <a:chOff x="629405" y="272098"/>
              <a:chExt cx="9676657" cy="2087718"/>
            </a:xfrm>
          </p:grpSpPr>
          <p:sp>
            <p:nvSpPr>
              <p:cNvPr id="219" name="TextBox 218">
                <a:extLst>
                  <a:ext uri="{FF2B5EF4-FFF2-40B4-BE49-F238E27FC236}">
                    <a16:creationId xmlns:a16="http://schemas.microsoft.com/office/drawing/2014/main" id="{15D662F7-DA14-41BA-9E6E-4EF2821CD387}"/>
                  </a:ext>
                </a:extLst>
              </p:cNvPr>
              <p:cNvSpPr txBox="1"/>
              <p:nvPr/>
            </p:nvSpPr>
            <p:spPr>
              <a:xfrm>
                <a:off x="6562171" y="281677"/>
                <a:ext cx="3743891" cy="330212"/>
              </a:xfrm>
              <a:prstGeom prst="rect">
                <a:avLst/>
              </a:prstGeom>
              <a:noFill/>
            </p:spPr>
            <p:txBody>
              <a:bodyPr wrap="none" rtlCol="0">
                <a:spAutoFit/>
              </a:bodyPr>
              <a:lstStyle/>
              <a:p>
                <a:r>
                  <a:rPr lang="en-GB" sz="788" dirty="0">
                    <a:solidFill>
                      <a:schemeClr val="tx1">
                        <a:lumMod val="50000"/>
                        <a:lumOff val="50000"/>
                      </a:schemeClr>
                    </a:solidFill>
                    <a:latin typeface="+mn-lt"/>
                  </a:rPr>
                  <a:t>Neurological Patient Control</a:t>
                </a:r>
              </a:p>
            </p:txBody>
          </p:sp>
          <p:sp>
            <p:nvSpPr>
              <p:cNvPr id="220" name="TextBox 219">
                <a:extLst>
                  <a:ext uri="{FF2B5EF4-FFF2-40B4-BE49-F238E27FC236}">
                    <a16:creationId xmlns:a16="http://schemas.microsoft.com/office/drawing/2014/main" id="{4139FA6B-CAD3-431A-836B-7464427E4177}"/>
                  </a:ext>
                </a:extLst>
              </p:cNvPr>
              <p:cNvSpPr txBox="1"/>
              <p:nvPr/>
            </p:nvSpPr>
            <p:spPr>
              <a:xfrm>
                <a:off x="726211" y="274802"/>
                <a:ext cx="2430589" cy="517671"/>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FF0000"/>
                    </a:solidFill>
                    <a:latin typeface="+mn-lt"/>
                  </a:rPr>
                  <a:t>NMDA Encephalitis</a:t>
                </a:r>
                <a:endParaRPr lang="en-US" altLang="en-US" sz="1050" dirty="0">
                  <a:solidFill>
                    <a:srgbClr val="FF0000"/>
                  </a:solidFill>
                  <a:latin typeface="+mn-lt"/>
                </a:endParaRPr>
              </a:p>
            </p:txBody>
          </p:sp>
          <p:sp>
            <p:nvSpPr>
              <p:cNvPr id="221" name="TextBox 220">
                <a:extLst>
                  <a:ext uri="{FF2B5EF4-FFF2-40B4-BE49-F238E27FC236}">
                    <a16:creationId xmlns:a16="http://schemas.microsoft.com/office/drawing/2014/main" id="{04FDB71E-1B16-45C0-9B11-6E86F9F7797B}"/>
                  </a:ext>
                </a:extLst>
              </p:cNvPr>
              <p:cNvSpPr txBox="1"/>
              <p:nvPr/>
            </p:nvSpPr>
            <p:spPr>
              <a:xfrm>
                <a:off x="3540858" y="272098"/>
                <a:ext cx="3141155" cy="339034"/>
              </a:xfrm>
              <a:prstGeom prst="rect">
                <a:avLst/>
              </a:prstGeom>
              <a:noFill/>
            </p:spPr>
            <p:txBody>
              <a:bodyPr wrap="none" rtlCol="0">
                <a:spAutoFit/>
              </a:bodyPr>
              <a:lstStyle/>
              <a:p>
                <a:r>
                  <a:rPr lang="en-GB" sz="825" dirty="0">
                    <a:solidFill>
                      <a:schemeClr val="bg1">
                        <a:lumMod val="50000"/>
                      </a:schemeClr>
                    </a:solidFill>
                    <a:latin typeface="+mn-lt"/>
                  </a:rPr>
                  <a:t>Other Encephalopathy</a:t>
                </a:r>
              </a:p>
            </p:txBody>
          </p:sp>
          <p:grpSp>
            <p:nvGrpSpPr>
              <p:cNvPr id="222" name="Group 221">
                <a:extLst>
                  <a:ext uri="{FF2B5EF4-FFF2-40B4-BE49-F238E27FC236}">
                    <a16:creationId xmlns:a16="http://schemas.microsoft.com/office/drawing/2014/main" id="{9C232D93-AB37-4E64-98A8-6A8FED65A2EA}"/>
                  </a:ext>
                </a:extLst>
              </p:cNvPr>
              <p:cNvGrpSpPr/>
              <p:nvPr/>
            </p:nvGrpSpPr>
            <p:grpSpPr>
              <a:xfrm>
                <a:off x="629405" y="613955"/>
                <a:ext cx="2753875" cy="1745861"/>
                <a:chOff x="629405" y="613954"/>
                <a:chExt cx="2753875" cy="1801113"/>
              </a:xfrm>
            </p:grpSpPr>
            <p:sp>
              <p:nvSpPr>
                <p:cNvPr id="271" name="Line 64">
                  <a:extLst>
                    <a:ext uri="{FF2B5EF4-FFF2-40B4-BE49-F238E27FC236}">
                      <a16:creationId xmlns:a16="http://schemas.microsoft.com/office/drawing/2014/main" id="{5AEB9095-B72E-4C6E-AECC-FCF822417447}"/>
                    </a:ext>
                  </a:extLst>
                </p:cNvPr>
                <p:cNvSpPr>
                  <a:spLocks noChangeShapeType="1"/>
                </p:cNvSpPr>
                <p:nvPr/>
              </p:nvSpPr>
              <p:spPr bwMode="auto">
                <a:xfrm>
                  <a:off x="1001081" y="2185916"/>
                  <a:ext cx="238219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2" name="Line 66">
                  <a:extLst>
                    <a:ext uri="{FF2B5EF4-FFF2-40B4-BE49-F238E27FC236}">
                      <a16:creationId xmlns:a16="http://schemas.microsoft.com/office/drawing/2014/main" id="{D9D80F99-718A-4DC6-8618-9FA0295C8247}"/>
                    </a:ext>
                  </a:extLst>
                </p:cNvPr>
                <p:cNvSpPr>
                  <a:spLocks noChangeShapeType="1"/>
                </p:cNvSpPr>
                <p:nvPr/>
              </p:nvSpPr>
              <p:spPr bwMode="auto">
                <a:xfrm flipV="1">
                  <a:off x="1001081"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3" name="Line 67">
                  <a:extLst>
                    <a:ext uri="{FF2B5EF4-FFF2-40B4-BE49-F238E27FC236}">
                      <a16:creationId xmlns:a16="http://schemas.microsoft.com/office/drawing/2014/main" id="{09A37706-9887-47BF-AE83-9A39B9B0EA9F}"/>
                    </a:ext>
                  </a:extLst>
                </p:cNvPr>
                <p:cNvSpPr>
                  <a:spLocks noChangeShapeType="1"/>
                </p:cNvSpPr>
                <p:nvPr/>
              </p:nvSpPr>
              <p:spPr bwMode="auto">
                <a:xfrm flipV="1">
                  <a:off x="1398114"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4" name="Line 68">
                  <a:extLst>
                    <a:ext uri="{FF2B5EF4-FFF2-40B4-BE49-F238E27FC236}">
                      <a16:creationId xmlns:a16="http://schemas.microsoft.com/office/drawing/2014/main" id="{4AB6E645-8BB1-4FCE-882E-5207929F0409}"/>
                    </a:ext>
                  </a:extLst>
                </p:cNvPr>
                <p:cNvSpPr>
                  <a:spLocks noChangeShapeType="1"/>
                </p:cNvSpPr>
                <p:nvPr/>
              </p:nvSpPr>
              <p:spPr bwMode="auto">
                <a:xfrm flipV="1">
                  <a:off x="1795147"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5" name="Line 69">
                  <a:extLst>
                    <a:ext uri="{FF2B5EF4-FFF2-40B4-BE49-F238E27FC236}">
                      <a16:creationId xmlns:a16="http://schemas.microsoft.com/office/drawing/2014/main" id="{0FA1A01E-C2A4-449D-A5F4-6AD0F1557C14}"/>
                    </a:ext>
                  </a:extLst>
                </p:cNvPr>
                <p:cNvSpPr>
                  <a:spLocks noChangeShapeType="1"/>
                </p:cNvSpPr>
                <p:nvPr/>
              </p:nvSpPr>
              <p:spPr bwMode="auto">
                <a:xfrm flipV="1">
                  <a:off x="2192180"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6" name="Line 70">
                  <a:extLst>
                    <a:ext uri="{FF2B5EF4-FFF2-40B4-BE49-F238E27FC236}">
                      <a16:creationId xmlns:a16="http://schemas.microsoft.com/office/drawing/2014/main" id="{9C07940B-7813-459E-B6E6-5439649F9DDF}"/>
                    </a:ext>
                  </a:extLst>
                </p:cNvPr>
                <p:cNvSpPr>
                  <a:spLocks noChangeShapeType="1"/>
                </p:cNvSpPr>
                <p:nvPr/>
              </p:nvSpPr>
              <p:spPr bwMode="auto">
                <a:xfrm flipV="1">
                  <a:off x="2589214"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7" name="Line 71">
                  <a:extLst>
                    <a:ext uri="{FF2B5EF4-FFF2-40B4-BE49-F238E27FC236}">
                      <a16:creationId xmlns:a16="http://schemas.microsoft.com/office/drawing/2014/main" id="{8426BA5E-E7D9-486B-80D6-6AA66F9C3838}"/>
                    </a:ext>
                  </a:extLst>
                </p:cNvPr>
                <p:cNvSpPr>
                  <a:spLocks noChangeShapeType="1"/>
                </p:cNvSpPr>
                <p:nvPr/>
              </p:nvSpPr>
              <p:spPr bwMode="auto">
                <a:xfrm flipV="1">
                  <a:off x="2986247" y="2167013"/>
                  <a:ext cx="0" cy="1890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8" name="Line 73">
                  <a:extLst>
                    <a:ext uri="{FF2B5EF4-FFF2-40B4-BE49-F238E27FC236}">
                      <a16:creationId xmlns:a16="http://schemas.microsoft.com/office/drawing/2014/main" id="{5E9AA7E6-A04E-41AE-AA8E-00714C307D72}"/>
                    </a:ext>
                  </a:extLst>
                </p:cNvPr>
                <p:cNvSpPr>
                  <a:spLocks noChangeShapeType="1"/>
                </p:cNvSpPr>
                <p:nvPr/>
              </p:nvSpPr>
              <p:spPr bwMode="auto">
                <a:xfrm>
                  <a:off x="1001081" y="645052"/>
                  <a:ext cx="0" cy="2012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9" name="Rectangle 278">
                  <a:extLst>
                    <a:ext uri="{FF2B5EF4-FFF2-40B4-BE49-F238E27FC236}">
                      <a16:creationId xmlns:a16="http://schemas.microsoft.com/office/drawing/2014/main" id="{C8C06720-E2F8-4392-A9E9-37BD91D15234}"/>
                    </a:ext>
                  </a:extLst>
                </p:cNvPr>
                <p:cNvSpPr>
                  <a:spLocks noChangeArrowheads="1"/>
                </p:cNvSpPr>
                <p:nvPr/>
              </p:nvSpPr>
              <p:spPr bwMode="auto">
                <a:xfrm>
                  <a:off x="975496"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20</a:t>
                  </a:r>
                  <a:endParaRPr lang="en-US" altLang="en-US" sz="600">
                    <a:latin typeface="+mn-lt"/>
                  </a:endParaRPr>
                </a:p>
              </p:txBody>
            </p:sp>
            <p:sp>
              <p:nvSpPr>
                <p:cNvPr id="280" name="Rectangle 279">
                  <a:extLst>
                    <a:ext uri="{FF2B5EF4-FFF2-40B4-BE49-F238E27FC236}">
                      <a16:creationId xmlns:a16="http://schemas.microsoft.com/office/drawing/2014/main" id="{42253D07-0675-4136-94FE-E8AEB2B62071}"/>
                    </a:ext>
                  </a:extLst>
                </p:cNvPr>
                <p:cNvSpPr>
                  <a:spLocks noChangeArrowheads="1"/>
                </p:cNvSpPr>
                <p:nvPr/>
              </p:nvSpPr>
              <p:spPr bwMode="auto">
                <a:xfrm>
                  <a:off x="1370956"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25</a:t>
                  </a:r>
                  <a:endParaRPr lang="en-US" altLang="en-US" sz="600">
                    <a:latin typeface="+mn-lt"/>
                  </a:endParaRPr>
                </a:p>
              </p:txBody>
            </p:sp>
            <p:sp>
              <p:nvSpPr>
                <p:cNvPr id="281" name="Rectangle 280">
                  <a:extLst>
                    <a:ext uri="{FF2B5EF4-FFF2-40B4-BE49-F238E27FC236}">
                      <a16:creationId xmlns:a16="http://schemas.microsoft.com/office/drawing/2014/main" id="{D11004F8-820A-4EE1-94C4-5443F278BAA9}"/>
                    </a:ext>
                  </a:extLst>
                </p:cNvPr>
                <p:cNvSpPr>
                  <a:spLocks noChangeArrowheads="1"/>
                </p:cNvSpPr>
                <p:nvPr/>
              </p:nvSpPr>
              <p:spPr bwMode="auto">
                <a:xfrm>
                  <a:off x="1771134"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30</a:t>
                  </a:r>
                  <a:endParaRPr lang="en-US" altLang="en-US" sz="600">
                    <a:latin typeface="+mn-lt"/>
                  </a:endParaRPr>
                </a:p>
              </p:txBody>
            </p:sp>
            <p:sp>
              <p:nvSpPr>
                <p:cNvPr id="282" name="Rectangle 281">
                  <a:extLst>
                    <a:ext uri="{FF2B5EF4-FFF2-40B4-BE49-F238E27FC236}">
                      <a16:creationId xmlns:a16="http://schemas.microsoft.com/office/drawing/2014/main" id="{B12A9795-60CC-44BB-B06D-A30661D2A4D1}"/>
                    </a:ext>
                  </a:extLst>
                </p:cNvPr>
                <p:cNvSpPr>
                  <a:spLocks noChangeArrowheads="1"/>
                </p:cNvSpPr>
                <p:nvPr/>
              </p:nvSpPr>
              <p:spPr bwMode="auto">
                <a:xfrm>
                  <a:off x="2166594"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35</a:t>
                  </a:r>
                  <a:endParaRPr lang="en-US" altLang="en-US" sz="600">
                    <a:latin typeface="+mn-lt"/>
                  </a:endParaRPr>
                </a:p>
              </p:txBody>
            </p:sp>
            <p:sp>
              <p:nvSpPr>
                <p:cNvPr id="283" name="Rectangle 282">
                  <a:extLst>
                    <a:ext uri="{FF2B5EF4-FFF2-40B4-BE49-F238E27FC236}">
                      <a16:creationId xmlns:a16="http://schemas.microsoft.com/office/drawing/2014/main" id="{49279EEC-A666-46E8-A67D-AC178C991222}"/>
                    </a:ext>
                  </a:extLst>
                </p:cNvPr>
                <p:cNvSpPr>
                  <a:spLocks noChangeArrowheads="1"/>
                </p:cNvSpPr>
                <p:nvPr/>
              </p:nvSpPr>
              <p:spPr bwMode="auto">
                <a:xfrm>
                  <a:off x="2562057"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40</a:t>
                  </a:r>
                  <a:endParaRPr lang="en-US" altLang="en-US" sz="600">
                    <a:latin typeface="+mn-lt"/>
                  </a:endParaRPr>
                </a:p>
              </p:txBody>
            </p:sp>
            <p:sp>
              <p:nvSpPr>
                <p:cNvPr id="284" name="Rectangle 283">
                  <a:extLst>
                    <a:ext uri="{FF2B5EF4-FFF2-40B4-BE49-F238E27FC236}">
                      <a16:creationId xmlns:a16="http://schemas.microsoft.com/office/drawing/2014/main" id="{9729EF95-1F4D-49C1-9267-EE8838133256}"/>
                    </a:ext>
                  </a:extLst>
                </p:cNvPr>
                <p:cNvSpPr>
                  <a:spLocks noChangeArrowheads="1"/>
                </p:cNvSpPr>
                <p:nvPr/>
              </p:nvSpPr>
              <p:spPr bwMode="auto">
                <a:xfrm>
                  <a:off x="2962235" y="2267798"/>
                  <a:ext cx="207311"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45</a:t>
                  </a:r>
                  <a:endParaRPr lang="en-US" altLang="en-US" sz="600">
                    <a:latin typeface="+mn-lt"/>
                  </a:endParaRPr>
                </a:p>
              </p:txBody>
            </p:sp>
            <p:sp>
              <p:nvSpPr>
                <p:cNvPr id="285" name="Line 87">
                  <a:extLst>
                    <a:ext uri="{FF2B5EF4-FFF2-40B4-BE49-F238E27FC236}">
                      <a16:creationId xmlns:a16="http://schemas.microsoft.com/office/drawing/2014/main" id="{FFE07C10-E4AB-4BB1-A56E-A18970F5D184}"/>
                    </a:ext>
                  </a:extLst>
                </p:cNvPr>
                <p:cNvSpPr>
                  <a:spLocks noChangeShapeType="1"/>
                </p:cNvSpPr>
                <p:nvPr/>
              </p:nvSpPr>
              <p:spPr bwMode="auto">
                <a:xfrm flipV="1">
                  <a:off x="1001081" y="645052"/>
                  <a:ext cx="0" cy="1540864"/>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86" name="Line 89">
                  <a:extLst>
                    <a:ext uri="{FF2B5EF4-FFF2-40B4-BE49-F238E27FC236}">
                      <a16:creationId xmlns:a16="http://schemas.microsoft.com/office/drawing/2014/main" id="{D54E3550-C300-4003-AB70-9D6F91EFB196}"/>
                    </a:ext>
                  </a:extLst>
                </p:cNvPr>
                <p:cNvSpPr>
                  <a:spLocks noChangeShapeType="1"/>
                </p:cNvSpPr>
                <p:nvPr/>
              </p:nvSpPr>
              <p:spPr bwMode="auto">
                <a:xfrm>
                  <a:off x="1001081" y="2185916"/>
                  <a:ext cx="23586"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87" name="Line 92">
                  <a:extLst>
                    <a:ext uri="{FF2B5EF4-FFF2-40B4-BE49-F238E27FC236}">
                      <a16:creationId xmlns:a16="http://schemas.microsoft.com/office/drawing/2014/main" id="{579700AF-1178-49DC-B19E-6B4232E49C65}"/>
                    </a:ext>
                  </a:extLst>
                </p:cNvPr>
                <p:cNvSpPr>
                  <a:spLocks noChangeShapeType="1"/>
                </p:cNvSpPr>
                <p:nvPr/>
              </p:nvSpPr>
              <p:spPr bwMode="auto">
                <a:xfrm>
                  <a:off x="1001081" y="1672498"/>
                  <a:ext cx="23586"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88" name="Line 95">
                  <a:extLst>
                    <a:ext uri="{FF2B5EF4-FFF2-40B4-BE49-F238E27FC236}">
                      <a16:creationId xmlns:a16="http://schemas.microsoft.com/office/drawing/2014/main" id="{C419303D-E82D-446D-A260-8D11BF5D8835}"/>
                    </a:ext>
                  </a:extLst>
                </p:cNvPr>
                <p:cNvSpPr>
                  <a:spLocks noChangeShapeType="1"/>
                </p:cNvSpPr>
                <p:nvPr/>
              </p:nvSpPr>
              <p:spPr bwMode="auto">
                <a:xfrm>
                  <a:off x="1001081" y="1159080"/>
                  <a:ext cx="23586"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89" name="Line 98">
                  <a:extLst>
                    <a:ext uri="{FF2B5EF4-FFF2-40B4-BE49-F238E27FC236}">
                      <a16:creationId xmlns:a16="http://schemas.microsoft.com/office/drawing/2014/main" id="{994DBBE4-85C0-48E1-A536-4F3B58687D6F}"/>
                    </a:ext>
                  </a:extLst>
                </p:cNvPr>
                <p:cNvSpPr>
                  <a:spLocks noChangeShapeType="1"/>
                </p:cNvSpPr>
                <p:nvPr/>
              </p:nvSpPr>
              <p:spPr bwMode="auto">
                <a:xfrm>
                  <a:off x="1001081" y="645052"/>
                  <a:ext cx="23586"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90" name="Rectangle 289">
                  <a:extLst>
                    <a:ext uri="{FF2B5EF4-FFF2-40B4-BE49-F238E27FC236}">
                      <a16:creationId xmlns:a16="http://schemas.microsoft.com/office/drawing/2014/main" id="{04630B91-9765-4314-860F-DD1BD89C7368}"/>
                    </a:ext>
                  </a:extLst>
                </p:cNvPr>
                <p:cNvSpPr>
                  <a:spLocks noChangeArrowheads="1"/>
                </p:cNvSpPr>
                <p:nvPr/>
              </p:nvSpPr>
              <p:spPr bwMode="auto">
                <a:xfrm>
                  <a:off x="871313" y="2154818"/>
                  <a:ext cx="103658"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a:t>
                  </a:r>
                  <a:endParaRPr lang="en-US" altLang="en-US" sz="600">
                    <a:latin typeface="+mn-lt"/>
                  </a:endParaRPr>
                </a:p>
              </p:txBody>
            </p:sp>
            <p:sp>
              <p:nvSpPr>
                <p:cNvPr id="291" name="Rectangle 290">
                  <a:extLst>
                    <a:ext uri="{FF2B5EF4-FFF2-40B4-BE49-F238E27FC236}">
                      <a16:creationId xmlns:a16="http://schemas.microsoft.com/office/drawing/2014/main" id="{B33203A2-15C4-4751-AB71-51B38286A3EE}"/>
                    </a:ext>
                  </a:extLst>
                </p:cNvPr>
                <p:cNvSpPr>
                  <a:spLocks noChangeArrowheads="1"/>
                </p:cNvSpPr>
                <p:nvPr/>
              </p:nvSpPr>
              <p:spPr bwMode="auto">
                <a:xfrm>
                  <a:off x="639454" y="1632255"/>
                  <a:ext cx="360875"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0.03</a:t>
                  </a:r>
                  <a:endParaRPr lang="en-US" altLang="en-US" sz="600" dirty="0">
                    <a:latin typeface="+mn-lt"/>
                  </a:endParaRPr>
                </a:p>
              </p:txBody>
            </p:sp>
            <p:sp>
              <p:nvSpPr>
                <p:cNvPr id="292" name="Rectangle 291">
                  <a:extLst>
                    <a:ext uri="{FF2B5EF4-FFF2-40B4-BE49-F238E27FC236}">
                      <a16:creationId xmlns:a16="http://schemas.microsoft.com/office/drawing/2014/main" id="{F1673724-6743-472A-97FD-CBED3183E6FE}"/>
                    </a:ext>
                  </a:extLst>
                </p:cNvPr>
                <p:cNvSpPr>
                  <a:spLocks noChangeArrowheads="1"/>
                </p:cNvSpPr>
                <p:nvPr/>
              </p:nvSpPr>
              <p:spPr bwMode="auto">
                <a:xfrm>
                  <a:off x="629405" y="1115786"/>
                  <a:ext cx="360875"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0.06</a:t>
                  </a:r>
                  <a:endParaRPr lang="en-US" altLang="en-US" sz="600" dirty="0">
                    <a:latin typeface="+mn-lt"/>
                  </a:endParaRPr>
                </a:p>
              </p:txBody>
            </p:sp>
            <p:sp>
              <p:nvSpPr>
                <p:cNvPr id="293" name="Rectangle 292">
                  <a:extLst>
                    <a:ext uri="{FF2B5EF4-FFF2-40B4-BE49-F238E27FC236}">
                      <a16:creationId xmlns:a16="http://schemas.microsoft.com/office/drawing/2014/main" id="{AA1DFC6F-EE3A-4BA1-98A3-E8759FB7ECD0}"/>
                    </a:ext>
                  </a:extLst>
                </p:cNvPr>
                <p:cNvSpPr>
                  <a:spLocks noChangeArrowheads="1"/>
                </p:cNvSpPr>
                <p:nvPr/>
              </p:nvSpPr>
              <p:spPr bwMode="auto">
                <a:xfrm>
                  <a:off x="639452" y="613954"/>
                  <a:ext cx="360875" cy="1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0.09</a:t>
                  </a:r>
                  <a:endParaRPr lang="en-US" altLang="en-US" sz="600" dirty="0">
                    <a:latin typeface="+mn-lt"/>
                  </a:endParaRPr>
                </a:p>
              </p:txBody>
            </p:sp>
            <p:sp>
              <p:nvSpPr>
                <p:cNvPr id="294" name="Freeform 119">
                  <a:extLst>
                    <a:ext uri="{FF2B5EF4-FFF2-40B4-BE49-F238E27FC236}">
                      <a16:creationId xmlns:a16="http://schemas.microsoft.com/office/drawing/2014/main" id="{7EEE21AA-5AA9-464F-806C-97CB964A40AD}"/>
                    </a:ext>
                  </a:extLst>
                </p:cNvPr>
                <p:cNvSpPr>
                  <a:spLocks/>
                </p:cNvSpPr>
                <p:nvPr/>
              </p:nvSpPr>
              <p:spPr bwMode="auto">
                <a:xfrm>
                  <a:off x="1001081" y="746882"/>
                  <a:ext cx="2223386" cy="1292082"/>
                </a:xfrm>
                <a:custGeom>
                  <a:avLst/>
                  <a:gdLst>
                    <a:gd name="T0" fmla="*/ 0 w 2828"/>
                    <a:gd name="T1" fmla="*/ 0 h 2119"/>
                    <a:gd name="T2" fmla="*/ 101 w 2828"/>
                    <a:gd name="T3" fmla="*/ 401 h 2119"/>
                    <a:gd name="T4" fmla="*/ 202 w 2828"/>
                    <a:gd name="T5" fmla="*/ 1025 h 2119"/>
                    <a:gd name="T6" fmla="*/ 303 w 2828"/>
                    <a:gd name="T7" fmla="*/ 1466 h 2119"/>
                    <a:gd name="T8" fmla="*/ 404 w 2828"/>
                    <a:gd name="T9" fmla="*/ 1735 h 2119"/>
                    <a:gd name="T10" fmla="*/ 505 w 2828"/>
                    <a:gd name="T11" fmla="*/ 1870 h 2119"/>
                    <a:gd name="T12" fmla="*/ 606 w 2828"/>
                    <a:gd name="T13" fmla="*/ 1926 h 2119"/>
                    <a:gd name="T14" fmla="*/ 707 w 2828"/>
                    <a:gd name="T15" fmla="*/ 1975 h 2119"/>
                    <a:gd name="T16" fmla="*/ 808 w 2828"/>
                    <a:gd name="T17" fmla="*/ 2058 h 2119"/>
                    <a:gd name="T18" fmla="*/ 909 w 2828"/>
                    <a:gd name="T19" fmla="*/ 1972 h 2119"/>
                    <a:gd name="T20" fmla="*/ 1010 w 2828"/>
                    <a:gd name="T21" fmla="*/ 1551 h 2119"/>
                    <a:gd name="T22" fmla="*/ 1111 w 2828"/>
                    <a:gd name="T23" fmla="*/ 1084 h 2119"/>
                    <a:gd name="T24" fmla="*/ 1212 w 2828"/>
                    <a:gd name="T25" fmla="*/ 994 h 2119"/>
                    <a:gd name="T26" fmla="*/ 1313 w 2828"/>
                    <a:gd name="T27" fmla="*/ 1243 h 2119"/>
                    <a:gd name="T28" fmla="*/ 1414 w 2828"/>
                    <a:gd name="T29" fmla="*/ 1527 h 2119"/>
                    <a:gd name="T30" fmla="*/ 1515 w 2828"/>
                    <a:gd name="T31" fmla="*/ 1707 h 2119"/>
                    <a:gd name="T32" fmla="*/ 1616 w 2828"/>
                    <a:gd name="T33" fmla="*/ 1832 h 2119"/>
                    <a:gd name="T34" fmla="*/ 1717 w 2828"/>
                    <a:gd name="T35" fmla="*/ 1923 h 2119"/>
                    <a:gd name="T36" fmla="*/ 1818 w 2828"/>
                    <a:gd name="T37" fmla="*/ 1980 h 2119"/>
                    <a:gd name="T38" fmla="*/ 1919 w 2828"/>
                    <a:gd name="T39" fmla="*/ 2019 h 2119"/>
                    <a:gd name="T40" fmla="*/ 2020 w 2828"/>
                    <a:gd name="T41" fmla="*/ 2055 h 2119"/>
                    <a:gd name="T42" fmla="*/ 2121 w 2828"/>
                    <a:gd name="T43" fmla="*/ 2086 h 2119"/>
                    <a:gd name="T44" fmla="*/ 2222 w 2828"/>
                    <a:gd name="T45" fmla="*/ 2109 h 2119"/>
                    <a:gd name="T46" fmla="*/ 2323 w 2828"/>
                    <a:gd name="T47" fmla="*/ 2119 h 2119"/>
                    <a:gd name="T48" fmla="*/ 2424 w 2828"/>
                    <a:gd name="T49" fmla="*/ 2117 h 2119"/>
                    <a:gd name="T50" fmla="*/ 2525 w 2828"/>
                    <a:gd name="T51" fmla="*/ 2113 h 2119"/>
                    <a:gd name="T52" fmla="*/ 2626 w 2828"/>
                    <a:gd name="T53" fmla="*/ 2109 h 2119"/>
                    <a:gd name="T54" fmla="*/ 2727 w 2828"/>
                    <a:gd name="T55" fmla="*/ 2092 h 2119"/>
                    <a:gd name="T56" fmla="*/ 2828 w 2828"/>
                    <a:gd name="T57" fmla="*/ 2026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28" h="2119">
                      <a:moveTo>
                        <a:pt x="0" y="0"/>
                      </a:moveTo>
                      <a:lnTo>
                        <a:pt x="101" y="401"/>
                      </a:lnTo>
                      <a:lnTo>
                        <a:pt x="202" y="1025"/>
                      </a:lnTo>
                      <a:lnTo>
                        <a:pt x="303" y="1466"/>
                      </a:lnTo>
                      <a:lnTo>
                        <a:pt x="404" y="1735"/>
                      </a:lnTo>
                      <a:lnTo>
                        <a:pt x="505" y="1870"/>
                      </a:lnTo>
                      <a:lnTo>
                        <a:pt x="606" y="1926"/>
                      </a:lnTo>
                      <a:lnTo>
                        <a:pt x="707" y="1975"/>
                      </a:lnTo>
                      <a:lnTo>
                        <a:pt x="808" y="2058"/>
                      </a:lnTo>
                      <a:lnTo>
                        <a:pt x="909" y="1972"/>
                      </a:lnTo>
                      <a:lnTo>
                        <a:pt x="1010" y="1551"/>
                      </a:lnTo>
                      <a:lnTo>
                        <a:pt x="1111" y="1084"/>
                      </a:lnTo>
                      <a:lnTo>
                        <a:pt x="1212" y="994"/>
                      </a:lnTo>
                      <a:lnTo>
                        <a:pt x="1313" y="1243"/>
                      </a:lnTo>
                      <a:lnTo>
                        <a:pt x="1414" y="1527"/>
                      </a:lnTo>
                      <a:lnTo>
                        <a:pt x="1515" y="1707"/>
                      </a:lnTo>
                      <a:lnTo>
                        <a:pt x="1616" y="1832"/>
                      </a:lnTo>
                      <a:lnTo>
                        <a:pt x="1717" y="1923"/>
                      </a:lnTo>
                      <a:lnTo>
                        <a:pt x="1818" y="1980"/>
                      </a:lnTo>
                      <a:lnTo>
                        <a:pt x="1919" y="2019"/>
                      </a:lnTo>
                      <a:lnTo>
                        <a:pt x="2020" y="2055"/>
                      </a:lnTo>
                      <a:lnTo>
                        <a:pt x="2121" y="2086"/>
                      </a:lnTo>
                      <a:lnTo>
                        <a:pt x="2222" y="2109"/>
                      </a:lnTo>
                      <a:lnTo>
                        <a:pt x="2323" y="2119"/>
                      </a:lnTo>
                      <a:lnTo>
                        <a:pt x="2424" y="2117"/>
                      </a:lnTo>
                      <a:lnTo>
                        <a:pt x="2525" y="2113"/>
                      </a:lnTo>
                      <a:lnTo>
                        <a:pt x="2626" y="2109"/>
                      </a:lnTo>
                      <a:lnTo>
                        <a:pt x="2727" y="2092"/>
                      </a:lnTo>
                      <a:lnTo>
                        <a:pt x="2828" y="2026"/>
                      </a:ln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95" name="Freeform 120">
                  <a:extLst>
                    <a:ext uri="{FF2B5EF4-FFF2-40B4-BE49-F238E27FC236}">
                      <a16:creationId xmlns:a16="http://schemas.microsoft.com/office/drawing/2014/main" id="{12DAAD5A-6BC9-4E20-8392-B2BB18910009}"/>
                    </a:ext>
                  </a:extLst>
                </p:cNvPr>
                <p:cNvSpPr>
                  <a:spLocks noEditPoints="1"/>
                </p:cNvSpPr>
                <p:nvPr/>
              </p:nvSpPr>
              <p:spPr bwMode="auto">
                <a:xfrm>
                  <a:off x="999509" y="1120665"/>
                  <a:ext cx="2204517" cy="1006104"/>
                </a:xfrm>
                <a:custGeom>
                  <a:avLst/>
                  <a:gdLst>
                    <a:gd name="T0" fmla="*/ 19 w 2804"/>
                    <a:gd name="T1" fmla="*/ 117 h 1650"/>
                    <a:gd name="T2" fmla="*/ 38 w 2804"/>
                    <a:gd name="T3" fmla="*/ 234 h 1650"/>
                    <a:gd name="T4" fmla="*/ 57 w 2804"/>
                    <a:gd name="T5" fmla="*/ 350 h 1650"/>
                    <a:gd name="T6" fmla="*/ 76 w 2804"/>
                    <a:gd name="T7" fmla="*/ 466 h 1650"/>
                    <a:gd name="T8" fmla="*/ 105 w 2804"/>
                    <a:gd name="T9" fmla="*/ 613 h 1650"/>
                    <a:gd name="T10" fmla="*/ 137 w 2804"/>
                    <a:gd name="T11" fmla="*/ 769 h 1650"/>
                    <a:gd name="T12" fmla="*/ 161 w 2804"/>
                    <a:gd name="T13" fmla="*/ 884 h 1650"/>
                    <a:gd name="T14" fmla="*/ 184 w 2804"/>
                    <a:gd name="T15" fmla="*/ 999 h 1650"/>
                    <a:gd name="T16" fmla="*/ 202 w 2804"/>
                    <a:gd name="T17" fmla="*/ 1110 h 1650"/>
                    <a:gd name="T18" fmla="*/ 206 w 2804"/>
                    <a:gd name="T19" fmla="*/ 1109 h 1650"/>
                    <a:gd name="T20" fmla="*/ 241 w 2804"/>
                    <a:gd name="T21" fmla="*/ 1227 h 1650"/>
                    <a:gd name="T22" fmla="*/ 274 w 2804"/>
                    <a:gd name="T23" fmla="*/ 1339 h 1650"/>
                    <a:gd name="T24" fmla="*/ 307 w 2804"/>
                    <a:gd name="T25" fmla="*/ 1451 h 1650"/>
                    <a:gd name="T26" fmla="*/ 366 w 2804"/>
                    <a:gd name="T27" fmla="*/ 1551 h 1650"/>
                    <a:gd name="T28" fmla="*/ 406 w 2804"/>
                    <a:gd name="T29" fmla="*/ 1624 h 1650"/>
                    <a:gd name="T30" fmla="*/ 408 w 2804"/>
                    <a:gd name="T31" fmla="*/ 1620 h 1650"/>
                    <a:gd name="T32" fmla="*/ 508 w 2804"/>
                    <a:gd name="T33" fmla="*/ 1602 h 1650"/>
                    <a:gd name="T34" fmla="*/ 507 w 2804"/>
                    <a:gd name="T35" fmla="*/ 1598 h 1650"/>
                    <a:gd name="T36" fmla="*/ 608 w 2804"/>
                    <a:gd name="T37" fmla="*/ 1520 h 1650"/>
                    <a:gd name="T38" fmla="*/ 606 w 2804"/>
                    <a:gd name="T39" fmla="*/ 1519 h 1650"/>
                    <a:gd name="T40" fmla="*/ 709 w 2804"/>
                    <a:gd name="T41" fmla="*/ 1503 h 1650"/>
                    <a:gd name="T42" fmla="*/ 709 w 2804"/>
                    <a:gd name="T43" fmla="*/ 1501 h 1650"/>
                    <a:gd name="T44" fmla="*/ 812 w 2804"/>
                    <a:gd name="T45" fmla="*/ 1546 h 1650"/>
                    <a:gd name="T46" fmla="*/ 811 w 2804"/>
                    <a:gd name="T47" fmla="*/ 1543 h 1650"/>
                    <a:gd name="T48" fmla="*/ 855 w 2804"/>
                    <a:gd name="T49" fmla="*/ 1391 h 1650"/>
                    <a:gd name="T50" fmla="*/ 890 w 2804"/>
                    <a:gd name="T51" fmla="*/ 1279 h 1650"/>
                    <a:gd name="T52" fmla="*/ 913 w 2804"/>
                    <a:gd name="T53" fmla="*/ 1220 h 1650"/>
                    <a:gd name="T54" fmla="*/ 909 w 2804"/>
                    <a:gd name="T55" fmla="*/ 1219 h 1650"/>
                    <a:gd name="T56" fmla="*/ 945 w 2804"/>
                    <a:gd name="T57" fmla="*/ 1051 h 1650"/>
                    <a:gd name="T58" fmla="*/ 969 w 2804"/>
                    <a:gd name="T59" fmla="*/ 936 h 1650"/>
                    <a:gd name="T60" fmla="*/ 994 w 2804"/>
                    <a:gd name="T61" fmla="*/ 821 h 1650"/>
                    <a:gd name="T62" fmla="*/ 1012 w 2804"/>
                    <a:gd name="T63" fmla="*/ 748 h 1650"/>
                    <a:gd name="T64" fmla="*/ 1010 w 2804"/>
                    <a:gd name="T65" fmla="*/ 747 h 1650"/>
                    <a:gd name="T66" fmla="*/ 1083 w 2804"/>
                    <a:gd name="T67" fmla="*/ 606 h 1650"/>
                    <a:gd name="T68" fmla="*/ 1113 w 2804"/>
                    <a:gd name="T69" fmla="*/ 554 h 1650"/>
                    <a:gd name="T70" fmla="*/ 1111 w 2804"/>
                    <a:gd name="T71" fmla="*/ 553 h 1650"/>
                    <a:gd name="T72" fmla="*/ 1214 w 2804"/>
                    <a:gd name="T73" fmla="*/ 638 h 1650"/>
                    <a:gd name="T74" fmla="*/ 1215 w 2804"/>
                    <a:gd name="T75" fmla="*/ 636 h 1650"/>
                    <a:gd name="T76" fmla="*/ 1280 w 2804"/>
                    <a:gd name="T77" fmla="*/ 779 h 1650"/>
                    <a:gd name="T78" fmla="*/ 1323 w 2804"/>
                    <a:gd name="T79" fmla="*/ 887 h 1650"/>
                    <a:gd name="T80" fmla="*/ 1340 w 2804"/>
                    <a:gd name="T81" fmla="*/ 928 h 1650"/>
                    <a:gd name="T82" fmla="*/ 1385 w 2804"/>
                    <a:gd name="T83" fmla="*/ 1036 h 1650"/>
                    <a:gd name="T84" fmla="*/ 1435 w 2804"/>
                    <a:gd name="T85" fmla="*/ 1141 h 1650"/>
                    <a:gd name="T86" fmla="*/ 1492 w 2804"/>
                    <a:gd name="T87" fmla="*/ 1243 h 1650"/>
                    <a:gd name="T88" fmla="*/ 1519 w 2804"/>
                    <a:gd name="T89" fmla="*/ 1280 h 1650"/>
                    <a:gd name="T90" fmla="*/ 1562 w 2804"/>
                    <a:gd name="T91" fmla="*/ 1334 h 1650"/>
                    <a:gd name="T92" fmla="*/ 1646 w 2804"/>
                    <a:gd name="T93" fmla="*/ 1411 h 1650"/>
                    <a:gd name="T94" fmla="*/ 1747 w 2804"/>
                    <a:gd name="T95" fmla="*/ 1463 h 1650"/>
                    <a:gd name="T96" fmla="*/ 1854 w 2804"/>
                    <a:gd name="T97" fmla="*/ 1497 h 1650"/>
                    <a:gd name="T98" fmla="*/ 1855 w 2804"/>
                    <a:gd name="T99" fmla="*/ 1493 h 1650"/>
                    <a:gd name="T100" fmla="*/ 2031 w 2804"/>
                    <a:gd name="T101" fmla="*/ 1540 h 1650"/>
                    <a:gd name="T102" fmla="*/ 2122 w 2804"/>
                    <a:gd name="T103" fmla="*/ 1569 h 1650"/>
                    <a:gd name="T104" fmla="*/ 2070 w 2804"/>
                    <a:gd name="T105" fmla="*/ 1555 h 1650"/>
                    <a:gd name="T106" fmla="*/ 2225 w 2804"/>
                    <a:gd name="T107" fmla="*/ 1587 h 1650"/>
                    <a:gd name="T108" fmla="*/ 2358 w 2804"/>
                    <a:gd name="T109" fmla="*/ 1615 h 1650"/>
                    <a:gd name="T110" fmla="*/ 2400 w 2804"/>
                    <a:gd name="T111" fmla="*/ 1621 h 1650"/>
                    <a:gd name="T112" fmla="*/ 2400 w 2804"/>
                    <a:gd name="T113" fmla="*/ 1616 h 1650"/>
                    <a:gd name="T114" fmla="*/ 2581 w 2804"/>
                    <a:gd name="T115" fmla="*/ 1631 h 1650"/>
                    <a:gd name="T116" fmla="*/ 2628 w 2804"/>
                    <a:gd name="T117" fmla="*/ 1639 h 1650"/>
                    <a:gd name="T118" fmla="*/ 2623 w 2804"/>
                    <a:gd name="T119" fmla="*/ 1639 h 1650"/>
                    <a:gd name="T120" fmla="*/ 2734 w 2804"/>
                    <a:gd name="T121" fmla="*/ 1645 h 1650"/>
                    <a:gd name="T122" fmla="*/ 0 w 2804"/>
                    <a:gd name="T123" fmla="*/ 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04" h="1650">
                      <a:moveTo>
                        <a:pt x="19" y="117"/>
                      </a:moveTo>
                      <a:lnTo>
                        <a:pt x="31" y="190"/>
                      </a:lnTo>
                      <a:lnTo>
                        <a:pt x="35" y="189"/>
                      </a:lnTo>
                      <a:lnTo>
                        <a:pt x="24" y="117"/>
                      </a:lnTo>
                      <a:lnTo>
                        <a:pt x="19" y="117"/>
                      </a:lnTo>
                      <a:close/>
                      <a:moveTo>
                        <a:pt x="38" y="234"/>
                      </a:moveTo>
                      <a:lnTo>
                        <a:pt x="50" y="306"/>
                      </a:lnTo>
                      <a:lnTo>
                        <a:pt x="54" y="305"/>
                      </a:lnTo>
                      <a:lnTo>
                        <a:pt x="42" y="233"/>
                      </a:lnTo>
                      <a:lnTo>
                        <a:pt x="38" y="234"/>
                      </a:lnTo>
                      <a:close/>
                      <a:moveTo>
                        <a:pt x="57" y="350"/>
                      </a:moveTo>
                      <a:lnTo>
                        <a:pt x="69" y="422"/>
                      </a:lnTo>
                      <a:lnTo>
                        <a:pt x="74" y="422"/>
                      </a:lnTo>
                      <a:lnTo>
                        <a:pt x="61" y="349"/>
                      </a:lnTo>
                      <a:lnTo>
                        <a:pt x="57" y="350"/>
                      </a:lnTo>
                      <a:close/>
                      <a:moveTo>
                        <a:pt x="76" y="466"/>
                      </a:moveTo>
                      <a:lnTo>
                        <a:pt x="88" y="539"/>
                      </a:lnTo>
                      <a:lnTo>
                        <a:pt x="93" y="538"/>
                      </a:lnTo>
                      <a:lnTo>
                        <a:pt x="81" y="465"/>
                      </a:lnTo>
                      <a:lnTo>
                        <a:pt x="76" y="466"/>
                      </a:lnTo>
                      <a:close/>
                      <a:moveTo>
                        <a:pt x="96" y="582"/>
                      </a:moveTo>
                      <a:lnTo>
                        <a:pt x="101" y="614"/>
                      </a:lnTo>
                      <a:lnTo>
                        <a:pt x="109" y="654"/>
                      </a:lnTo>
                      <a:lnTo>
                        <a:pt x="113" y="653"/>
                      </a:lnTo>
                      <a:lnTo>
                        <a:pt x="105" y="613"/>
                      </a:lnTo>
                      <a:lnTo>
                        <a:pt x="100" y="581"/>
                      </a:lnTo>
                      <a:lnTo>
                        <a:pt x="96" y="582"/>
                      </a:lnTo>
                      <a:close/>
                      <a:moveTo>
                        <a:pt x="118" y="698"/>
                      </a:moveTo>
                      <a:lnTo>
                        <a:pt x="132" y="770"/>
                      </a:lnTo>
                      <a:lnTo>
                        <a:pt x="137" y="769"/>
                      </a:lnTo>
                      <a:lnTo>
                        <a:pt x="122" y="697"/>
                      </a:lnTo>
                      <a:lnTo>
                        <a:pt x="118" y="698"/>
                      </a:lnTo>
                      <a:close/>
                      <a:moveTo>
                        <a:pt x="141" y="813"/>
                      </a:moveTo>
                      <a:lnTo>
                        <a:pt x="156" y="885"/>
                      </a:lnTo>
                      <a:lnTo>
                        <a:pt x="161" y="884"/>
                      </a:lnTo>
                      <a:lnTo>
                        <a:pt x="146" y="812"/>
                      </a:lnTo>
                      <a:lnTo>
                        <a:pt x="141" y="813"/>
                      </a:lnTo>
                      <a:close/>
                      <a:moveTo>
                        <a:pt x="164" y="928"/>
                      </a:moveTo>
                      <a:lnTo>
                        <a:pt x="179" y="1000"/>
                      </a:lnTo>
                      <a:lnTo>
                        <a:pt x="184" y="999"/>
                      </a:lnTo>
                      <a:lnTo>
                        <a:pt x="169" y="927"/>
                      </a:lnTo>
                      <a:lnTo>
                        <a:pt x="164" y="928"/>
                      </a:lnTo>
                      <a:close/>
                      <a:moveTo>
                        <a:pt x="188" y="1043"/>
                      </a:moveTo>
                      <a:lnTo>
                        <a:pt x="202" y="1110"/>
                      </a:lnTo>
                      <a:lnTo>
                        <a:pt x="202" y="1110"/>
                      </a:lnTo>
                      <a:lnTo>
                        <a:pt x="203" y="1116"/>
                      </a:lnTo>
                      <a:lnTo>
                        <a:pt x="208" y="1114"/>
                      </a:lnTo>
                      <a:lnTo>
                        <a:pt x="206" y="1109"/>
                      </a:lnTo>
                      <a:lnTo>
                        <a:pt x="204" y="1109"/>
                      </a:lnTo>
                      <a:lnTo>
                        <a:pt x="206" y="1109"/>
                      </a:lnTo>
                      <a:lnTo>
                        <a:pt x="193" y="1042"/>
                      </a:lnTo>
                      <a:lnTo>
                        <a:pt x="188" y="1043"/>
                      </a:lnTo>
                      <a:close/>
                      <a:moveTo>
                        <a:pt x="216" y="1158"/>
                      </a:moveTo>
                      <a:lnTo>
                        <a:pt x="236" y="1228"/>
                      </a:lnTo>
                      <a:lnTo>
                        <a:pt x="241" y="1227"/>
                      </a:lnTo>
                      <a:lnTo>
                        <a:pt x="220" y="1156"/>
                      </a:lnTo>
                      <a:lnTo>
                        <a:pt x="216" y="1158"/>
                      </a:lnTo>
                      <a:close/>
                      <a:moveTo>
                        <a:pt x="249" y="1270"/>
                      </a:moveTo>
                      <a:lnTo>
                        <a:pt x="270" y="1341"/>
                      </a:lnTo>
                      <a:lnTo>
                        <a:pt x="274" y="1339"/>
                      </a:lnTo>
                      <a:lnTo>
                        <a:pt x="253" y="1269"/>
                      </a:lnTo>
                      <a:lnTo>
                        <a:pt x="249" y="1270"/>
                      </a:lnTo>
                      <a:close/>
                      <a:moveTo>
                        <a:pt x="282" y="1383"/>
                      </a:moveTo>
                      <a:lnTo>
                        <a:pt x="303" y="1453"/>
                      </a:lnTo>
                      <a:lnTo>
                        <a:pt x="307" y="1451"/>
                      </a:lnTo>
                      <a:lnTo>
                        <a:pt x="287" y="1381"/>
                      </a:lnTo>
                      <a:lnTo>
                        <a:pt x="282" y="1383"/>
                      </a:lnTo>
                      <a:close/>
                      <a:moveTo>
                        <a:pt x="325" y="1491"/>
                      </a:moveTo>
                      <a:lnTo>
                        <a:pt x="363" y="1554"/>
                      </a:lnTo>
                      <a:lnTo>
                        <a:pt x="366" y="1551"/>
                      </a:lnTo>
                      <a:lnTo>
                        <a:pt x="329" y="1489"/>
                      </a:lnTo>
                      <a:lnTo>
                        <a:pt x="325" y="1491"/>
                      </a:lnTo>
                      <a:close/>
                      <a:moveTo>
                        <a:pt x="385" y="1591"/>
                      </a:moveTo>
                      <a:lnTo>
                        <a:pt x="404" y="1623"/>
                      </a:lnTo>
                      <a:lnTo>
                        <a:pt x="406" y="1624"/>
                      </a:lnTo>
                      <a:lnTo>
                        <a:pt x="440" y="1617"/>
                      </a:lnTo>
                      <a:lnTo>
                        <a:pt x="439" y="1612"/>
                      </a:lnTo>
                      <a:lnTo>
                        <a:pt x="405" y="1619"/>
                      </a:lnTo>
                      <a:lnTo>
                        <a:pt x="406" y="1621"/>
                      </a:lnTo>
                      <a:lnTo>
                        <a:pt x="408" y="1620"/>
                      </a:lnTo>
                      <a:lnTo>
                        <a:pt x="389" y="1588"/>
                      </a:lnTo>
                      <a:lnTo>
                        <a:pt x="385" y="1591"/>
                      </a:lnTo>
                      <a:close/>
                      <a:moveTo>
                        <a:pt x="481" y="1608"/>
                      </a:moveTo>
                      <a:lnTo>
                        <a:pt x="507" y="1603"/>
                      </a:lnTo>
                      <a:lnTo>
                        <a:pt x="508" y="1602"/>
                      </a:lnTo>
                      <a:lnTo>
                        <a:pt x="543" y="1575"/>
                      </a:lnTo>
                      <a:lnTo>
                        <a:pt x="540" y="1571"/>
                      </a:lnTo>
                      <a:lnTo>
                        <a:pt x="506" y="1599"/>
                      </a:lnTo>
                      <a:lnTo>
                        <a:pt x="507" y="1601"/>
                      </a:lnTo>
                      <a:lnTo>
                        <a:pt x="507" y="1598"/>
                      </a:lnTo>
                      <a:lnTo>
                        <a:pt x="480" y="1603"/>
                      </a:lnTo>
                      <a:lnTo>
                        <a:pt x="481" y="1608"/>
                      </a:lnTo>
                      <a:close/>
                      <a:moveTo>
                        <a:pt x="576" y="1548"/>
                      </a:moveTo>
                      <a:lnTo>
                        <a:pt x="609" y="1522"/>
                      </a:lnTo>
                      <a:lnTo>
                        <a:pt x="608" y="1520"/>
                      </a:lnTo>
                      <a:lnTo>
                        <a:pt x="608" y="1523"/>
                      </a:lnTo>
                      <a:lnTo>
                        <a:pt x="637" y="1518"/>
                      </a:lnTo>
                      <a:lnTo>
                        <a:pt x="636" y="1513"/>
                      </a:lnTo>
                      <a:lnTo>
                        <a:pt x="607" y="1518"/>
                      </a:lnTo>
                      <a:lnTo>
                        <a:pt x="606" y="1519"/>
                      </a:lnTo>
                      <a:lnTo>
                        <a:pt x="574" y="1545"/>
                      </a:lnTo>
                      <a:lnTo>
                        <a:pt x="576" y="1548"/>
                      </a:lnTo>
                      <a:close/>
                      <a:moveTo>
                        <a:pt x="678" y="1511"/>
                      </a:moveTo>
                      <a:lnTo>
                        <a:pt x="709" y="1506"/>
                      </a:lnTo>
                      <a:lnTo>
                        <a:pt x="709" y="1503"/>
                      </a:lnTo>
                      <a:lnTo>
                        <a:pt x="708" y="1506"/>
                      </a:lnTo>
                      <a:lnTo>
                        <a:pt x="744" y="1520"/>
                      </a:lnTo>
                      <a:lnTo>
                        <a:pt x="745" y="1516"/>
                      </a:lnTo>
                      <a:lnTo>
                        <a:pt x="710" y="1501"/>
                      </a:lnTo>
                      <a:lnTo>
                        <a:pt x="709" y="1501"/>
                      </a:lnTo>
                      <a:lnTo>
                        <a:pt x="677" y="1506"/>
                      </a:lnTo>
                      <a:lnTo>
                        <a:pt x="678" y="1511"/>
                      </a:lnTo>
                      <a:close/>
                      <a:moveTo>
                        <a:pt x="782" y="1537"/>
                      </a:moveTo>
                      <a:lnTo>
                        <a:pt x="809" y="1548"/>
                      </a:lnTo>
                      <a:lnTo>
                        <a:pt x="812" y="1546"/>
                      </a:lnTo>
                      <a:lnTo>
                        <a:pt x="825" y="1505"/>
                      </a:lnTo>
                      <a:lnTo>
                        <a:pt x="821" y="1503"/>
                      </a:lnTo>
                      <a:lnTo>
                        <a:pt x="808" y="1544"/>
                      </a:lnTo>
                      <a:lnTo>
                        <a:pt x="810" y="1545"/>
                      </a:lnTo>
                      <a:lnTo>
                        <a:pt x="811" y="1543"/>
                      </a:lnTo>
                      <a:lnTo>
                        <a:pt x="784" y="1532"/>
                      </a:lnTo>
                      <a:lnTo>
                        <a:pt x="782" y="1537"/>
                      </a:lnTo>
                      <a:close/>
                      <a:moveTo>
                        <a:pt x="838" y="1462"/>
                      </a:moveTo>
                      <a:lnTo>
                        <a:pt x="860" y="1392"/>
                      </a:lnTo>
                      <a:lnTo>
                        <a:pt x="855" y="1391"/>
                      </a:lnTo>
                      <a:lnTo>
                        <a:pt x="833" y="1461"/>
                      </a:lnTo>
                      <a:lnTo>
                        <a:pt x="838" y="1462"/>
                      </a:lnTo>
                      <a:close/>
                      <a:moveTo>
                        <a:pt x="873" y="1350"/>
                      </a:moveTo>
                      <a:lnTo>
                        <a:pt x="894" y="1280"/>
                      </a:lnTo>
                      <a:lnTo>
                        <a:pt x="890" y="1279"/>
                      </a:lnTo>
                      <a:lnTo>
                        <a:pt x="868" y="1349"/>
                      </a:lnTo>
                      <a:lnTo>
                        <a:pt x="873" y="1350"/>
                      </a:lnTo>
                      <a:close/>
                      <a:moveTo>
                        <a:pt x="908" y="1239"/>
                      </a:moveTo>
                      <a:lnTo>
                        <a:pt x="913" y="1221"/>
                      </a:lnTo>
                      <a:lnTo>
                        <a:pt x="913" y="1220"/>
                      </a:lnTo>
                      <a:lnTo>
                        <a:pt x="925" y="1167"/>
                      </a:lnTo>
                      <a:lnTo>
                        <a:pt x="920" y="1166"/>
                      </a:lnTo>
                      <a:lnTo>
                        <a:pt x="908" y="1219"/>
                      </a:lnTo>
                      <a:lnTo>
                        <a:pt x="911" y="1220"/>
                      </a:lnTo>
                      <a:lnTo>
                        <a:pt x="909" y="1219"/>
                      </a:lnTo>
                      <a:lnTo>
                        <a:pt x="903" y="1237"/>
                      </a:lnTo>
                      <a:lnTo>
                        <a:pt x="908" y="1239"/>
                      </a:lnTo>
                      <a:close/>
                      <a:moveTo>
                        <a:pt x="934" y="1124"/>
                      </a:moveTo>
                      <a:lnTo>
                        <a:pt x="949" y="1052"/>
                      </a:lnTo>
                      <a:lnTo>
                        <a:pt x="945" y="1051"/>
                      </a:lnTo>
                      <a:lnTo>
                        <a:pt x="929" y="1123"/>
                      </a:lnTo>
                      <a:lnTo>
                        <a:pt x="934" y="1124"/>
                      </a:lnTo>
                      <a:close/>
                      <a:moveTo>
                        <a:pt x="959" y="1009"/>
                      </a:moveTo>
                      <a:lnTo>
                        <a:pt x="974" y="937"/>
                      </a:lnTo>
                      <a:lnTo>
                        <a:pt x="969" y="936"/>
                      </a:lnTo>
                      <a:lnTo>
                        <a:pt x="954" y="1008"/>
                      </a:lnTo>
                      <a:lnTo>
                        <a:pt x="959" y="1009"/>
                      </a:lnTo>
                      <a:close/>
                      <a:moveTo>
                        <a:pt x="983" y="894"/>
                      </a:moveTo>
                      <a:lnTo>
                        <a:pt x="998" y="822"/>
                      </a:lnTo>
                      <a:lnTo>
                        <a:pt x="994" y="821"/>
                      </a:lnTo>
                      <a:lnTo>
                        <a:pt x="979" y="893"/>
                      </a:lnTo>
                      <a:lnTo>
                        <a:pt x="983" y="894"/>
                      </a:lnTo>
                      <a:close/>
                      <a:moveTo>
                        <a:pt x="1008" y="779"/>
                      </a:moveTo>
                      <a:lnTo>
                        <a:pt x="1014" y="748"/>
                      </a:lnTo>
                      <a:lnTo>
                        <a:pt x="1012" y="748"/>
                      </a:lnTo>
                      <a:lnTo>
                        <a:pt x="1014" y="749"/>
                      </a:lnTo>
                      <a:lnTo>
                        <a:pt x="1033" y="712"/>
                      </a:lnTo>
                      <a:lnTo>
                        <a:pt x="1029" y="710"/>
                      </a:lnTo>
                      <a:lnTo>
                        <a:pt x="1010" y="747"/>
                      </a:lnTo>
                      <a:lnTo>
                        <a:pt x="1010" y="747"/>
                      </a:lnTo>
                      <a:lnTo>
                        <a:pt x="1003" y="778"/>
                      </a:lnTo>
                      <a:lnTo>
                        <a:pt x="1008" y="779"/>
                      </a:lnTo>
                      <a:close/>
                      <a:moveTo>
                        <a:pt x="1053" y="673"/>
                      </a:moveTo>
                      <a:lnTo>
                        <a:pt x="1087" y="609"/>
                      </a:lnTo>
                      <a:lnTo>
                        <a:pt x="1083" y="606"/>
                      </a:lnTo>
                      <a:lnTo>
                        <a:pt x="1049" y="671"/>
                      </a:lnTo>
                      <a:lnTo>
                        <a:pt x="1053" y="673"/>
                      </a:lnTo>
                      <a:close/>
                      <a:moveTo>
                        <a:pt x="1107" y="570"/>
                      </a:moveTo>
                      <a:lnTo>
                        <a:pt x="1115" y="555"/>
                      </a:lnTo>
                      <a:lnTo>
                        <a:pt x="1113" y="554"/>
                      </a:lnTo>
                      <a:lnTo>
                        <a:pt x="1111" y="556"/>
                      </a:lnTo>
                      <a:lnTo>
                        <a:pt x="1154" y="591"/>
                      </a:lnTo>
                      <a:lnTo>
                        <a:pt x="1157" y="587"/>
                      </a:lnTo>
                      <a:lnTo>
                        <a:pt x="1114" y="552"/>
                      </a:lnTo>
                      <a:lnTo>
                        <a:pt x="1111" y="553"/>
                      </a:lnTo>
                      <a:lnTo>
                        <a:pt x="1103" y="567"/>
                      </a:lnTo>
                      <a:lnTo>
                        <a:pt x="1107" y="570"/>
                      </a:lnTo>
                      <a:close/>
                      <a:moveTo>
                        <a:pt x="1187" y="618"/>
                      </a:moveTo>
                      <a:lnTo>
                        <a:pt x="1213" y="640"/>
                      </a:lnTo>
                      <a:lnTo>
                        <a:pt x="1214" y="638"/>
                      </a:lnTo>
                      <a:lnTo>
                        <a:pt x="1212" y="639"/>
                      </a:lnTo>
                      <a:lnTo>
                        <a:pt x="1228" y="674"/>
                      </a:lnTo>
                      <a:lnTo>
                        <a:pt x="1232" y="672"/>
                      </a:lnTo>
                      <a:lnTo>
                        <a:pt x="1216" y="637"/>
                      </a:lnTo>
                      <a:lnTo>
                        <a:pt x="1215" y="636"/>
                      </a:lnTo>
                      <a:lnTo>
                        <a:pt x="1189" y="614"/>
                      </a:lnTo>
                      <a:lnTo>
                        <a:pt x="1187" y="618"/>
                      </a:lnTo>
                      <a:close/>
                      <a:moveTo>
                        <a:pt x="1246" y="714"/>
                      </a:moveTo>
                      <a:lnTo>
                        <a:pt x="1275" y="781"/>
                      </a:lnTo>
                      <a:lnTo>
                        <a:pt x="1280" y="779"/>
                      </a:lnTo>
                      <a:lnTo>
                        <a:pt x="1250" y="712"/>
                      </a:lnTo>
                      <a:lnTo>
                        <a:pt x="1246" y="714"/>
                      </a:lnTo>
                      <a:close/>
                      <a:moveTo>
                        <a:pt x="1293" y="820"/>
                      </a:moveTo>
                      <a:lnTo>
                        <a:pt x="1313" y="864"/>
                      </a:lnTo>
                      <a:lnTo>
                        <a:pt x="1323" y="887"/>
                      </a:lnTo>
                      <a:lnTo>
                        <a:pt x="1327" y="885"/>
                      </a:lnTo>
                      <a:lnTo>
                        <a:pt x="1317" y="862"/>
                      </a:lnTo>
                      <a:lnTo>
                        <a:pt x="1298" y="819"/>
                      </a:lnTo>
                      <a:lnTo>
                        <a:pt x="1293" y="820"/>
                      </a:lnTo>
                      <a:close/>
                      <a:moveTo>
                        <a:pt x="1340" y="928"/>
                      </a:moveTo>
                      <a:lnTo>
                        <a:pt x="1368" y="995"/>
                      </a:lnTo>
                      <a:lnTo>
                        <a:pt x="1372" y="993"/>
                      </a:lnTo>
                      <a:lnTo>
                        <a:pt x="1344" y="926"/>
                      </a:lnTo>
                      <a:lnTo>
                        <a:pt x="1340" y="928"/>
                      </a:lnTo>
                      <a:close/>
                      <a:moveTo>
                        <a:pt x="1385" y="1036"/>
                      </a:moveTo>
                      <a:lnTo>
                        <a:pt x="1414" y="1103"/>
                      </a:lnTo>
                      <a:lnTo>
                        <a:pt x="1418" y="1101"/>
                      </a:lnTo>
                      <a:lnTo>
                        <a:pt x="1390" y="1034"/>
                      </a:lnTo>
                      <a:lnTo>
                        <a:pt x="1385" y="1036"/>
                      </a:lnTo>
                      <a:close/>
                      <a:moveTo>
                        <a:pt x="1435" y="1141"/>
                      </a:moveTo>
                      <a:lnTo>
                        <a:pt x="1471" y="1205"/>
                      </a:lnTo>
                      <a:lnTo>
                        <a:pt x="1475" y="1202"/>
                      </a:lnTo>
                      <a:lnTo>
                        <a:pt x="1439" y="1139"/>
                      </a:lnTo>
                      <a:lnTo>
                        <a:pt x="1435" y="1141"/>
                      </a:lnTo>
                      <a:close/>
                      <a:moveTo>
                        <a:pt x="1492" y="1243"/>
                      </a:moveTo>
                      <a:lnTo>
                        <a:pt x="1515" y="1283"/>
                      </a:lnTo>
                      <a:lnTo>
                        <a:pt x="1515" y="1284"/>
                      </a:lnTo>
                      <a:lnTo>
                        <a:pt x="1532" y="1303"/>
                      </a:lnTo>
                      <a:lnTo>
                        <a:pt x="1536" y="1299"/>
                      </a:lnTo>
                      <a:lnTo>
                        <a:pt x="1519" y="1280"/>
                      </a:lnTo>
                      <a:lnTo>
                        <a:pt x="1517" y="1282"/>
                      </a:lnTo>
                      <a:lnTo>
                        <a:pt x="1519" y="1281"/>
                      </a:lnTo>
                      <a:lnTo>
                        <a:pt x="1496" y="1240"/>
                      </a:lnTo>
                      <a:lnTo>
                        <a:pt x="1492" y="1243"/>
                      </a:lnTo>
                      <a:close/>
                      <a:moveTo>
                        <a:pt x="1562" y="1334"/>
                      </a:moveTo>
                      <a:lnTo>
                        <a:pt x="1611" y="1387"/>
                      </a:lnTo>
                      <a:lnTo>
                        <a:pt x="1614" y="1384"/>
                      </a:lnTo>
                      <a:lnTo>
                        <a:pt x="1565" y="1331"/>
                      </a:lnTo>
                      <a:lnTo>
                        <a:pt x="1562" y="1334"/>
                      </a:lnTo>
                      <a:close/>
                      <a:moveTo>
                        <a:pt x="1646" y="1411"/>
                      </a:moveTo>
                      <a:lnTo>
                        <a:pt x="1707" y="1447"/>
                      </a:lnTo>
                      <a:lnTo>
                        <a:pt x="1710" y="1443"/>
                      </a:lnTo>
                      <a:lnTo>
                        <a:pt x="1649" y="1407"/>
                      </a:lnTo>
                      <a:lnTo>
                        <a:pt x="1646" y="1411"/>
                      </a:lnTo>
                      <a:close/>
                      <a:moveTo>
                        <a:pt x="1747" y="1463"/>
                      </a:moveTo>
                      <a:lnTo>
                        <a:pt x="1813" y="1486"/>
                      </a:lnTo>
                      <a:lnTo>
                        <a:pt x="1814" y="1481"/>
                      </a:lnTo>
                      <a:lnTo>
                        <a:pt x="1748" y="1459"/>
                      </a:lnTo>
                      <a:lnTo>
                        <a:pt x="1747" y="1463"/>
                      </a:lnTo>
                      <a:close/>
                      <a:moveTo>
                        <a:pt x="1854" y="1497"/>
                      </a:moveTo>
                      <a:lnTo>
                        <a:pt x="1920" y="1516"/>
                      </a:lnTo>
                      <a:lnTo>
                        <a:pt x="1921" y="1516"/>
                      </a:lnTo>
                      <a:lnTo>
                        <a:pt x="1922" y="1511"/>
                      </a:lnTo>
                      <a:lnTo>
                        <a:pt x="1922" y="1511"/>
                      </a:lnTo>
                      <a:lnTo>
                        <a:pt x="1855" y="1493"/>
                      </a:lnTo>
                      <a:lnTo>
                        <a:pt x="1854" y="1497"/>
                      </a:lnTo>
                      <a:close/>
                      <a:moveTo>
                        <a:pt x="1962" y="1527"/>
                      </a:moveTo>
                      <a:lnTo>
                        <a:pt x="2022" y="1542"/>
                      </a:lnTo>
                      <a:lnTo>
                        <a:pt x="2030" y="1545"/>
                      </a:lnTo>
                      <a:lnTo>
                        <a:pt x="2031" y="1540"/>
                      </a:lnTo>
                      <a:lnTo>
                        <a:pt x="2023" y="1538"/>
                      </a:lnTo>
                      <a:lnTo>
                        <a:pt x="1963" y="1522"/>
                      </a:lnTo>
                      <a:lnTo>
                        <a:pt x="1962" y="1527"/>
                      </a:lnTo>
                      <a:close/>
                      <a:moveTo>
                        <a:pt x="2070" y="1555"/>
                      </a:moveTo>
                      <a:lnTo>
                        <a:pt x="2122" y="1569"/>
                      </a:lnTo>
                      <a:lnTo>
                        <a:pt x="2138" y="1572"/>
                      </a:lnTo>
                      <a:lnTo>
                        <a:pt x="2139" y="1567"/>
                      </a:lnTo>
                      <a:lnTo>
                        <a:pt x="2123" y="1564"/>
                      </a:lnTo>
                      <a:lnTo>
                        <a:pt x="2071" y="1550"/>
                      </a:lnTo>
                      <a:lnTo>
                        <a:pt x="2070" y="1555"/>
                      </a:lnTo>
                      <a:close/>
                      <a:moveTo>
                        <a:pt x="2179" y="1582"/>
                      </a:moveTo>
                      <a:lnTo>
                        <a:pt x="2224" y="1592"/>
                      </a:lnTo>
                      <a:lnTo>
                        <a:pt x="2248" y="1596"/>
                      </a:lnTo>
                      <a:lnTo>
                        <a:pt x="2249" y="1592"/>
                      </a:lnTo>
                      <a:lnTo>
                        <a:pt x="2225" y="1587"/>
                      </a:lnTo>
                      <a:lnTo>
                        <a:pt x="2180" y="1577"/>
                      </a:lnTo>
                      <a:lnTo>
                        <a:pt x="2179" y="1582"/>
                      </a:lnTo>
                      <a:close/>
                      <a:moveTo>
                        <a:pt x="2289" y="1604"/>
                      </a:moveTo>
                      <a:lnTo>
                        <a:pt x="2324" y="1611"/>
                      </a:lnTo>
                      <a:lnTo>
                        <a:pt x="2358" y="1615"/>
                      </a:lnTo>
                      <a:lnTo>
                        <a:pt x="2359" y="1610"/>
                      </a:lnTo>
                      <a:lnTo>
                        <a:pt x="2325" y="1606"/>
                      </a:lnTo>
                      <a:lnTo>
                        <a:pt x="2290" y="1599"/>
                      </a:lnTo>
                      <a:lnTo>
                        <a:pt x="2289" y="1604"/>
                      </a:lnTo>
                      <a:close/>
                      <a:moveTo>
                        <a:pt x="2400" y="1621"/>
                      </a:moveTo>
                      <a:lnTo>
                        <a:pt x="2426" y="1624"/>
                      </a:lnTo>
                      <a:lnTo>
                        <a:pt x="2469" y="1628"/>
                      </a:lnTo>
                      <a:lnTo>
                        <a:pt x="2469" y="1623"/>
                      </a:lnTo>
                      <a:lnTo>
                        <a:pt x="2426" y="1619"/>
                      </a:lnTo>
                      <a:lnTo>
                        <a:pt x="2400" y="1616"/>
                      </a:lnTo>
                      <a:lnTo>
                        <a:pt x="2400" y="1621"/>
                      </a:lnTo>
                      <a:close/>
                      <a:moveTo>
                        <a:pt x="2511" y="1632"/>
                      </a:moveTo>
                      <a:lnTo>
                        <a:pt x="2527" y="1633"/>
                      </a:lnTo>
                      <a:lnTo>
                        <a:pt x="2581" y="1636"/>
                      </a:lnTo>
                      <a:lnTo>
                        <a:pt x="2581" y="1631"/>
                      </a:lnTo>
                      <a:lnTo>
                        <a:pt x="2527" y="1628"/>
                      </a:lnTo>
                      <a:lnTo>
                        <a:pt x="2511" y="1627"/>
                      </a:lnTo>
                      <a:lnTo>
                        <a:pt x="2511" y="1632"/>
                      </a:lnTo>
                      <a:close/>
                      <a:moveTo>
                        <a:pt x="2623" y="1639"/>
                      </a:moveTo>
                      <a:lnTo>
                        <a:pt x="2628" y="1639"/>
                      </a:lnTo>
                      <a:lnTo>
                        <a:pt x="2692" y="1643"/>
                      </a:lnTo>
                      <a:lnTo>
                        <a:pt x="2692" y="1638"/>
                      </a:lnTo>
                      <a:lnTo>
                        <a:pt x="2628" y="1634"/>
                      </a:lnTo>
                      <a:lnTo>
                        <a:pt x="2623" y="1634"/>
                      </a:lnTo>
                      <a:lnTo>
                        <a:pt x="2623" y="1639"/>
                      </a:lnTo>
                      <a:close/>
                      <a:moveTo>
                        <a:pt x="2734" y="1645"/>
                      </a:moveTo>
                      <a:lnTo>
                        <a:pt x="2804" y="1650"/>
                      </a:lnTo>
                      <a:lnTo>
                        <a:pt x="2804" y="1645"/>
                      </a:lnTo>
                      <a:lnTo>
                        <a:pt x="2734" y="1640"/>
                      </a:lnTo>
                      <a:lnTo>
                        <a:pt x="2734" y="1645"/>
                      </a:lnTo>
                      <a:close/>
                      <a:moveTo>
                        <a:pt x="0" y="1"/>
                      </a:moveTo>
                      <a:lnTo>
                        <a:pt x="12" y="74"/>
                      </a:lnTo>
                      <a:lnTo>
                        <a:pt x="16" y="73"/>
                      </a:lnTo>
                      <a:lnTo>
                        <a:pt x="4" y="0"/>
                      </a:lnTo>
                      <a:lnTo>
                        <a:pt x="0" y="1"/>
                      </a:lnTo>
                      <a:close/>
                    </a:path>
                  </a:pathLst>
                </a:custGeom>
                <a:solidFill>
                  <a:srgbClr val="0000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en-GB" sz="600">
                    <a:latin typeface="+mn-lt"/>
                  </a:endParaRPr>
                </a:p>
              </p:txBody>
            </p:sp>
          </p:grpSp>
          <p:sp>
            <p:nvSpPr>
              <p:cNvPr id="223" name="Line 6">
                <a:extLst>
                  <a:ext uri="{FF2B5EF4-FFF2-40B4-BE49-F238E27FC236}">
                    <a16:creationId xmlns:a16="http://schemas.microsoft.com/office/drawing/2014/main" id="{733B05BC-27A8-4F2B-81FE-2E63C077C6C8}"/>
                  </a:ext>
                </a:extLst>
              </p:cNvPr>
              <p:cNvSpPr>
                <a:spLocks noChangeShapeType="1"/>
              </p:cNvSpPr>
              <p:nvPr/>
            </p:nvSpPr>
            <p:spPr bwMode="auto">
              <a:xfrm>
                <a:off x="3766016" y="2136127"/>
                <a:ext cx="251219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4" name="Line 8">
                <a:extLst>
                  <a:ext uri="{FF2B5EF4-FFF2-40B4-BE49-F238E27FC236}">
                    <a16:creationId xmlns:a16="http://schemas.microsoft.com/office/drawing/2014/main" id="{4A019B7A-0D6A-4D43-9460-5ADB06EC4C7C}"/>
                  </a:ext>
                </a:extLst>
              </p:cNvPr>
              <p:cNvSpPr>
                <a:spLocks noChangeShapeType="1"/>
              </p:cNvSpPr>
              <p:nvPr/>
            </p:nvSpPr>
            <p:spPr bwMode="auto">
              <a:xfrm flipV="1">
                <a:off x="3766016"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5" name="Line 9">
                <a:extLst>
                  <a:ext uri="{FF2B5EF4-FFF2-40B4-BE49-F238E27FC236}">
                    <a16:creationId xmlns:a16="http://schemas.microsoft.com/office/drawing/2014/main" id="{8CDA653F-B9DC-4198-B1AC-139882EDA212}"/>
                  </a:ext>
                </a:extLst>
              </p:cNvPr>
              <p:cNvSpPr>
                <a:spLocks noChangeShapeType="1"/>
              </p:cNvSpPr>
              <p:nvPr/>
            </p:nvSpPr>
            <p:spPr bwMode="auto">
              <a:xfrm flipV="1">
                <a:off x="4184715"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6" name="Line 10">
                <a:extLst>
                  <a:ext uri="{FF2B5EF4-FFF2-40B4-BE49-F238E27FC236}">
                    <a16:creationId xmlns:a16="http://schemas.microsoft.com/office/drawing/2014/main" id="{D18507F4-7C24-4983-9925-CB158F04D1F5}"/>
                  </a:ext>
                </a:extLst>
              </p:cNvPr>
              <p:cNvSpPr>
                <a:spLocks noChangeShapeType="1"/>
              </p:cNvSpPr>
              <p:nvPr/>
            </p:nvSpPr>
            <p:spPr bwMode="auto">
              <a:xfrm flipV="1">
                <a:off x="4603414"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7" name="Line 11">
                <a:extLst>
                  <a:ext uri="{FF2B5EF4-FFF2-40B4-BE49-F238E27FC236}">
                    <a16:creationId xmlns:a16="http://schemas.microsoft.com/office/drawing/2014/main" id="{310F532B-3ECA-4243-8075-850FAC2B0CB0}"/>
                  </a:ext>
                </a:extLst>
              </p:cNvPr>
              <p:cNvSpPr>
                <a:spLocks noChangeShapeType="1"/>
              </p:cNvSpPr>
              <p:nvPr/>
            </p:nvSpPr>
            <p:spPr bwMode="auto">
              <a:xfrm flipV="1">
                <a:off x="5022113"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8" name="Line 12">
                <a:extLst>
                  <a:ext uri="{FF2B5EF4-FFF2-40B4-BE49-F238E27FC236}">
                    <a16:creationId xmlns:a16="http://schemas.microsoft.com/office/drawing/2014/main" id="{F214142B-002B-49C1-B8DD-2EA34074069D}"/>
                  </a:ext>
                </a:extLst>
              </p:cNvPr>
              <p:cNvSpPr>
                <a:spLocks noChangeShapeType="1"/>
              </p:cNvSpPr>
              <p:nvPr/>
            </p:nvSpPr>
            <p:spPr bwMode="auto">
              <a:xfrm flipV="1">
                <a:off x="5440812"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29" name="Line 13">
                <a:extLst>
                  <a:ext uri="{FF2B5EF4-FFF2-40B4-BE49-F238E27FC236}">
                    <a16:creationId xmlns:a16="http://schemas.microsoft.com/office/drawing/2014/main" id="{62E3A89B-3135-4327-8FA8-37C567666886}"/>
                  </a:ext>
                </a:extLst>
              </p:cNvPr>
              <p:cNvSpPr>
                <a:spLocks noChangeShapeType="1"/>
              </p:cNvSpPr>
              <p:nvPr/>
            </p:nvSpPr>
            <p:spPr bwMode="auto">
              <a:xfrm flipV="1">
                <a:off x="5859511" y="2118041"/>
                <a:ext cx="0" cy="18086"/>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30" name="Line 15">
                <a:extLst>
                  <a:ext uri="{FF2B5EF4-FFF2-40B4-BE49-F238E27FC236}">
                    <a16:creationId xmlns:a16="http://schemas.microsoft.com/office/drawing/2014/main" id="{E748856A-B6A6-4603-A8ED-2D053964F7F3}"/>
                  </a:ext>
                </a:extLst>
              </p:cNvPr>
              <p:cNvSpPr>
                <a:spLocks noChangeShapeType="1"/>
              </p:cNvSpPr>
              <p:nvPr/>
            </p:nvSpPr>
            <p:spPr bwMode="auto">
              <a:xfrm>
                <a:off x="3766016" y="661797"/>
                <a:ext cx="0" cy="1925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31" name="Rectangle 22">
                <a:extLst>
                  <a:ext uri="{FF2B5EF4-FFF2-40B4-BE49-F238E27FC236}">
                    <a16:creationId xmlns:a16="http://schemas.microsoft.com/office/drawing/2014/main" id="{AA03E081-43F5-4736-BC2A-2DC58541AE94}"/>
                  </a:ext>
                </a:extLst>
              </p:cNvPr>
              <p:cNvSpPr>
                <a:spLocks noChangeArrowheads="1"/>
              </p:cNvSpPr>
              <p:nvPr/>
            </p:nvSpPr>
            <p:spPr bwMode="auto">
              <a:xfrm>
                <a:off x="3739035"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20</a:t>
                </a:r>
                <a:endParaRPr lang="en-US" altLang="en-US" sz="600">
                  <a:latin typeface="+mn-lt"/>
                </a:endParaRPr>
              </a:p>
            </p:txBody>
          </p:sp>
          <p:sp>
            <p:nvSpPr>
              <p:cNvPr id="232" name="Rectangle 23">
                <a:extLst>
                  <a:ext uri="{FF2B5EF4-FFF2-40B4-BE49-F238E27FC236}">
                    <a16:creationId xmlns:a16="http://schemas.microsoft.com/office/drawing/2014/main" id="{8D9271DF-D8EC-4200-9F08-80DFAC04AA24}"/>
                  </a:ext>
                </a:extLst>
              </p:cNvPr>
              <p:cNvSpPr>
                <a:spLocks noChangeArrowheads="1"/>
              </p:cNvSpPr>
              <p:nvPr/>
            </p:nvSpPr>
            <p:spPr bwMode="auto">
              <a:xfrm>
                <a:off x="4156074"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25</a:t>
                </a:r>
                <a:endParaRPr lang="en-US" altLang="en-US" sz="600">
                  <a:latin typeface="+mn-lt"/>
                </a:endParaRPr>
              </a:p>
            </p:txBody>
          </p:sp>
          <p:sp>
            <p:nvSpPr>
              <p:cNvPr id="233" name="Rectangle 24">
                <a:extLst>
                  <a:ext uri="{FF2B5EF4-FFF2-40B4-BE49-F238E27FC236}">
                    <a16:creationId xmlns:a16="http://schemas.microsoft.com/office/drawing/2014/main" id="{25B577C3-CE7F-40DD-ADF6-E3FE2BF23400}"/>
                  </a:ext>
                </a:extLst>
              </p:cNvPr>
              <p:cNvSpPr>
                <a:spLocks noChangeArrowheads="1"/>
              </p:cNvSpPr>
              <p:nvPr/>
            </p:nvSpPr>
            <p:spPr bwMode="auto">
              <a:xfrm>
                <a:off x="4578091"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30</a:t>
                </a:r>
                <a:endParaRPr lang="en-US" altLang="en-US" sz="600">
                  <a:latin typeface="+mn-lt"/>
                </a:endParaRPr>
              </a:p>
            </p:txBody>
          </p:sp>
          <p:sp>
            <p:nvSpPr>
              <p:cNvPr id="234" name="Rectangle 25">
                <a:extLst>
                  <a:ext uri="{FF2B5EF4-FFF2-40B4-BE49-F238E27FC236}">
                    <a16:creationId xmlns:a16="http://schemas.microsoft.com/office/drawing/2014/main" id="{FD98B300-D2E0-4F95-8AE6-9255EDBFE200}"/>
                  </a:ext>
                </a:extLst>
              </p:cNvPr>
              <p:cNvSpPr>
                <a:spLocks noChangeArrowheads="1"/>
              </p:cNvSpPr>
              <p:nvPr/>
            </p:nvSpPr>
            <p:spPr bwMode="auto">
              <a:xfrm>
                <a:off x="4995130"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35</a:t>
                </a:r>
                <a:endParaRPr lang="en-US" altLang="en-US" sz="600">
                  <a:latin typeface="+mn-lt"/>
                </a:endParaRPr>
              </a:p>
            </p:txBody>
          </p:sp>
          <p:sp>
            <p:nvSpPr>
              <p:cNvPr id="235" name="Rectangle 26">
                <a:extLst>
                  <a:ext uri="{FF2B5EF4-FFF2-40B4-BE49-F238E27FC236}">
                    <a16:creationId xmlns:a16="http://schemas.microsoft.com/office/drawing/2014/main" id="{45B45086-68A0-4F9E-8CC3-38929464BCC5}"/>
                  </a:ext>
                </a:extLst>
              </p:cNvPr>
              <p:cNvSpPr>
                <a:spLocks noChangeArrowheads="1"/>
              </p:cNvSpPr>
              <p:nvPr/>
            </p:nvSpPr>
            <p:spPr bwMode="auto">
              <a:xfrm>
                <a:off x="5412171"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40</a:t>
                </a:r>
                <a:endParaRPr lang="en-US" altLang="en-US" sz="600">
                  <a:latin typeface="+mn-lt"/>
                </a:endParaRPr>
              </a:p>
            </p:txBody>
          </p:sp>
          <p:sp>
            <p:nvSpPr>
              <p:cNvPr id="236" name="Rectangle 27">
                <a:extLst>
                  <a:ext uri="{FF2B5EF4-FFF2-40B4-BE49-F238E27FC236}">
                    <a16:creationId xmlns:a16="http://schemas.microsoft.com/office/drawing/2014/main" id="{9DDF7DBB-FAAD-4464-93D8-8FC605E047DC}"/>
                  </a:ext>
                </a:extLst>
              </p:cNvPr>
              <p:cNvSpPr>
                <a:spLocks noChangeArrowheads="1"/>
              </p:cNvSpPr>
              <p:nvPr/>
            </p:nvSpPr>
            <p:spPr bwMode="auto">
              <a:xfrm>
                <a:off x="5834186" y="2200071"/>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45</a:t>
                </a:r>
                <a:endParaRPr lang="en-US" altLang="en-US" sz="600">
                  <a:latin typeface="+mn-lt"/>
                </a:endParaRPr>
              </a:p>
            </p:txBody>
          </p:sp>
          <p:sp>
            <p:nvSpPr>
              <p:cNvPr id="237" name="Line 29">
                <a:extLst>
                  <a:ext uri="{FF2B5EF4-FFF2-40B4-BE49-F238E27FC236}">
                    <a16:creationId xmlns:a16="http://schemas.microsoft.com/office/drawing/2014/main" id="{FC512583-A61A-4555-AF44-8C004219A947}"/>
                  </a:ext>
                </a:extLst>
              </p:cNvPr>
              <p:cNvSpPr>
                <a:spLocks noChangeShapeType="1"/>
              </p:cNvSpPr>
              <p:nvPr/>
            </p:nvSpPr>
            <p:spPr bwMode="auto">
              <a:xfrm flipV="1">
                <a:off x="3766016" y="661797"/>
                <a:ext cx="0" cy="147433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38" name="Line 31">
                <a:extLst>
                  <a:ext uri="{FF2B5EF4-FFF2-40B4-BE49-F238E27FC236}">
                    <a16:creationId xmlns:a16="http://schemas.microsoft.com/office/drawing/2014/main" id="{FFC7FDCA-634A-4B50-B4D3-B9A3652E529F}"/>
                  </a:ext>
                </a:extLst>
              </p:cNvPr>
              <p:cNvSpPr>
                <a:spLocks noChangeShapeType="1"/>
              </p:cNvSpPr>
              <p:nvPr/>
            </p:nvSpPr>
            <p:spPr bwMode="auto">
              <a:xfrm>
                <a:off x="3766016" y="2136127"/>
                <a:ext cx="2487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39" name="Line 34">
                <a:extLst>
                  <a:ext uri="{FF2B5EF4-FFF2-40B4-BE49-F238E27FC236}">
                    <a16:creationId xmlns:a16="http://schemas.microsoft.com/office/drawing/2014/main" id="{C4E7180A-5EA4-41EE-953A-EDD36966AD39}"/>
                  </a:ext>
                </a:extLst>
              </p:cNvPr>
              <p:cNvSpPr>
                <a:spLocks noChangeShapeType="1"/>
              </p:cNvSpPr>
              <p:nvPr/>
            </p:nvSpPr>
            <p:spPr bwMode="auto">
              <a:xfrm>
                <a:off x="3766016" y="1644878"/>
                <a:ext cx="2487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0" name="Line 37">
                <a:extLst>
                  <a:ext uri="{FF2B5EF4-FFF2-40B4-BE49-F238E27FC236}">
                    <a16:creationId xmlns:a16="http://schemas.microsoft.com/office/drawing/2014/main" id="{475E1F36-8612-4DE0-9601-D9FBD01FB168}"/>
                  </a:ext>
                </a:extLst>
              </p:cNvPr>
              <p:cNvSpPr>
                <a:spLocks noChangeShapeType="1"/>
              </p:cNvSpPr>
              <p:nvPr/>
            </p:nvSpPr>
            <p:spPr bwMode="auto">
              <a:xfrm>
                <a:off x="3766016" y="1153629"/>
                <a:ext cx="2487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1" name="Line 40">
                <a:extLst>
                  <a:ext uri="{FF2B5EF4-FFF2-40B4-BE49-F238E27FC236}">
                    <a16:creationId xmlns:a16="http://schemas.microsoft.com/office/drawing/2014/main" id="{FADDBD09-9980-4F9B-8499-C5645C797A01}"/>
                  </a:ext>
                </a:extLst>
              </p:cNvPr>
              <p:cNvSpPr>
                <a:spLocks noChangeShapeType="1"/>
              </p:cNvSpPr>
              <p:nvPr/>
            </p:nvSpPr>
            <p:spPr bwMode="auto">
              <a:xfrm>
                <a:off x="3766016" y="661797"/>
                <a:ext cx="2487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2" name="Rectangle 51">
                <a:extLst>
                  <a:ext uri="{FF2B5EF4-FFF2-40B4-BE49-F238E27FC236}">
                    <a16:creationId xmlns:a16="http://schemas.microsoft.com/office/drawing/2014/main" id="{34828B14-4038-41E4-8D16-1EA6458E1687}"/>
                  </a:ext>
                </a:extLst>
              </p:cNvPr>
              <p:cNvSpPr>
                <a:spLocks noChangeArrowheads="1"/>
              </p:cNvSpPr>
              <p:nvPr/>
            </p:nvSpPr>
            <p:spPr bwMode="auto">
              <a:xfrm>
                <a:off x="3601874" y="2106373"/>
                <a:ext cx="103658"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a:t>
                </a:r>
                <a:endParaRPr lang="en-US" altLang="en-US" sz="600">
                  <a:latin typeface="+mn-lt"/>
                </a:endParaRPr>
              </a:p>
            </p:txBody>
          </p:sp>
          <p:sp>
            <p:nvSpPr>
              <p:cNvPr id="243" name="Rectangle 54">
                <a:extLst>
                  <a:ext uri="{FF2B5EF4-FFF2-40B4-BE49-F238E27FC236}">
                    <a16:creationId xmlns:a16="http://schemas.microsoft.com/office/drawing/2014/main" id="{DCF8429C-3898-4940-B190-FAE63338A124}"/>
                  </a:ext>
                </a:extLst>
              </p:cNvPr>
              <p:cNvSpPr>
                <a:spLocks noChangeArrowheads="1"/>
              </p:cNvSpPr>
              <p:nvPr/>
            </p:nvSpPr>
            <p:spPr bwMode="auto">
              <a:xfrm>
                <a:off x="3415284" y="1616290"/>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0.03</a:t>
                </a:r>
                <a:endParaRPr lang="en-US" altLang="en-US" sz="600" dirty="0">
                  <a:latin typeface="+mn-lt"/>
                </a:endParaRPr>
              </a:p>
            </p:txBody>
          </p:sp>
          <p:sp>
            <p:nvSpPr>
              <p:cNvPr id="244" name="Rectangle 57">
                <a:extLst>
                  <a:ext uri="{FF2B5EF4-FFF2-40B4-BE49-F238E27FC236}">
                    <a16:creationId xmlns:a16="http://schemas.microsoft.com/office/drawing/2014/main" id="{38D8696F-4B82-4D74-B80C-A6D3CFECE005}"/>
                  </a:ext>
                </a:extLst>
              </p:cNvPr>
              <p:cNvSpPr>
                <a:spLocks noChangeArrowheads="1"/>
              </p:cNvSpPr>
              <p:nvPr/>
            </p:nvSpPr>
            <p:spPr bwMode="auto">
              <a:xfrm>
                <a:off x="3415284" y="1122124"/>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0.06</a:t>
                </a:r>
                <a:endParaRPr lang="en-US" altLang="en-US" sz="600" dirty="0">
                  <a:latin typeface="+mn-lt"/>
                </a:endParaRPr>
              </a:p>
            </p:txBody>
          </p:sp>
          <p:sp>
            <p:nvSpPr>
              <p:cNvPr id="245" name="Rectangle 60">
                <a:extLst>
                  <a:ext uri="{FF2B5EF4-FFF2-40B4-BE49-F238E27FC236}">
                    <a16:creationId xmlns:a16="http://schemas.microsoft.com/office/drawing/2014/main" id="{D318931D-6B55-47DA-A5CC-01791FC2AE14}"/>
                  </a:ext>
                </a:extLst>
              </p:cNvPr>
              <p:cNvSpPr>
                <a:spLocks noChangeArrowheads="1"/>
              </p:cNvSpPr>
              <p:nvPr/>
            </p:nvSpPr>
            <p:spPr bwMode="auto">
              <a:xfrm>
                <a:off x="3415284" y="632042"/>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0.09</a:t>
                </a:r>
                <a:endParaRPr lang="en-US" altLang="en-US" sz="600" dirty="0">
                  <a:latin typeface="+mn-lt"/>
                </a:endParaRPr>
              </a:p>
            </p:txBody>
          </p:sp>
          <p:sp>
            <p:nvSpPr>
              <p:cNvPr id="246" name="Freeform 61">
                <a:extLst>
                  <a:ext uri="{FF2B5EF4-FFF2-40B4-BE49-F238E27FC236}">
                    <a16:creationId xmlns:a16="http://schemas.microsoft.com/office/drawing/2014/main" id="{CA3F6D8E-D7B6-475D-BC11-90213ADA9BA2}"/>
                  </a:ext>
                </a:extLst>
              </p:cNvPr>
              <p:cNvSpPr>
                <a:spLocks/>
              </p:cNvSpPr>
              <p:nvPr/>
            </p:nvSpPr>
            <p:spPr bwMode="auto">
              <a:xfrm>
                <a:off x="3766016" y="859580"/>
                <a:ext cx="2344715" cy="1217037"/>
              </a:xfrm>
              <a:custGeom>
                <a:avLst/>
                <a:gdLst>
                  <a:gd name="T0" fmla="*/ 0 w 2828"/>
                  <a:gd name="T1" fmla="*/ 217 h 2086"/>
                  <a:gd name="T2" fmla="*/ 101 w 2828"/>
                  <a:gd name="T3" fmla="*/ 0 h 2086"/>
                  <a:gd name="T4" fmla="*/ 202 w 2828"/>
                  <a:gd name="T5" fmla="*/ 77 h 2086"/>
                  <a:gd name="T6" fmla="*/ 303 w 2828"/>
                  <a:gd name="T7" fmla="*/ 147 h 2086"/>
                  <a:gd name="T8" fmla="*/ 404 w 2828"/>
                  <a:gd name="T9" fmla="*/ 164 h 2086"/>
                  <a:gd name="T10" fmla="*/ 505 w 2828"/>
                  <a:gd name="T11" fmla="*/ 301 h 2086"/>
                  <a:gd name="T12" fmla="*/ 606 w 2828"/>
                  <a:gd name="T13" fmla="*/ 589 h 2086"/>
                  <a:gd name="T14" fmla="*/ 707 w 2828"/>
                  <a:gd name="T15" fmla="*/ 954 h 2086"/>
                  <a:gd name="T16" fmla="*/ 808 w 2828"/>
                  <a:gd name="T17" fmla="*/ 1301 h 2086"/>
                  <a:gd name="T18" fmla="*/ 909 w 2828"/>
                  <a:gd name="T19" fmla="*/ 1555 h 2086"/>
                  <a:gd name="T20" fmla="*/ 1010 w 2828"/>
                  <a:gd name="T21" fmla="*/ 1712 h 2086"/>
                  <a:gd name="T22" fmla="*/ 1111 w 2828"/>
                  <a:gd name="T23" fmla="*/ 1797 h 2086"/>
                  <a:gd name="T24" fmla="*/ 1212 w 2828"/>
                  <a:gd name="T25" fmla="*/ 1843 h 2086"/>
                  <a:gd name="T26" fmla="*/ 1313 w 2828"/>
                  <a:gd name="T27" fmla="*/ 1866 h 2086"/>
                  <a:gd name="T28" fmla="*/ 1414 w 2828"/>
                  <a:gd name="T29" fmla="*/ 1867 h 2086"/>
                  <a:gd name="T30" fmla="*/ 1515 w 2828"/>
                  <a:gd name="T31" fmla="*/ 1850 h 2086"/>
                  <a:gd name="T32" fmla="*/ 1616 w 2828"/>
                  <a:gd name="T33" fmla="*/ 1837 h 2086"/>
                  <a:gd name="T34" fmla="*/ 1717 w 2828"/>
                  <a:gd name="T35" fmla="*/ 1850 h 2086"/>
                  <a:gd name="T36" fmla="*/ 1818 w 2828"/>
                  <a:gd name="T37" fmla="*/ 1895 h 2086"/>
                  <a:gd name="T38" fmla="*/ 1919 w 2828"/>
                  <a:gd name="T39" fmla="*/ 1954 h 2086"/>
                  <a:gd name="T40" fmla="*/ 2020 w 2828"/>
                  <a:gd name="T41" fmla="*/ 2005 h 2086"/>
                  <a:gd name="T42" fmla="*/ 2121 w 2828"/>
                  <a:gd name="T43" fmla="*/ 2037 h 2086"/>
                  <a:gd name="T44" fmla="*/ 2222 w 2828"/>
                  <a:gd name="T45" fmla="*/ 2058 h 2086"/>
                  <a:gd name="T46" fmla="*/ 2323 w 2828"/>
                  <a:gd name="T47" fmla="*/ 2074 h 2086"/>
                  <a:gd name="T48" fmla="*/ 2424 w 2828"/>
                  <a:gd name="T49" fmla="*/ 2086 h 2086"/>
                  <a:gd name="T50" fmla="*/ 2525 w 2828"/>
                  <a:gd name="T51" fmla="*/ 2085 h 2086"/>
                  <a:gd name="T52" fmla="*/ 2626 w 2828"/>
                  <a:gd name="T53" fmla="*/ 2040 h 2086"/>
                  <a:gd name="T54" fmla="*/ 2727 w 2828"/>
                  <a:gd name="T55" fmla="*/ 1890 h 2086"/>
                  <a:gd name="T56" fmla="*/ 2828 w 2828"/>
                  <a:gd name="T57" fmla="*/ 1482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28" h="2086">
                    <a:moveTo>
                      <a:pt x="0" y="217"/>
                    </a:moveTo>
                    <a:lnTo>
                      <a:pt x="101" y="0"/>
                    </a:lnTo>
                    <a:lnTo>
                      <a:pt x="202" y="77"/>
                    </a:lnTo>
                    <a:lnTo>
                      <a:pt x="303" y="147"/>
                    </a:lnTo>
                    <a:lnTo>
                      <a:pt x="404" y="164"/>
                    </a:lnTo>
                    <a:lnTo>
                      <a:pt x="505" y="301"/>
                    </a:lnTo>
                    <a:lnTo>
                      <a:pt x="606" y="589"/>
                    </a:lnTo>
                    <a:lnTo>
                      <a:pt x="707" y="954"/>
                    </a:lnTo>
                    <a:lnTo>
                      <a:pt x="808" y="1301"/>
                    </a:lnTo>
                    <a:lnTo>
                      <a:pt x="909" y="1555"/>
                    </a:lnTo>
                    <a:lnTo>
                      <a:pt x="1010" y="1712"/>
                    </a:lnTo>
                    <a:lnTo>
                      <a:pt x="1111" y="1797"/>
                    </a:lnTo>
                    <a:lnTo>
                      <a:pt x="1212" y="1843"/>
                    </a:lnTo>
                    <a:lnTo>
                      <a:pt x="1313" y="1866"/>
                    </a:lnTo>
                    <a:lnTo>
                      <a:pt x="1414" y="1867"/>
                    </a:lnTo>
                    <a:lnTo>
                      <a:pt x="1515" y="1850"/>
                    </a:lnTo>
                    <a:lnTo>
                      <a:pt x="1616" y="1837"/>
                    </a:lnTo>
                    <a:lnTo>
                      <a:pt x="1717" y="1850"/>
                    </a:lnTo>
                    <a:lnTo>
                      <a:pt x="1818" y="1895"/>
                    </a:lnTo>
                    <a:lnTo>
                      <a:pt x="1919" y="1954"/>
                    </a:lnTo>
                    <a:lnTo>
                      <a:pt x="2020" y="2005"/>
                    </a:lnTo>
                    <a:lnTo>
                      <a:pt x="2121" y="2037"/>
                    </a:lnTo>
                    <a:lnTo>
                      <a:pt x="2222" y="2058"/>
                    </a:lnTo>
                    <a:lnTo>
                      <a:pt x="2323" y="2074"/>
                    </a:lnTo>
                    <a:lnTo>
                      <a:pt x="2424" y="2086"/>
                    </a:lnTo>
                    <a:lnTo>
                      <a:pt x="2525" y="2085"/>
                    </a:lnTo>
                    <a:lnTo>
                      <a:pt x="2626" y="2040"/>
                    </a:lnTo>
                    <a:lnTo>
                      <a:pt x="2727" y="1890"/>
                    </a:lnTo>
                    <a:lnTo>
                      <a:pt x="2828" y="1482"/>
                    </a:ln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7" name="Freeform 62">
                <a:extLst>
                  <a:ext uri="{FF2B5EF4-FFF2-40B4-BE49-F238E27FC236}">
                    <a16:creationId xmlns:a16="http://schemas.microsoft.com/office/drawing/2014/main" id="{7BB9BD32-F911-427C-9B60-9574C35ECBD0}"/>
                  </a:ext>
                </a:extLst>
              </p:cNvPr>
              <p:cNvSpPr>
                <a:spLocks noEditPoints="1"/>
              </p:cNvSpPr>
              <p:nvPr/>
            </p:nvSpPr>
            <p:spPr bwMode="auto">
              <a:xfrm>
                <a:off x="3764357" y="787235"/>
                <a:ext cx="2346373" cy="1295217"/>
              </a:xfrm>
              <a:custGeom>
                <a:avLst/>
                <a:gdLst>
                  <a:gd name="T0" fmla="*/ 41 w 2830"/>
                  <a:gd name="T1" fmla="*/ 111 h 2220"/>
                  <a:gd name="T2" fmla="*/ 102 w 2830"/>
                  <a:gd name="T3" fmla="*/ 292 h 2220"/>
                  <a:gd name="T4" fmla="*/ 201 w 2830"/>
                  <a:gd name="T5" fmla="*/ 338 h 2220"/>
                  <a:gd name="T6" fmla="*/ 239 w 2830"/>
                  <a:gd name="T7" fmla="*/ 355 h 2220"/>
                  <a:gd name="T8" fmla="*/ 239 w 2830"/>
                  <a:gd name="T9" fmla="*/ 355 h 2220"/>
                  <a:gd name="T10" fmla="*/ 328 w 2830"/>
                  <a:gd name="T11" fmla="*/ 418 h 2220"/>
                  <a:gd name="T12" fmla="*/ 406 w 2830"/>
                  <a:gd name="T13" fmla="*/ 559 h 2220"/>
                  <a:gd name="T14" fmla="*/ 408 w 2830"/>
                  <a:gd name="T15" fmla="*/ 559 h 2220"/>
                  <a:gd name="T16" fmla="*/ 427 w 2830"/>
                  <a:gd name="T17" fmla="*/ 628 h 2220"/>
                  <a:gd name="T18" fmla="*/ 427 w 2830"/>
                  <a:gd name="T19" fmla="*/ 628 h 2220"/>
                  <a:gd name="T20" fmla="*/ 468 w 2830"/>
                  <a:gd name="T21" fmla="*/ 738 h 2220"/>
                  <a:gd name="T22" fmla="*/ 523 w 2830"/>
                  <a:gd name="T23" fmla="*/ 920 h 2220"/>
                  <a:gd name="T24" fmla="*/ 501 w 2830"/>
                  <a:gd name="T25" fmla="*/ 850 h 2220"/>
                  <a:gd name="T26" fmla="*/ 540 w 2830"/>
                  <a:gd name="T27" fmla="*/ 961 h 2220"/>
                  <a:gd name="T28" fmla="*/ 596 w 2830"/>
                  <a:gd name="T29" fmla="*/ 1143 h 2220"/>
                  <a:gd name="T30" fmla="*/ 606 w 2830"/>
                  <a:gd name="T31" fmla="*/ 1193 h 2220"/>
                  <a:gd name="T32" fmla="*/ 608 w 2830"/>
                  <a:gd name="T33" fmla="*/ 1186 h 2220"/>
                  <a:gd name="T34" fmla="*/ 673 w 2830"/>
                  <a:gd name="T35" fmla="*/ 1364 h 2220"/>
                  <a:gd name="T36" fmla="*/ 707 w 2830"/>
                  <a:gd name="T37" fmla="*/ 1469 h 2220"/>
                  <a:gd name="T38" fmla="*/ 711 w 2830"/>
                  <a:gd name="T39" fmla="*/ 1467 h 2220"/>
                  <a:gd name="T40" fmla="*/ 684 w 2830"/>
                  <a:gd name="T41" fmla="*/ 1407 h 2220"/>
                  <a:gd name="T42" fmla="*/ 735 w 2830"/>
                  <a:gd name="T43" fmla="*/ 1512 h 2220"/>
                  <a:gd name="T44" fmla="*/ 808 w 2830"/>
                  <a:gd name="T45" fmla="*/ 1656 h 2220"/>
                  <a:gd name="T46" fmla="*/ 810 w 2830"/>
                  <a:gd name="T47" fmla="*/ 1655 h 2220"/>
                  <a:gd name="T48" fmla="*/ 856 w 2830"/>
                  <a:gd name="T49" fmla="*/ 1708 h 2220"/>
                  <a:gd name="T50" fmla="*/ 856 w 2830"/>
                  <a:gd name="T51" fmla="*/ 1708 h 2220"/>
                  <a:gd name="T52" fmla="*/ 942 w 2830"/>
                  <a:gd name="T53" fmla="*/ 1782 h 2220"/>
                  <a:gd name="T54" fmla="*/ 1105 w 2830"/>
                  <a:gd name="T55" fmla="*/ 1864 h 2220"/>
                  <a:gd name="T56" fmla="*/ 1210 w 2830"/>
                  <a:gd name="T57" fmla="*/ 1904 h 2220"/>
                  <a:gd name="T58" fmla="*/ 1250 w 2830"/>
                  <a:gd name="T59" fmla="*/ 1916 h 2220"/>
                  <a:gd name="T60" fmla="*/ 1316 w 2830"/>
                  <a:gd name="T61" fmla="*/ 1930 h 2220"/>
                  <a:gd name="T62" fmla="*/ 1416 w 2830"/>
                  <a:gd name="T63" fmla="*/ 1962 h 2220"/>
                  <a:gd name="T64" fmla="*/ 1359 w 2830"/>
                  <a:gd name="T65" fmla="*/ 1942 h 2220"/>
                  <a:gd name="T66" fmla="*/ 1534 w 2830"/>
                  <a:gd name="T67" fmla="*/ 1993 h 2220"/>
                  <a:gd name="T68" fmla="*/ 1467 w 2830"/>
                  <a:gd name="T69" fmla="*/ 1975 h 2220"/>
                  <a:gd name="T70" fmla="*/ 1643 w 2830"/>
                  <a:gd name="T71" fmla="*/ 2019 h 2220"/>
                  <a:gd name="T72" fmla="*/ 1683 w 2830"/>
                  <a:gd name="T73" fmla="*/ 2035 h 2220"/>
                  <a:gd name="T74" fmla="*/ 1720 w 2830"/>
                  <a:gd name="T75" fmla="*/ 2041 h 2220"/>
                  <a:gd name="T76" fmla="*/ 1819 w 2830"/>
                  <a:gd name="T77" fmla="*/ 2078 h 2220"/>
                  <a:gd name="T78" fmla="*/ 1791 w 2830"/>
                  <a:gd name="T79" fmla="*/ 2063 h 2220"/>
                  <a:gd name="T80" fmla="*/ 1964 w 2830"/>
                  <a:gd name="T81" fmla="*/ 2119 h 2220"/>
                  <a:gd name="T82" fmla="*/ 1897 w 2830"/>
                  <a:gd name="T83" fmla="*/ 2101 h 2220"/>
                  <a:gd name="T84" fmla="*/ 2074 w 2830"/>
                  <a:gd name="T85" fmla="*/ 2141 h 2220"/>
                  <a:gd name="T86" fmla="*/ 2115 w 2830"/>
                  <a:gd name="T87" fmla="*/ 2154 h 2220"/>
                  <a:gd name="T88" fmla="*/ 2123 w 2830"/>
                  <a:gd name="T89" fmla="*/ 2151 h 2220"/>
                  <a:gd name="T90" fmla="*/ 2295 w 2830"/>
                  <a:gd name="T91" fmla="*/ 2181 h 2220"/>
                  <a:gd name="T92" fmla="*/ 2336 w 2830"/>
                  <a:gd name="T93" fmla="*/ 2185 h 2220"/>
                  <a:gd name="T94" fmla="*/ 2336 w 2830"/>
                  <a:gd name="T95" fmla="*/ 2185 h 2220"/>
                  <a:gd name="T96" fmla="*/ 2448 w 2830"/>
                  <a:gd name="T97" fmla="*/ 2189 h 2220"/>
                  <a:gd name="T98" fmla="*/ 2629 w 2830"/>
                  <a:gd name="T99" fmla="*/ 2206 h 2220"/>
                  <a:gd name="T100" fmla="*/ 2559 w 2830"/>
                  <a:gd name="T101" fmla="*/ 2202 h 2220"/>
                  <a:gd name="T102" fmla="*/ 2741 w 2830"/>
                  <a:gd name="T103" fmla="*/ 2209 h 2220"/>
                  <a:gd name="T104" fmla="*/ 2782 w 2830"/>
                  <a:gd name="T105" fmla="*/ 2217 h 2220"/>
                  <a:gd name="T106" fmla="*/ 2782 w 2830"/>
                  <a:gd name="T107" fmla="*/ 2217 h 2220"/>
                  <a:gd name="T108" fmla="*/ 4 w 2830"/>
                  <a:gd name="T109" fmla="*/ 0 h 2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30" h="2220">
                    <a:moveTo>
                      <a:pt x="37" y="113"/>
                    </a:moveTo>
                    <a:lnTo>
                      <a:pt x="61" y="183"/>
                    </a:lnTo>
                    <a:lnTo>
                      <a:pt x="65" y="181"/>
                    </a:lnTo>
                    <a:lnTo>
                      <a:pt x="41" y="111"/>
                    </a:lnTo>
                    <a:lnTo>
                      <a:pt x="37" y="113"/>
                    </a:lnTo>
                    <a:close/>
                    <a:moveTo>
                      <a:pt x="75" y="224"/>
                    </a:moveTo>
                    <a:lnTo>
                      <a:pt x="98" y="294"/>
                    </a:lnTo>
                    <a:lnTo>
                      <a:pt x="102" y="292"/>
                    </a:lnTo>
                    <a:lnTo>
                      <a:pt x="79" y="222"/>
                    </a:lnTo>
                    <a:lnTo>
                      <a:pt x="75" y="224"/>
                    </a:lnTo>
                    <a:close/>
                    <a:moveTo>
                      <a:pt x="134" y="314"/>
                    </a:moveTo>
                    <a:lnTo>
                      <a:pt x="201" y="338"/>
                    </a:lnTo>
                    <a:lnTo>
                      <a:pt x="202" y="334"/>
                    </a:lnTo>
                    <a:lnTo>
                      <a:pt x="136" y="310"/>
                    </a:lnTo>
                    <a:lnTo>
                      <a:pt x="134" y="314"/>
                    </a:lnTo>
                    <a:close/>
                    <a:moveTo>
                      <a:pt x="239" y="355"/>
                    </a:moveTo>
                    <a:lnTo>
                      <a:pt x="304" y="384"/>
                    </a:lnTo>
                    <a:lnTo>
                      <a:pt x="305" y="379"/>
                    </a:lnTo>
                    <a:lnTo>
                      <a:pt x="241" y="351"/>
                    </a:lnTo>
                    <a:lnTo>
                      <a:pt x="239" y="355"/>
                    </a:lnTo>
                    <a:close/>
                    <a:moveTo>
                      <a:pt x="324" y="420"/>
                    </a:moveTo>
                    <a:lnTo>
                      <a:pt x="360" y="483"/>
                    </a:lnTo>
                    <a:lnTo>
                      <a:pt x="364" y="481"/>
                    </a:lnTo>
                    <a:lnTo>
                      <a:pt x="328" y="418"/>
                    </a:lnTo>
                    <a:lnTo>
                      <a:pt x="324" y="420"/>
                    </a:lnTo>
                    <a:close/>
                    <a:moveTo>
                      <a:pt x="382" y="522"/>
                    </a:moveTo>
                    <a:lnTo>
                      <a:pt x="404" y="560"/>
                    </a:lnTo>
                    <a:lnTo>
                      <a:pt x="406" y="559"/>
                    </a:lnTo>
                    <a:lnTo>
                      <a:pt x="404" y="560"/>
                    </a:lnTo>
                    <a:lnTo>
                      <a:pt x="413" y="587"/>
                    </a:lnTo>
                    <a:lnTo>
                      <a:pt x="417" y="585"/>
                    </a:lnTo>
                    <a:lnTo>
                      <a:pt x="408" y="559"/>
                    </a:lnTo>
                    <a:lnTo>
                      <a:pt x="408" y="558"/>
                    </a:lnTo>
                    <a:lnTo>
                      <a:pt x="386" y="519"/>
                    </a:lnTo>
                    <a:lnTo>
                      <a:pt x="382" y="522"/>
                    </a:lnTo>
                    <a:close/>
                    <a:moveTo>
                      <a:pt x="427" y="628"/>
                    </a:moveTo>
                    <a:lnTo>
                      <a:pt x="450" y="698"/>
                    </a:lnTo>
                    <a:lnTo>
                      <a:pt x="454" y="696"/>
                    </a:lnTo>
                    <a:lnTo>
                      <a:pt x="431" y="627"/>
                    </a:lnTo>
                    <a:lnTo>
                      <a:pt x="427" y="628"/>
                    </a:lnTo>
                    <a:close/>
                    <a:moveTo>
                      <a:pt x="464" y="739"/>
                    </a:moveTo>
                    <a:lnTo>
                      <a:pt x="487" y="809"/>
                    </a:lnTo>
                    <a:lnTo>
                      <a:pt x="492" y="807"/>
                    </a:lnTo>
                    <a:lnTo>
                      <a:pt x="468" y="738"/>
                    </a:lnTo>
                    <a:lnTo>
                      <a:pt x="464" y="739"/>
                    </a:lnTo>
                    <a:close/>
                    <a:moveTo>
                      <a:pt x="501" y="850"/>
                    </a:moveTo>
                    <a:lnTo>
                      <a:pt x="505" y="861"/>
                    </a:lnTo>
                    <a:lnTo>
                      <a:pt x="523" y="920"/>
                    </a:lnTo>
                    <a:lnTo>
                      <a:pt x="527" y="919"/>
                    </a:lnTo>
                    <a:lnTo>
                      <a:pt x="509" y="860"/>
                    </a:lnTo>
                    <a:lnTo>
                      <a:pt x="506" y="849"/>
                    </a:lnTo>
                    <a:lnTo>
                      <a:pt x="501" y="850"/>
                    </a:lnTo>
                    <a:close/>
                    <a:moveTo>
                      <a:pt x="536" y="962"/>
                    </a:moveTo>
                    <a:lnTo>
                      <a:pt x="557" y="1033"/>
                    </a:lnTo>
                    <a:lnTo>
                      <a:pt x="562" y="1031"/>
                    </a:lnTo>
                    <a:lnTo>
                      <a:pt x="540" y="961"/>
                    </a:lnTo>
                    <a:lnTo>
                      <a:pt x="536" y="962"/>
                    </a:lnTo>
                    <a:close/>
                    <a:moveTo>
                      <a:pt x="570" y="1075"/>
                    </a:moveTo>
                    <a:lnTo>
                      <a:pt x="591" y="1145"/>
                    </a:lnTo>
                    <a:lnTo>
                      <a:pt x="596" y="1143"/>
                    </a:lnTo>
                    <a:lnTo>
                      <a:pt x="574" y="1073"/>
                    </a:lnTo>
                    <a:lnTo>
                      <a:pt x="570" y="1075"/>
                    </a:lnTo>
                    <a:close/>
                    <a:moveTo>
                      <a:pt x="604" y="1187"/>
                    </a:moveTo>
                    <a:lnTo>
                      <a:pt x="606" y="1193"/>
                    </a:lnTo>
                    <a:lnTo>
                      <a:pt x="629" y="1256"/>
                    </a:lnTo>
                    <a:lnTo>
                      <a:pt x="633" y="1254"/>
                    </a:lnTo>
                    <a:lnTo>
                      <a:pt x="610" y="1191"/>
                    </a:lnTo>
                    <a:lnTo>
                      <a:pt x="608" y="1186"/>
                    </a:lnTo>
                    <a:lnTo>
                      <a:pt x="604" y="1187"/>
                    </a:lnTo>
                    <a:close/>
                    <a:moveTo>
                      <a:pt x="644" y="1297"/>
                    </a:moveTo>
                    <a:lnTo>
                      <a:pt x="669" y="1366"/>
                    </a:lnTo>
                    <a:lnTo>
                      <a:pt x="673" y="1364"/>
                    </a:lnTo>
                    <a:lnTo>
                      <a:pt x="648" y="1295"/>
                    </a:lnTo>
                    <a:lnTo>
                      <a:pt x="644" y="1297"/>
                    </a:lnTo>
                    <a:close/>
                    <a:moveTo>
                      <a:pt x="684" y="1407"/>
                    </a:moveTo>
                    <a:lnTo>
                      <a:pt x="707" y="1469"/>
                    </a:lnTo>
                    <a:lnTo>
                      <a:pt x="707" y="1469"/>
                    </a:lnTo>
                    <a:lnTo>
                      <a:pt x="710" y="1476"/>
                    </a:lnTo>
                    <a:lnTo>
                      <a:pt x="714" y="1473"/>
                    </a:lnTo>
                    <a:lnTo>
                      <a:pt x="711" y="1467"/>
                    </a:lnTo>
                    <a:lnTo>
                      <a:pt x="709" y="1468"/>
                    </a:lnTo>
                    <a:lnTo>
                      <a:pt x="711" y="1467"/>
                    </a:lnTo>
                    <a:lnTo>
                      <a:pt x="689" y="1405"/>
                    </a:lnTo>
                    <a:lnTo>
                      <a:pt x="684" y="1407"/>
                    </a:lnTo>
                    <a:close/>
                    <a:moveTo>
                      <a:pt x="731" y="1514"/>
                    </a:moveTo>
                    <a:lnTo>
                      <a:pt x="766" y="1578"/>
                    </a:lnTo>
                    <a:lnTo>
                      <a:pt x="770" y="1576"/>
                    </a:lnTo>
                    <a:lnTo>
                      <a:pt x="735" y="1512"/>
                    </a:lnTo>
                    <a:lnTo>
                      <a:pt x="731" y="1514"/>
                    </a:lnTo>
                    <a:close/>
                    <a:moveTo>
                      <a:pt x="787" y="1616"/>
                    </a:moveTo>
                    <a:lnTo>
                      <a:pt x="808" y="1656"/>
                    </a:lnTo>
                    <a:lnTo>
                      <a:pt x="808" y="1656"/>
                    </a:lnTo>
                    <a:lnTo>
                      <a:pt x="827" y="1677"/>
                    </a:lnTo>
                    <a:lnTo>
                      <a:pt x="830" y="1673"/>
                    </a:lnTo>
                    <a:lnTo>
                      <a:pt x="812" y="1653"/>
                    </a:lnTo>
                    <a:lnTo>
                      <a:pt x="810" y="1655"/>
                    </a:lnTo>
                    <a:lnTo>
                      <a:pt x="812" y="1653"/>
                    </a:lnTo>
                    <a:lnTo>
                      <a:pt x="791" y="1614"/>
                    </a:lnTo>
                    <a:lnTo>
                      <a:pt x="787" y="1616"/>
                    </a:lnTo>
                    <a:close/>
                    <a:moveTo>
                      <a:pt x="856" y="1708"/>
                    </a:moveTo>
                    <a:lnTo>
                      <a:pt x="905" y="1762"/>
                    </a:lnTo>
                    <a:lnTo>
                      <a:pt x="908" y="1758"/>
                    </a:lnTo>
                    <a:lnTo>
                      <a:pt x="859" y="1705"/>
                    </a:lnTo>
                    <a:lnTo>
                      <a:pt x="856" y="1708"/>
                    </a:lnTo>
                    <a:close/>
                    <a:moveTo>
                      <a:pt x="939" y="1786"/>
                    </a:moveTo>
                    <a:lnTo>
                      <a:pt x="1000" y="1824"/>
                    </a:lnTo>
                    <a:lnTo>
                      <a:pt x="1002" y="1820"/>
                    </a:lnTo>
                    <a:lnTo>
                      <a:pt x="942" y="1782"/>
                    </a:lnTo>
                    <a:lnTo>
                      <a:pt x="939" y="1786"/>
                    </a:lnTo>
                    <a:close/>
                    <a:moveTo>
                      <a:pt x="1038" y="1842"/>
                    </a:moveTo>
                    <a:lnTo>
                      <a:pt x="1103" y="1869"/>
                    </a:lnTo>
                    <a:lnTo>
                      <a:pt x="1105" y="1864"/>
                    </a:lnTo>
                    <a:lnTo>
                      <a:pt x="1040" y="1838"/>
                    </a:lnTo>
                    <a:lnTo>
                      <a:pt x="1038" y="1842"/>
                    </a:lnTo>
                    <a:close/>
                    <a:moveTo>
                      <a:pt x="1143" y="1883"/>
                    </a:moveTo>
                    <a:lnTo>
                      <a:pt x="1210" y="1904"/>
                    </a:lnTo>
                    <a:lnTo>
                      <a:pt x="1211" y="1900"/>
                    </a:lnTo>
                    <a:lnTo>
                      <a:pt x="1145" y="1878"/>
                    </a:lnTo>
                    <a:lnTo>
                      <a:pt x="1143" y="1883"/>
                    </a:lnTo>
                    <a:close/>
                    <a:moveTo>
                      <a:pt x="1250" y="1916"/>
                    </a:moveTo>
                    <a:lnTo>
                      <a:pt x="1314" y="1935"/>
                    </a:lnTo>
                    <a:lnTo>
                      <a:pt x="1317" y="1936"/>
                    </a:lnTo>
                    <a:lnTo>
                      <a:pt x="1319" y="1931"/>
                    </a:lnTo>
                    <a:lnTo>
                      <a:pt x="1316" y="1930"/>
                    </a:lnTo>
                    <a:lnTo>
                      <a:pt x="1251" y="1911"/>
                    </a:lnTo>
                    <a:lnTo>
                      <a:pt x="1250" y="1916"/>
                    </a:lnTo>
                    <a:close/>
                    <a:moveTo>
                      <a:pt x="1358" y="1947"/>
                    </a:moveTo>
                    <a:lnTo>
                      <a:pt x="1416" y="1962"/>
                    </a:lnTo>
                    <a:lnTo>
                      <a:pt x="1426" y="1965"/>
                    </a:lnTo>
                    <a:lnTo>
                      <a:pt x="1427" y="1960"/>
                    </a:lnTo>
                    <a:lnTo>
                      <a:pt x="1416" y="1957"/>
                    </a:lnTo>
                    <a:lnTo>
                      <a:pt x="1359" y="1942"/>
                    </a:lnTo>
                    <a:lnTo>
                      <a:pt x="1358" y="1947"/>
                    </a:lnTo>
                    <a:close/>
                    <a:moveTo>
                      <a:pt x="1467" y="1975"/>
                    </a:moveTo>
                    <a:lnTo>
                      <a:pt x="1516" y="1988"/>
                    </a:lnTo>
                    <a:lnTo>
                      <a:pt x="1534" y="1993"/>
                    </a:lnTo>
                    <a:lnTo>
                      <a:pt x="1535" y="1989"/>
                    </a:lnTo>
                    <a:lnTo>
                      <a:pt x="1518" y="1984"/>
                    </a:lnTo>
                    <a:lnTo>
                      <a:pt x="1467" y="1971"/>
                    </a:lnTo>
                    <a:lnTo>
                      <a:pt x="1467" y="1975"/>
                    </a:lnTo>
                    <a:close/>
                    <a:moveTo>
                      <a:pt x="1575" y="2004"/>
                    </a:moveTo>
                    <a:lnTo>
                      <a:pt x="1618" y="2016"/>
                    </a:lnTo>
                    <a:lnTo>
                      <a:pt x="1642" y="2023"/>
                    </a:lnTo>
                    <a:lnTo>
                      <a:pt x="1643" y="2019"/>
                    </a:lnTo>
                    <a:lnTo>
                      <a:pt x="1618" y="2011"/>
                    </a:lnTo>
                    <a:lnTo>
                      <a:pt x="1576" y="2000"/>
                    </a:lnTo>
                    <a:lnTo>
                      <a:pt x="1575" y="2004"/>
                    </a:lnTo>
                    <a:close/>
                    <a:moveTo>
                      <a:pt x="1683" y="2035"/>
                    </a:moveTo>
                    <a:lnTo>
                      <a:pt x="1718" y="2046"/>
                    </a:lnTo>
                    <a:lnTo>
                      <a:pt x="1749" y="2055"/>
                    </a:lnTo>
                    <a:lnTo>
                      <a:pt x="1751" y="2051"/>
                    </a:lnTo>
                    <a:lnTo>
                      <a:pt x="1720" y="2041"/>
                    </a:lnTo>
                    <a:lnTo>
                      <a:pt x="1684" y="2031"/>
                    </a:lnTo>
                    <a:lnTo>
                      <a:pt x="1683" y="2035"/>
                    </a:lnTo>
                    <a:close/>
                    <a:moveTo>
                      <a:pt x="1789" y="2068"/>
                    </a:moveTo>
                    <a:lnTo>
                      <a:pt x="1819" y="2078"/>
                    </a:lnTo>
                    <a:lnTo>
                      <a:pt x="1857" y="2089"/>
                    </a:lnTo>
                    <a:lnTo>
                      <a:pt x="1858" y="2084"/>
                    </a:lnTo>
                    <a:lnTo>
                      <a:pt x="1820" y="2073"/>
                    </a:lnTo>
                    <a:lnTo>
                      <a:pt x="1791" y="2063"/>
                    </a:lnTo>
                    <a:lnTo>
                      <a:pt x="1789" y="2068"/>
                    </a:lnTo>
                    <a:close/>
                    <a:moveTo>
                      <a:pt x="1897" y="2101"/>
                    </a:moveTo>
                    <a:lnTo>
                      <a:pt x="1920" y="2108"/>
                    </a:lnTo>
                    <a:lnTo>
                      <a:pt x="1964" y="2119"/>
                    </a:lnTo>
                    <a:lnTo>
                      <a:pt x="1966" y="2115"/>
                    </a:lnTo>
                    <a:lnTo>
                      <a:pt x="1922" y="2103"/>
                    </a:lnTo>
                    <a:lnTo>
                      <a:pt x="1898" y="2096"/>
                    </a:lnTo>
                    <a:lnTo>
                      <a:pt x="1897" y="2101"/>
                    </a:lnTo>
                    <a:close/>
                    <a:moveTo>
                      <a:pt x="2005" y="2131"/>
                    </a:moveTo>
                    <a:lnTo>
                      <a:pt x="2022" y="2135"/>
                    </a:lnTo>
                    <a:lnTo>
                      <a:pt x="2074" y="2146"/>
                    </a:lnTo>
                    <a:lnTo>
                      <a:pt x="2074" y="2141"/>
                    </a:lnTo>
                    <a:lnTo>
                      <a:pt x="2023" y="2130"/>
                    </a:lnTo>
                    <a:lnTo>
                      <a:pt x="2006" y="2125"/>
                    </a:lnTo>
                    <a:lnTo>
                      <a:pt x="2005" y="2131"/>
                    </a:lnTo>
                    <a:close/>
                    <a:moveTo>
                      <a:pt x="2115" y="2154"/>
                    </a:moveTo>
                    <a:lnTo>
                      <a:pt x="2122" y="2156"/>
                    </a:lnTo>
                    <a:lnTo>
                      <a:pt x="2184" y="2166"/>
                    </a:lnTo>
                    <a:lnTo>
                      <a:pt x="2184" y="2161"/>
                    </a:lnTo>
                    <a:lnTo>
                      <a:pt x="2123" y="2151"/>
                    </a:lnTo>
                    <a:lnTo>
                      <a:pt x="2115" y="2149"/>
                    </a:lnTo>
                    <a:lnTo>
                      <a:pt x="2115" y="2154"/>
                    </a:lnTo>
                    <a:close/>
                    <a:moveTo>
                      <a:pt x="2225" y="2172"/>
                    </a:moveTo>
                    <a:lnTo>
                      <a:pt x="2295" y="2181"/>
                    </a:lnTo>
                    <a:lnTo>
                      <a:pt x="2295" y="2176"/>
                    </a:lnTo>
                    <a:lnTo>
                      <a:pt x="2226" y="2167"/>
                    </a:lnTo>
                    <a:lnTo>
                      <a:pt x="2225" y="2172"/>
                    </a:lnTo>
                    <a:close/>
                    <a:moveTo>
                      <a:pt x="2336" y="2185"/>
                    </a:moveTo>
                    <a:lnTo>
                      <a:pt x="2406" y="2191"/>
                    </a:lnTo>
                    <a:lnTo>
                      <a:pt x="2407" y="2186"/>
                    </a:lnTo>
                    <a:lnTo>
                      <a:pt x="2337" y="2180"/>
                    </a:lnTo>
                    <a:lnTo>
                      <a:pt x="2336" y="2185"/>
                    </a:lnTo>
                    <a:close/>
                    <a:moveTo>
                      <a:pt x="2448" y="2195"/>
                    </a:moveTo>
                    <a:lnTo>
                      <a:pt x="2517" y="2199"/>
                    </a:lnTo>
                    <a:lnTo>
                      <a:pt x="2518" y="2194"/>
                    </a:lnTo>
                    <a:lnTo>
                      <a:pt x="2448" y="2189"/>
                    </a:lnTo>
                    <a:lnTo>
                      <a:pt x="2448" y="2195"/>
                    </a:lnTo>
                    <a:close/>
                    <a:moveTo>
                      <a:pt x="2559" y="2202"/>
                    </a:moveTo>
                    <a:lnTo>
                      <a:pt x="2628" y="2206"/>
                    </a:lnTo>
                    <a:lnTo>
                      <a:pt x="2629" y="2206"/>
                    </a:lnTo>
                    <a:lnTo>
                      <a:pt x="2630" y="2201"/>
                    </a:lnTo>
                    <a:lnTo>
                      <a:pt x="2628" y="2201"/>
                    </a:lnTo>
                    <a:lnTo>
                      <a:pt x="2560" y="2197"/>
                    </a:lnTo>
                    <a:lnTo>
                      <a:pt x="2559" y="2202"/>
                    </a:lnTo>
                    <a:close/>
                    <a:moveTo>
                      <a:pt x="2671" y="2209"/>
                    </a:moveTo>
                    <a:lnTo>
                      <a:pt x="2729" y="2213"/>
                    </a:lnTo>
                    <a:lnTo>
                      <a:pt x="2740" y="2213"/>
                    </a:lnTo>
                    <a:lnTo>
                      <a:pt x="2741" y="2209"/>
                    </a:lnTo>
                    <a:lnTo>
                      <a:pt x="2729" y="2208"/>
                    </a:lnTo>
                    <a:lnTo>
                      <a:pt x="2671" y="2204"/>
                    </a:lnTo>
                    <a:lnTo>
                      <a:pt x="2671" y="2209"/>
                    </a:lnTo>
                    <a:close/>
                    <a:moveTo>
                      <a:pt x="2782" y="2217"/>
                    </a:moveTo>
                    <a:lnTo>
                      <a:pt x="2830" y="2220"/>
                    </a:lnTo>
                    <a:lnTo>
                      <a:pt x="2830" y="2215"/>
                    </a:lnTo>
                    <a:lnTo>
                      <a:pt x="2783" y="2212"/>
                    </a:lnTo>
                    <a:lnTo>
                      <a:pt x="2782" y="2217"/>
                    </a:lnTo>
                    <a:close/>
                    <a:moveTo>
                      <a:pt x="0" y="2"/>
                    </a:moveTo>
                    <a:lnTo>
                      <a:pt x="23" y="71"/>
                    </a:lnTo>
                    <a:lnTo>
                      <a:pt x="27" y="70"/>
                    </a:lnTo>
                    <a:lnTo>
                      <a:pt x="4" y="0"/>
                    </a:lnTo>
                    <a:lnTo>
                      <a:pt x="0" y="2"/>
                    </a:lnTo>
                    <a:close/>
                  </a:path>
                </a:pathLst>
              </a:custGeom>
              <a:solidFill>
                <a:srgbClr val="000000"/>
              </a:solidFill>
              <a:ln w="19050">
                <a:solidFill>
                  <a:srgbClr val="000000"/>
                </a:solidFill>
                <a:prstDash val="lgDash"/>
                <a:round/>
                <a:headEnd/>
                <a:tailEnd/>
              </a:ln>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8" name="Line 6">
                <a:extLst>
                  <a:ext uri="{FF2B5EF4-FFF2-40B4-BE49-F238E27FC236}">
                    <a16:creationId xmlns:a16="http://schemas.microsoft.com/office/drawing/2014/main" id="{A6BB7332-D185-41A0-9C8E-4BF98A96E57C}"/>
                  </a:ext>
                </a:extLst>
              </p:cNvPr>
              <p:cNvSpPr>
                <a:spLocks noChangeShapeType="1"/>
              </p:cNvSpPr>
              <p:nvPr/>
            </p:nvSpPr>
            <p:spPr bwMode="auto">
              <a:xfrm>
                <a:off x="6748227" y="2113102"/>
                <a:ext cx="2482187"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49" name="Line 9">
                <a:extLst>
                  <a:ext uri="{FF2B5EF4-FFF2-40B4-BE49-F238E27FC236}">
                    <a16:creationId xmlns:a16="http://schemas.microsoft.com/office/drawing/2014/main" id="{9EF18948-4CD8-4608-9863-1014B5B2E69D}"/>
                  </a:ext>
                </a:extLst>
              </p:cNvPr>
              <p:cNvSpPr>
                <a:spLocks noChangeShapeType="1"/>
              </p:cNvSpPr>
              <p:nvPr/>
            </p:nvSpPr>
            <p:spPr bwMode="auto">
              <a:xfrm flipV="1">
                <a:off x="7162061"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0" name="Line 10">
                <a:extLst>
                  <a:ext uri="{FF2B5EF4-FFF2-40B4-BE49-F238E27FC236}">
                    <a16:creationId xmlns:a16="http://schemas.microsoft.com/office/drawing/2014/main" id="{D8D4F7FE-0C82-43FB-BEE8-EF2181BB646E}"/>
                  </a:ext>
                </a:extLst>
              </p:cNvPr>
              <p:cNvSpPr>
                <a:spLocks noChangeShapeType="1"/>
              </p:cNvSpPr>
              <p:nvPr/>
            </p:nvSpPr>
            <p:spPr bwMode="auto">
              <a:xfrm flipV="1">
                <a:off x="7575076"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1" name="Line 11">
                <a:extLst>
                  <a:ext uri="{FF2B5EF4-FFF2-40B4-BE49-F238E27FC236}">
                    <a16:creationId xmlns:a16="http://schemas.microsoft.com/office/drawing/2014/main" id="{27FB3BD9-78BE-4CA6-91A7-E318E552484F}"/>
                  </a:ext>
                </a:extLst>
              </p:cNvPr>
              <p:cNvSpPr>
                <a:spLocks noChangeShapeType="1"/>
              </p:cNvSpPr>
              <p:nvPr/>
            </p:nvSpPr>
            <p:spPr bwMode="auto">
              <a:xfrm flipV="1">
                <a:off x="7988910"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2" name="Line 12">
                <a:extLst>
                  <a:ext uri="{FF2B5EF4-FFF2-40B4-BE49-F238E27FC236}">
                    <a16:creationId xmlns:a16="http://schemas.microsoft.com/office/drawing/2014/main" id="{C09642ED-CA8A-4B55-B77D-26A96E065C9E}"/>
                  </a:ext>
                </a:extLst>
              </p:cNvPr>
              <p:cNvSpPr>
                <a:spLocks noChangeShapeType="1"/>
              </p:cNvSpPr>
              <p:nvPr/>
            </p:nvSpPr>
            <p:spPr bwMode="auto">
              <a:xfrm flipV="1">
                <a:off x="8402745"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3" name="Line 13">
                <a:extLst>
                  <a:ext uri="{FF2B5EF4-FFF2-40B4-BE49-F238E27FC236}">
                    <a16:creationId xmlns:a16="http://schemas.microsoft.com/office/drawing/2014/main" id="{4F311D16-47B5-4C92-B897-57F5BDA342F5}"/>
                  </a:ext>
                </a:extLst>
              </p:cNvPr>
              <p:cNvSpPr>
                <a:spLocks noChangeShapeType="1"/>
              </p:cNvSpPr>
              <p:nvPr/>
            </p:nvSpPr>
            <p:spPr bwMode="auto">
              <a:xfrm flipV="1">
                <a:off x="8816579" y="2094232"/>
                <a:ext cx="0" cy="1887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54" name="Rectangle 22">
                <a:extLst>
                  <a:ext uri="{FF2B5EF4-FFF2-40B4-BE49-F238E27FC236}">
                    <a16:creationId xmlns:a16="http://schemas.microsoft.com/office/drawing/2014/main" id="{E09D35A6-707B-4038-A74D-E0DD7B985329}"/>
                  </a:ext>
                </a:extLst>
              </p:cNvPr>
              <p:cNvSpPr>
                <a:spLocks noChangeArrowheads="1"/>
              </p:cNvSpPr>
              <p:nvPr/>
            </p:nvSpPr>
            <p:spPr bwMode="auto">
              <a:xfrm>
                <a:off x="6708072"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20</a:t>
                </a:r>
                <a:endParaRPr lang="en-US" altLang="en-US" sz="600">
                  <a:latin typeface="+mn-lt"/>
                </a:endParaRPr>
              </a:p>
            </p:txBody>
          </p:sp>
          <p:sp>
            <p:nvSpPr>
              <p:cNvPr id="255" name="Rectangle 23">
                <a:extLst>
                  <a:ext uri="{FF2B5EF4-FFF2-40B4-BE49-F238E27FC236}">
                    <a16:creationId xmlns:a16="http://schemas.microsoft.com/office/drawing/2014/main" id="{663D6998-384C-4F9F-90B2-6D71B6E6E23A}"/>
                  </a:ext>
                </a:extLst>
              </p:cNvPr>
              <p:cNvSpPr>
                <a:spLocks noChangeArrowheads="1"/>
              </p:cNvSpPr>
              <p:nvPr/>
            </p:nvSpPr>
            <p:spPr bwMode="auto">
              <a:xfrm>
                <a:off x="7119449"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25</a:t>
                </a:r>
                <a:endParaRPr lang="en-US" altLang="en-US" sz="600">
                  <a:latin typeface="+mn-lt"/>
                </a:endParaRPr>
              </a:p>
            </p:txBody>
          </p:sp>
          <p:sp>
            <p:nvSpPr>
              <p:cNvPr id="256" name="Rectangle 24">
                <a:extLst>
                  <a:ext uri="{FF2B5EF4-FFF2-40B4-BE49-F238E27FC236}">
                    <a16:creationId xmlns:a16="http://schemas.microsoft.com/office/drawing/2014/main" id="{FC7C00FF-5B4E-45EB-804A-D9C5493D4CDA}"/>
                  </a:ext>
                </a:extLst>
              </p:cNvPr>
              <p:cNvSpPr>
                <a:spLocks noChangeArrowheads="1"/>
              </p:cNvSpPr>
              <p:nvPr/>
            </p:nvSpPr>
            <p:spPr bwMode="auto">
              <a:xfrm>
                <a:off x="7537381"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30</a:t>
                </a:r>
                <a:endParaRPr lang="en-US" altLang="en-US" sz="600">
                  <a:latin typeface="+mn-lt"/>
                </a:endParaRPr>
              </a:p>
            </p:txBody>
          </p:sp>
          <p:sp>
            <p:nvSpPr>
              <p:cNvPr id="257" name="Rectangle 25">
                <a:extLst>
                  <a:ext uri="{FF2B5EF4-FFF2-40B4-BE49-F238E27FC236}">
                    <a16:creationId xmlns:a16="http://schemas.microsoft.com/office/drawing/2014/main" id="{9F5BE400-55ED-481E-9B86-41CC7B381EFE}"/>
                  </a:ext>
                </a:extLst>
              </p:cNvPr>
              <p:cNvSpPr>
                <a:spLocks noChangeArrowheads="1"/>
              </p:cNvSpPr>
              <p:nvPr/>
            </p:nvSpPr>
            <p:spPr bwMode="auto">
              <a:xfrm>
                <a:off x="7948758"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35</a:t>
                </a:r>
                <a:endParaRPr lang="en-US" altLang="en-US" sz="600">
                  <a:latin typeface="+mn-lt"/>
                </a:endParaRPr>
              </a:p>
            </p:txBody>
          </p:sp>
          <p:sp>
            <p:nvSpPr>
              <p:cNvPr id="258" name="Rectangle 26">
                <a:extLst>
                  <a:ext uri="{FF2B5EF4-FFF2-40B4-BE49-F238E27FC236}">
                    <a16:creationId xmlns:a16="http://schemas.microsoft.com/office/drawing/2014/main" id="{232EEA2F-D05C-4E9C-9EB7-2DBA82EB2149}"/>
                  </a:ext>
                </a:extLst>
              </p:cNvPr>
              <p:cNvSpPr>
                <a:spLocks noChangeArrowheads="1"/>
              </p:cNvSpPr>
              <p:nvPr/>
            </p:nvSpPr>
            <p:spPr bwMode="auto">
              <a:xfrm>
                <a:off x="8360954"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40</a:t>
                </a:r>
                <a:endParaRPr lang="en-US" altLang="en-US" sz="600" dirty="0">
                  <a:latin typeface="+mn-lt"/>
                </a:endParaRPr>
              </a:p>
            </p:txBody>
          </p:sp>
          <p:sp>
            <p:nvSpPr>
              <p:cNvPr id="259" name="Rectangle 27">
                <a:extLst>
                  <a:ext uri="{FF2B5EF4-FFF2-40B4-BE49-F238E27FC236}">
                    <a16:creationId xmlns:a16="http://schemas.microsoft.com/office/drawing/2014/main" id="{3AB58CC0-95F3-458E-8A81-B5BE31160BC9}"/>
                  </a:ext>
                </a:extLst>
              </p:cNvPr>
              <p:cNvSpPr>
                <a:spLocks noChangeArrowheads="1"/>
              </p:cNvSpPr>
              <p:nvPr/>
            </p:nvSpPr>
            <p:spPr bwMode="auto">
              <a:xfrm>
                <a:off x="8778886" y="2181994"/>
                <a:ext cx="207311"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45</a:t>
                </a:r>
                <a:endParaRPr lang="en-US" altLang="en-US" sz="600">
                  <a:latin typeface="+mn-lt"/>
                </a:endParaRPr>
              </a:p>
            </p:txBody>
          </p:sp>
          <p:sp>
            <p:nvSpPr>
              <p:cNvPr id="260" name="Line 29">
                <a:extLst>
                  <a:ext uri="{FF2B5EF4-FFF2-40B4-BE49-F238E27FC236}">
                    <a16:creationId xmlns:a16="http://schemas.microsoft.com/office/drawing/2014/main" id="{2A379F0E-35DD-4E0C-B369-F486281E01FE}"/>
                  </a:ext>
                </a:extLst>
              </p:cNvPr>
              <p:cNvSpPr>
                <a:spLocks noChangeShapeType="1"/>
              </p:cNvSpPr>
              <p:nvPr/>
            </p:nvSpPr>
            <p:spPr bwMode="auto">
              <a:xfrm flipV="1">
                <a:off x="6741484" y="622928"/>
                <a:ext cx="0" cy="149017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1" name="Line 31">
                <a:extLst>
                  <a:ext uri="{FF2B5EF4-FFF2-40B4-BE49-F238E27FC236}">
                    <a16:creationId xmlns:a16="http://schemas.microsoft.com/office/drawing/2014/main" id="{E71BED41-6E44-4C9B-81EB-C8C2C6A41186}"/>
                  </a:ext>
                </a:extLst>
              </p:cNvPr>
              <p:cNvSpPr>
                <a:spLocks noChangeShapeType="1"/>
              </p:cNvSpPr>
              <p:nvPr/>
            </p:nvSpPr>
            <p:spPr bwMode="auto">
              <a:xfrm>
                <a:off x="6748227" y="2113102"/>
                <a:ext cx="2458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2" name="Line 32">
                <a:extLst>
                  <a:ext uri="{FF2B5EF4-FFF2-40B4-BE49-F238E27FC236}">
                    <a16:creationId xmlns:a16="http://schemas.microsoft.com/office/drawing/2014/main" id="{029DCA09-36AA-48B1-85F5-3B83DA52C4DE}"/>
                  </a:ext>
                </a:extLst>
              </p:cNvPr>
              <p:cNvSpPr>
                <a:spLocks noChangeShapeType="1"/>
              </p:cNvSpPr>
              <p:nvPr/>
            </p:nvSpPr>
            <p:spPr bwMode="auto">
              <a:xfrm>
                <a:off x="6748227" y="1616574"/>
                <a:ext cx="2458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3" name="Line 33">
                <a:extLst>
                  <a:ext uri="{FF2B5EF4-FFF2-40B4-BE49-F238E27FC236}">
                    <a16:creationId xmlns:a16="http://schemas.microsoft.com/office/drawing/2014/main" id="{E5774150-8518-47B1-A219-1327558602B0}"/>
                  </a:ext>
                </a:extLst>
              </p:cNvPr>
              <p:cNvSpPr>
                <a:spLocks noChangeShapeType="1"/>
              </p:cNvSpPr>
              <p:nvPr/>
            </p:nvSpPr>
            <p:spPr bwMode="auto">
              <a:xfrm>
                <a:off x="6748227" y="1120046"/>
                <a:ext cx="2458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4" name="Line 34">
                <a:extLst>
                  <a:ext uri="{FF2B5EF4-FFF2-40B4-BE49-F238E27FC236}">
                    <a16:creationId xmlns:a16="http://schemas.microsoft.com/office/drawing/2014/main" id="{FC5F033D-C03D-4B82-871F-F68CA14F8900}"/>
                  </a:ext>
                </a:extLst>
              </p:cNvPr>
              <p:cNvSpPr>
                <a:spLocks noChangeShapeType="1"/>
              </p:cNvSpPr>
              <p:nvPr/>
            </p:nvSpPr>
            <p:spPr bwMode="auto">
              <a:xfrm>
                <a:off x="6748227" y="622928"/>
                <a:ext cx="2458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65" name="Rectangle 39">
                <a:extLst>
                  <a:ext uri="{FF2B5EF4-FFF2-40B4-BE49-F238E27FC236}">
                    <a16:creationId xmlns:a16="http://schemas.microsoft.com/office/drawing/2014/main" id="{468415B2-D18D-4F74-8FA4-05E84EF6823A}"/>
                  </a:ext>
                </a:extLst>
              </p:cNvPr>
              <p:cNvSpPr>
                <a:spLocks noChangeArrowheads="1"/>
              </p:cNvSpPr>
              <p:nvPr/>
            </p:nvSpPr>
            <p:spPr bwMode="auto">
              <a:xfrm>
                <a:off x="6592739" y="2082438"/>
                <a:ext cx="103658"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a:t>
                </a:r>
                <a:endParaRPr lang="en-US" altLang="en-US" sz="600">
                  <a:latin typeface="+mn-lt"/>
                </a:endParaRPr>
              </a:p>
            </p:txBody>
          </p:sp>
          <p:sp>
            <p:nvSpPr>
              <p:cNvPr id="266" name="Rectangle 40">
                <a:extLst>
                  <a:ext uri="{FF2B5EF4-FFF2-40B4-BE49-F238E27FC236}">
                    <a16:creationId xmlns:a16="http://schemas.microsoft.com/office/drawing/2014/main" id="{9D9329E7-5AC0-44CA-92A3-2427D5B4A20E}"/>
                  </a:ext>
                </a:extLst>
              </p:cNvPr>
              <p:cNvSpPr>
                <a:spLocks noChangeArrowheads="1"/>
              </p:cNvSpPr>
              <p:nvPr/>
            </p:nvSpPr>
            <p:spPr bwMode="auto">
              <a:xfrm>
                <a:off x="6407363" y="1587679"/>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0.05</a:t>
                </a:r>
                <a:endParaRPr lang="en-US" altLang="en-US" sz="600">
                  <a:latin typeface="+mn-lt"/>
                </a:endParaRPr>
              </a:p>
            </p:txBody>
          </p:sp>
          <p:sp>
            <p:nvSpPr>
              <p:cNvPr id="267" name="Rectangle 41">
                <a:extLst>
                  <a:ext uri="{FF2B5EF4-FFF2-40B4-BE49-F238E27FC236}">
                    <a16:creationId xmlns:a16="http://schemas.microsoft.com/office/drawing/2014/main" id="{DAF71FFA-5AD9-4E29-BD19-253C4B2125E8}"/>
                  </a:ext>
                </a:extLst>
              </p:cNvPr>
              <p:cNvSpPr>
                <a:spLocks noChangeArrowheads="1"/>
              </p:cNvSpPr>
              <p:nvPr/>
            </p:nvSpPr>
            <p:spPr bwMode="auto">
              <a:xfrm>
                <a:off x="6468046" y="1088202"/>
                <a:ext cx="257222"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262626"/>
                    </a:solidFill>
                    <a:latin typeface="+mn-lt"/>
                  </a:rPr>
                  <a:t>0.1</a:t>
                </a:r>
                <a:endParaRPr lang="en-US" altLang="en-US" sz="600" dirty="0">
                  <a:latin typeface="+mn-lt"/>
                </a:endParaRPr>
              </a:p>
            </p:txBody>
          </p:sp>
          <p:sp>
            <p:nvSpPr>
              <p:cNvPr id="268" name="Rectangle 42">
                <a:extLst>
                  <a:ext uri="{FF2B5EF4-FFF2-40B4-BE49-F238E27FC236}">
                    <a16:creationId xmlns:a16="http://schemas.microsoft.com/office/drawing/2014/main" id="{32CA871F-1755-4F98-95EF-B321C51176E8}"/>
                  </a:ext>
                </a:extLst>
              </p:cNvPr>
              <p:cNvSpPr>
                <a:spLocks noChangeArrowheads="1"/>
              </p:cNvSpPr>
              <p:nvPr/>
            </p:nvSpPr>
            <p:spPr bwMode="auto">
              <a:xfrm>
                <a:off x="6407363" y="592853"/>
                <a:ext cx="360875" cy="14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a:solidFill>
                      <a:srgbClr val="262626"/>
                    </a:solidFill>
                    <a:latin typeface="+mn-lt"/>
                  </a:rPr>
                  <a:t>0.15</a:t>
                </a:r>
                <a:endParaRPr lang="en-US" altLang="en-US" sz="600">
                  <a:latin typeface="+mn-lt"/>
                </a:endParaRPr>
              </a:p>
            </p:txBody>
          </p:sp>
          <p:sp>
            <p:nvSpPr>
              <p:cNvPr id="269" name="Freeform 43">
                <a:extLst>
                  <a:ext uri="{FF2B5EF4-FFF2-40B4-BE49-F238E27FC236}">
                    <a16:creationId xmlns:a16="http://schemas.microsoft.com/office/drawing/2014/main" id="{EC6D46E6-2366-41F1-99AD-168F16EDEFE8}"/>
                  </a:ext>
                </a:extLst>
              </p:cNvPr>
              <p:cNvSpPr>
                <a:spLocks/>
              </p:cNvSpPr>
              <p:nvPr/>
            </p:nvSpPr>
            <p:spPr bwMode="auto">
              <a:xfrm>
                <a:off x="6748227" y="710793"/>
                <a:ext cx="2316654" cy="1351005"/>
              </a:xfrm>
              <a:custGeom>
                <a:avLst/>
                <a:gdLst>
                  <a:gd name="T0" fmla="*/ 0 w 2827"/>
                  <a:gd name="T1" fmla="*/ 202 h 2291"/>
                  <a:gd name="T2" fmla="*/ 101 w 2827"/>
                  <a:gd name="T3" fmla="*/ 0 h 2291"/>
                  <a:gd name="T4" fmla="*/ 202 w 2827"/>
                  <a:gd name="T5" fmla="*/ 106 h 2291"/>
                  <a:gd name="T6" fmla="*/ 303 w 2827"/>
                  <a:gd name="T7" fmla="*/ 450 h 2291"/>
                  <a:gd name="T8" fmla="*/ 404 w 2827"/>
                  <a:gd name="T9" fmla="*/ 826 h 2291"/>
                  <a:gd name="T10" fmla="*/ 505 w 2827"/>
                  <a:gd name="T11" fmla="*/ 1130 h 2291"/>
                  <a:gd name="T12" fmla="*/ 606 w 2827"/>
                  <a:gd name="T13" fmla="*/ 1369 h 2291"/>
                  <a:gd name="T14" fmla="*/ 707 w 2827"/>
                  <a:gd name="T15" fmla="*/ 1554 h 2291"/>
                  <a:gd name="T16" fmla="*/ 808 w 2827"/>
                  <a:gd name="T17" fmla="*/ 1699 h 2291"/>
                  <a:gd name="T18" fmla="*/ 909 w 2827"/>
                  <a:gd name="T19" fmla="*/ 1815 h 2291"/>
                  <a:gd name="T20" fmla="*/ 1009 w 2827"/>
                  <a:gd name="T21" fmla="*/ 1896 h 2291"/>
                  <a:gd name="T22" fmla="*/ 1111 w 2827"/>
                  <a:gd name="T23" fmla="*/ 1955 h 2291"/>
                  <a:gd name="T24" fmla="*/ 1211 w 2827"/>
                  <a:gd name="T25" fmla="*/ 2005 h 2291"/>
                  <a:gd name="T26" fmla="*/ 1313 w 2827"/>
                  <a:gd name="T27" fmla="*/ 2049 h 2291"/>
                  <a:gd name="T28" fmla="*/ 1413 w 2827"/>
                  <a:gd name="T29" fmla="*/ 2090 h 2291"/>
                  <a:gd name="T30" fmla="*/ 1514 w 2827"/>
                  <a:gd name="T31" fmla="*/ 2126 h 2291"/>
                  <a:gd name="T32" fmla="*/ 1615 w 2827"/>
                  <a:gd name="T33" fmla="*/ 2155 h 2291"/>
                  <a:gd name="T34" fmla="*/ 1716 w 2827"/>
                  <a:gd name="T35" fmla="*/ 2177 h 2291"/>
                  <a:gd name="T36" fmla="*/ 1817 w 2827"/>
                  <a:gd name="T37" fmla="*/ 2190 h 2291"/>
                  <a:gd name="T38" fmla="*/ 1918 w 2827"/>
                  <a:gd name="T39" fmla="*/ 2195 h 2291"/>
                  <a:gd name="T40" fmla="*/ 2019 w 2827"/>
                  <a:gd name="T41" fmla="*/ 2193 h 2291"/>
                  <a:gd name="T42" fmla="*/ 2120 w 2827"/>
                  <a:gd name="T43" fmla="*/ 2188 h 2291"/>
                  <a:gd name="T44" fmla="*/ 2221 w 2827"/>
                  <a:gd name="T45" fmla="*/ 2184 h 2291"/>
                  <a:gd name="T46" fmla="*/ 2322 w 2827"/>
                  <a:gd name="T47" fmla="*/ 2186 h 2291"/>
                  <a:gd name="T48" fmla="*/ 2423 w 2827"/>
                  <a:gd name="T49" fmla="*/ 2195 h 2291"/>
                  <a:gd name="T50" fmla="*/ 2524 w 2827"/>
                  <a:gd name="T51" fmla="*/ 2209 h 2291"/>
                  <a:gd name="T52" fmla="*/ 2625 w 2827"/>
                  <a:gd name="T53" fmla="*/ 2227 h 2291"/>
                  <a:gd name="T54" fmla="*/ 2726 w 2827"/>
                  <a:gd name="T55" fmla="*/ 2250 h 2291"/>
                  <a:gd name="T56" fmla="*/ 2827 w 2827"/>
                  <a:gd name="T57" fmla="*/ 2291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27" h="2291">
                    <a:moveTo>
                      <a:pt x="0" y="202"/>
                    </a:moveTo>
                    <a:lnTo>
                      <a:pt x="101" y="0"/>
                    </a:lnTo>
                    <a:lnTo>
                      <a:pt x="202" y="106"/>
                    </a:lnTo>
                    <a:lnTo>
                      <a:pt x="303" y="450"/>
                    </a:lnTo>
                    <a:lnTo>
                      <a:pt x="404" y="826"/>
                    </a:lnTo>
                    <a:lnTo>
                      <a:pt x="505" y="1130"/>
                    </a:lnTo>
                    <a:lnTo>
                      <a:pt x="606" y="1369"/>
                    </a:lnTo>
                    <a:lnTo>
                      <a:pt x="707" y="1554"/>
                    </a:lnTo>
                    <a:lnTo>
                      <a:pt x="808" y="1699"/>
                    </a:lnTo>
                    <a:lnTo>
                      <a:pt x="909" y="1815"/>
                    </a:lnTo>
                    <a:lnTo>
                      <a:pt x="1009" y="1896"/>
                    </a:lnTo>
                    <a:lnTo>
                      <a:pt x="1111" y="1955"/>
                    </a:lnTo>
                    <a:lnTo>
                      <a:pt x="1211" y="2005"/>
                    </a:lnTo>
                    <a:lnTo>
                      <a:pt x="1313" y="2049"/>
                    </a:lnTo>
                    <a:lnTo>
                      <a:pt x="1413" y="2090"/>
                    </a:lnTo>
                    <a:lnTo>
                      <a:pt x="1514" y="2126"/>
                    </a:lnTo>
                    <a:lnTo>
                      <a:pt x="1615" y="2155"/>
                    </a:lnTo>
                    <a:lnTo>
                      <a:pt x="1716" y="2177"/>
                    </a:lnTo>
                    <a:lnTo>
                      <a:pt x="1817" y="2190"/>
                    </a:lnTo>
                    <a:lnTo>
                      <a:pt x="1918" y="2195"/>
                    </a:lnTo>
                    <a:lnTo>
                      <a:pt x="2019" y="2193"/>
                    </a:lnTo>
                    <a:lnTo>
                      <a:pt x="2120" y="2188"/>
                    </a:lnTo>
                    <a:lnTo>
                      <a:pt x="2221" y="2184"/>
                    </a:lnTo>
                    <a:lnTo>
                      <a:pt x="2322" y="2186"/>
                    </a:lnTo>
                    <a:lnTo>
                      <a:pt x="2423" y="2195"/>
                    </a:lnTo>
                    <a:lnTo>
                      <a:pt x="2524" y="2209"/>
                    </a:lnTo>
                    <a:lnTo>
                      <a:pt x="2625" y="2227"/>
                    </a:lnTo>
                    <a:lnTo>
                      <a:pt x="2726" y="2250"/>
                    </a:lnTo>
                    <a:lnTo>
                      <a:pt x="2827" y="2291"/>
                    </a:ln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600">
                  <a:latin typeface="+mn-lt"/>
                </a:endParaRPr>
              </a:p>
            </p:txBody>
          </p:sp>
          <p:sp>
            <p:nvSpPr>
              <p:cNvPr id="270" name="Freeform 44">
                <a:extLst>
                  <a:ext uri="{FF2B5EF4-FFF2-40B4-BE49-F238E27FC236}">
                    <a16:creationId xmlns:a16="http://schemas.microsoft.com/office/drawing/2014/main" id="{72BF680B-E534-4EE5-945D-5BFA14AFD2EB}"/>
                  </a:ext>
                </a:extLst>
              </p:cNvPr>
              <p:cNvSpPr>
                <a:spLocks noEditPoints="1"/>
              </p:cNvSpPr>
              <p:nvPr/>
            </p:nvSpPr>
            <p:spPr bwMode="auto">
              <a:xfrm>
                <a:off x="6745769" y="730253"/>
                <a:ext cx="2304361" cy="1287907"/>
              </a:xfrm>
              <a:custGeom>
                <a:avLst/>
                <a:gdLst>
                  <a:gd name="T0" fmla="*/ 33 w 2812"/>
                  <a:gd name="T1" fmla="*/ 244 h 2184"/>
                  <a:gd name="T2" fmla="*/ 85 w 2812"/>
                  <a:gd name="T3" fmla="*/ 60 h 2184"/>
                  <a:gd name="T4" fmla="*/ 106 w 2812"/>
                  <a:gd name="T5" fmla="*/ 3 h 2184"/>
                  <a:gd name="T6" fmla="*/ 151 w 2812"/>
                  <a:gd name="T7" fmla="*/ 28 h 2184"/>
                  <a:gd name="T8" fmla="*/ 101 w 2812"/>
                  <a:gd name="T9" fmla="*/ 20 h 2184"/>
                  <a:gd name="T10" fmla="*/ 202 w 2812"/>
                  <a:gd name="T11" fmla="*/ 65 h 2184"/>
                  <a:gd name="T12" fmla="*/ 206 w 2812"/>
                  <a:gd name="T13" fmla="*/ 62 h 2184"/>
                  <a:gd name="T14" fmla="*/ 247 w 2812"/>
                  <a:gd name="T15" fmla="*/ 227 h 2184"/>
                  <a:gd name="T16" fmla="*/ 259 w 2812"/>
                  <a:gd name="T17" fmla="*/ 269 h 2184"/>
                  <a:gd name="T18" fmla="*/ 259 w 2812"/>
                  <a:gd name="T19" fmla="*/ 269 h 2184"/>
                  <a:gd name="T20" fmla="*/ 314 w 2812"/>
                  <a:gd name="T21" fmla="*/ 452 h 2184"/>
                  <a:gd name="T22" fmla="*/ 321 w 2812"/>
                  <a:gd name="T23" fmla="*/ 496 h 2184"/>
                  <a:gd name="T24" fmla="*/ 321 w 2812"/>
                  <a:gd name="T25" fmla="*/ 496 h 2184"/>
                  <a:gd name="T26" fmla="*/ 356 w 2812"/>
                  <a:gd name="T27" fmla="*/ 608 h 2184"/>
                  <a:gd name="T28" fmla="*/ 407 w 2812"/>
                  <a:gd name="T29" fmla="*/ 792 h 2184"/>
                  <a:gd name="T30" fmla="*/ 437 w 2812"/>
                  <a:gd name="T31" fmla="*/ 905 h 2184"/>
                  <a:gd name="T32" fmla="*/ 450 w 2812"/>
                  <a:gd name="T33" fmla="*/ 947 h 2184"/>
                  <a:gd name="T34" fmla="*/ 450 w 2812"/>
                  <a:gd name="T35" fmla="*/ 947 h 2184"/>
                  <a:gd name="T36" fmla="*/ 511 w 2812"/>
                  <a:gd name="T37" fmla="*/ 1127 h 2184"/>
                  <a:gd name="T38" fmla="*/ 523 w 2812"/>
                  <a:gd name="T39" fmla="*/ 1170 h 2184"/>
                  <a:gd name="T40" fmla="*/ 523 w 2812"/>
                  <a:gd name="T41" fmla="*/ 1170 h 2184"/>
                  <a:gd name="T42" fmla="*/ 570 w 2812"/>
                  <a:gd name="T43" fmla="*/ 1277 h 2184"/>
                  <a:gd name="T44" fmla="*/ 646 w 2812"/>
                  <a:gd name="T45" fmla="*/ 1450 h 2184"/>
                  <a:gd name="T46" fmla="*/ 697 w 2812"/>
                  <a:gd name="T47" fmla="*/ 1556 h 2184"/>
                  <a:gd name="T48" fmla="*/ 719 w 2812"/>
                  <a:gd name="T49" fmla="*/ 1592 h 2184"/>
                  <a:gd name="T50" fmla="*/ 719 w 2812"/>
                  <a:gd name="T51" fmla="*/ 1592 h 2184"/>
                  <a:gd name="T52" fmla="*/ 834 w 2812"/>
                  <a:gd name="T53" fmla="*/ 1741 h 2184"/>
                  <a:gd name="T54" fmla="*/ 812 w 2812"/>
                  <a:gd name="T55" fmla="*/ 1711 h 2184"/>
                  <a:gd name="T56" fmla="*/ 910 w 2812"/>
                  <a:gd name="T57" fmla="*/ 1819 h 2184"/>
                  <a:gd name="T58" fmla="*/ 868 w 2812"/>
                  <a:gd name="T59" fmla="*/ 1768 h 2184"/>
                  <a:gd name="T60" fmla="*/ 1002 w 2812"/>
                  <a:gd name="T61" fmla="*/ 1896 h 2184"/>
                  <a:gd name="T62" fmla="*/ 1086 w 2812"/>
                  <a:gd name="T63" fmla="*/ 1973 h 2184"/>
                  <a:gd name="T64" fmla="*/ 1120 w 2812"/>
                  <a:gd name="T65" fmla="*/ 2001 h 2184"/>
                  <a:gd name="T66" fmla="*/ 1120 w 2812"/>
                  <a:gd name="T67" fmla="*/ 2001 h 2184"/>
                  <a:gd name="T68" fmla="*/ 1276 w 2812"/>
                  <a:gd name="T69" fmla="*/ 2099 h 2184"/>
                  <a:gd name="T70" fmla="*/ 1216 w 2812"/>
                  <a:gd name="T71" fmla="*/ 2063 h 2184"/>
                  <a:gd name="T72" fmla="*/ 1314 w 2812"/>
                  <a:gd name="T73" fmla="*/ 2118 h 2184"/>
                  <a:gd name="T74" fmla="*/ 1316 w 2812"/>
                  <a:gd name="T75" fmla="*/ 2114 h 2184"/>
                  <a:gd name="T76" fmla="*/ 1313 w 2812"/>
                  <a:gd name="T77" fmla="*/ 2118 h 2184"/>
                  <a:gd name="T78" fmla="*/ 1422 w 2812"/>
                  <a:gd name="T79" fmla="*/ 2147 h 2184"/>
                  <a:gd name="T80" fmla="*/ 1601 w 2812"/>
                  <a:gd name="T81" fmla="*/ 2173 h 2184"/>
                  <a:gd name="T82" fmla="*/ 1712 w 2812"/>
                  <a:gd name="T83" fmla="*/ 2184 h 2184"/>
                  <a:gd name="T84" fmla="*/ 1755 w 2812"/>
                  <a:gd name="T85" fmla="*/ 2183 h 2184"/>
                  <a:gd name="T86" fmla="*/ 1824 w 2812"/>
                  <a:gd name="T87" fmla="*/ 2177 h 2184"/>
                  <a:gd name="T88" fmla="*/ 1754 w 2812"/>
                  <a:gd name="T89" fmla="*/ 2179 h 2184"/>
                  <a:gd name="T90" fmla="*/ 1936 w 2812"/>
                  <a:gd name="T91" fmla="*/ 2171 h 2184"/>
                  <a:gd name="T92" fmla="*/ 1866 w 2812"/>
                  <a:gd name="T93" fmla="*/ 2178 h 2184"/>
                  <a:gd name="T94" fmla="*/ 2045 w 2812"/>
                  <a:gd name="T95" fmla="*/ 2146 h 2184"/>
                  <a:gd name="T96" fmla="*/ 2087 w 2812"/>
                  <a:gd name="T97" fmla="*/ 2141 h 2184"/>
                  <a:gd name="T98" fmla="*/ 2123 w 2812"/>
                  <a:gd name="T99" fmla="*/ 2128 h 2184"/>
                  <a:gd name="T100" fmla="*/ 2225 w 2812"/>
                  <a:gd name="T101" fmla="*/ 2105 h 2184"/>
                  <a:gd name="T102" fmla="*/ 2194 w 2812"/>
                  <a:gd name="T103" fmla="*/ 2108 h 2184"/>
                  <a:gd name="T104" fmla="*/ 2371 w 2812"/>
                  <a:gd name="T105" fmla="*/ 2063 h 2184"/>
                  <a:gd name="T106" fmla="*/ 2303 w 2812"/>
                  <a:gd name="T107" fmla="*/ 2082 h 2184"/>
                  <a:gd name="T108" fmla="*/ 2427 w 2812"/>
                  <a:gd name="T109" fmla="*/ 2049 h 2184"/>
                  <a:gd name="T110" fmla="*/ 2426 w 2812"/>
                  <a:gd name="T111" fmla="*/ 2044 h 2184"/>
                  <a:gd name="T112" fmla="*/ 2528 w 2812"/>
                  <a:gd name="T113" fmla="*/ 2031 h 2184"/>
                  <a:gd name="T114" fmla="*/ 2590 w 2812"/>
                  <a:gd name="T115" fmla="*/ 2024 h 2184"/>
                  <a:gd name="T116" fmla="*/ 2521 w 2812"/>
                  <a:gd name="T117" fmla="*/ 2032 h 2184"/>
                  <a:gd name="T118" fmla="*/ 2632 w 2812"/>
                  <a:gd name="T119" fmla="*/ 2023 h 2184"/>
                  <a:gd name="T120" fmla="*/ 2812 w 2812"/>
                  <a:gd name="T121" fmla="*/ 2050 h 2184"/>
                  <a:gd name="T122" fmla="*/ 25 w 2812"/>
                  <a:gd name="T123" fmla="*/ 288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12" h="2184">
                    <a:moveTo>
                      <a:pt x="37" y="245"/>
                    </a:moveTo>
                    <a:lnTo>
                      <a:pt x="57" y="175"/>
                    </a:lnTo>
                    <a:lnTo>
                      <a:pt x="53" y="174"/>
                    </a:lnTo>
                    <a:lnTo>
                      <a:pt x="33" y="244"/>
                    </a:lnTo>
                    <a:lnTo>
                      <a:pt x="37" y="245"/>
                    </a:lnTo>
                    <a:close/>
                    <a:moveTo>
                      <a:pt x="69" y="133"/>
                    </a:moveTo>
                    <a:lnTo>
                      <a:pt x="89" y="62"/>
                    </a:lnTo>
                    <a:lnTo>
                      <a:pt x="85" y="60"/>
                    </a:lnTo>
                    <a:lnTo>
                      <a:pt x="65" y="131"/>
                    </a:lnTo>
                    <a:lnTo>
                      <a:pt x="69" y="133"/>
                    </a:lnTo>
                    <a:close/>
                    <a:moveTo>
                      <a:pt x="101" y="20"/>
                    </a:moveTo>
                    <a:lnTo>
                      <a:pt x="106" y="3"/>
                    </a:lnTo>
                    <a:lnTo>
                      <a:pt x="104" y="2"/>
                    </a:lnTo>
                    <a:lnTo>
                      <a:pt x="102" y="5"/>
                    </a:lnTo>
                    <a:lnTo>
                      <a:pt x="149" y="33"/>
                    </a:lnTo>
                    <a:lnTo>
                      <a:pt x="151" y="28"/>
                    </a:lnTo>
                    <a:lnTo>
                      <a:pt x="105" y="0"/>
                    </a:lnTo>
                    <a:lnTo>
                      <a:pt x="102" y="2"/>
                    </a:lnTo>
                    <a:lnTo>
                      <a:pt x="97" y="18"/>
                    </a:lnTo>
                    <a:lnTo>
                      <a:pt x="101" y="20"/>
                    </a:lnTo>
                    <a:close/>
                    <a:moveTo>
                      <a:pt x="185" y="55"/>
                    </a:moveTo>
                    <a:lnTo>
                      <a:pt x="204" y="66"/>
                    </a:lnTo>
                    <a:lnTo>
                      <a:pt x="205" y="64"/>
                    </a:lnTo>
                    <a:lnTo>
                      <a:pt x="202" y="65"/>
                    </a:lnTo>
                    <a:lnTo>
                      <a:pt x="216" y="114"/>
                    </a:lnTo>
                    <a:lnTo>
                      <a:pt x="220" y="112"/>
                    </a:lnTo>
                    <a:lnTo>
                      <a:pt x="207" y="63"/>
                    </a:lnTo>
                    <a:lnTo>
                      <a:pt x="206" y="62"/>
                    </a:lnTo>
                    <a:lnTo>
                      <a:pt x="188" y="50"/>
                    </a:lnTo>
                    <a:lnTo>
                      <a:pt x="185" y="55"/>
                    </a:lnTo>
                    <a:close/>
                    <a:moveTo>
                      <a:pt x="228" y="156"/>
                    </a:moveTo>
                    <a:lnTo>
                      <a:pt x="247" y="227"/>
                    </a:lnTo>
                    <a:lnTo>
                      <a:pt x="252" y="226"/>
                    </a:lnTo>
                    <a:lnTo>
                      <a:pt x="232" y="155"/>
                    </a:lnTo>
                    <a:lnTo>
                      <a:pt x="228" y="156"/>
                    </a:lnTo>
                    <a:close/>
                    <a:moveTo>
                      <a:pt x="259" y="269"/>
                    </a:moveTo>
                    <a:lnTo>
                      <a:pt x="278" y="340"/>
                    </a:lnTo>
                    <a:lnTo>
                      <a:pt x="283" y="339"/>
                    </a:lnTo>
                    <a:lnTo>
                      <a:pt x="263" y="268"/>
                    </a:lnTo>
                    <a:lnTo>
                      <a:pt x="259" y="269"/>
                    </a:lnTo>
                    <a:close/>
                    <a:moveTo>
                      <a:pt x="290" y="383"/>
                    </a:moveTo>
                    <a:lnTo>
                      <a:pt x="304" y="433"/>
                    </a:lnTo>
                    <a:lnTo>
                      <a:pt x="309" y="454"/>
                    </a:lnTo>
                    <a:lnTo>
                      <a:pt x="314" y="452"/>
                    </a:lnTo>
                    <a:lnTo>
                      <a:pt x="308" y="431"/>
                    </a:lnTo>
                    <a:lnTo>
                      <a:pt x="294" y="381"/>
                    </a:lnTo>
                    <a:lnTo>
                      <a:pt x="290" y="383"/>
                    </a:lnTo>
                    <a:close/>
                    <a:moveTo>
                      <a:pt x="321" y="496"/>
                    </a:moveTo>
                    <a:lnTo>
                      <a:pt x="340" y="567"/>
                    </a:lnTo>
                    <a:lnTo>
                      <a:pt x="345" y="565"/>
                    </a:lnTo>
                    <a:lnTo>
                      <a:pt x="325" y="495"/>
                    </a:lnTo>
                    <a:lnTo>
                      <a:pt x="321" y="496"/>
                    </a:lnTo>
                    <a:close/>
                    <a:moveTo>
                      <a:pt x="352" y="609"/>
                    </a:moveTo>
                    <a:lnTo>
                      <a:pt x="371" y="680"/>
                    </a:lnTo>
                    <a:lnTo>
                      <a:pt x="376" y="679"/>
                    </a:lnTo>
                    <a:lnTo>
                      <a:pt x="356" y="608"/>
                    </a:lnTo>
                    <a:lnTo>
                      <a:pt x="352" y="609"/>
                    </a:lnTo>
                    <a:close/>
                    <a:moveTo>
                      <a:pt x="383" y="722"/>
                    </a:moveTo>
                    <a:lnTo>
                      <a:pt x="402" y="793"/>
                    </a:lnTo>
                    <a:lnTo>
                      <a:pt x="407" y="792"/>
                    </a:lnTo>
                    <a:lnTo>
                      <a:pt x="387" y="721"/>
                    </a:lnTo>
                    <a:lnTo>
                      <a:pt x="383" y="722"/>
                    </a:lnTo>
                    <a:close/>
                    <a:moveTo>
                      <a:pt x="415" y="835"/>
                    </a:moveTo>
                    <a:lnTo>
                      <a:pt x="437" y="905"/>
                    </a:lnTo>
                    <a:lnTo>
                      <a:pt x="441" y="904"/>
                    </a:lnTo>
                    <a:lnTo>
                      <a:pt x="419" y="834"/>
                    </a:lnTo>
                    <a:lnTo>
                      <a:pt x="415" y="835"/>
                    </a:lnTo>
                    <a:close/>
                    <a:moveTo>
                      <a:pt x="450" y="947"/>
                    </a:moveTo>
                    <a:lnTo>
                      <a:pt x="472" y="1017"/>
                    </a:lnTo>
                    <a:lnTo>
                      <a:pt x="476" y="1016"/>
                    </a:lnTo>
                    <a:lnTo>
                      <a:pt x="454" y="946"/>
                    </a:lnTo>
                    <a:lnTo>
                      <a:pt x="450" y="947"/>
                    </a:lnTo>
                    <a:close/>
                    <a:moveTo>
                      <a:pt x="485" y="1059"/>
                    </a:moveTo>
                    <a:lnTo>
                      <a:pt x="506" y="1125"/>
                    </a:lnTo>
                    <a:lnTo>
                      <a:pt x="507" y="1129"/>
                    </a:lnTo>
                    <a:lnTo>
                      <a:pt x="511" y="1127"/>
                    </a:lnTo>
                    <a:lnTo>
                      <a:pt x="510" y="1123"/>
                    </a:lnTo>
                    <a:lnTo>
                      <a:pt x="489" y="1057"/>
                    </a:lnTo>
                    <a:lnTo>
                      <a:pt x="485" y="1059"/>
                    </a:lnTo>
                    <a:close/>
                    <a:moveTo>
                      <a:pt x="523" y="1170"/>
                    </a:moveTo>
                    <a:lnTo>
                      <a:pt x="550" y="1238"/>
                    </a:lnTo>
                    <a:lnTo>
                      <a:pt x="554" y="1236"/>
                    </a:lnTo>
                    <a:lnTo>
                      <a:pt x="527" y="1168"/>
                    </a:lnTo>
                    <a:lnTo>
                      <a:pt x="523" y="1170"/>
                    </a:lnTo>
                    <a:close/>
                    <a:moveTo>
                      <a:pt x="565" y="1279"/>
                    </a:moveTo>
                    <a:lnTo>
                      <a:pt x="592" y="1347"/>
                    </a:lnTo>
                    <a:lnTo>
                      <a:pt x="596" y="1345"/>
                    </a:lnTo>
                    <a:lnTo>
                      <a:pt x="570" y="1277"/>
                    </a:lnTo>
                    <a:lnTo>
                      <a:pt x="565" y="1279"/>
                    </a:lnTo>
                    <a:close/>
                    <a:moveTo>
                      <a:pt x="609" y="1388"/>
                    </a:moveTo>
                    <a:lnTo>
                      <a:pt x="642" y="1452"/>
                    </a:lnTo>
                    <a:lnTo>
                      <a:pt x="646" y="1450"/>
                    </a:lnTo>
                    <a:lnTo>
                      <a:pt x="612" y="1386"/>
                    </a:lnTo>
                    <a:lnTo>
                      <a:pt x="609" y="1388"/>
                    </a:lnTo>
                    <a:close/>
                    <a:moveTo>
                      <a:pt x="663" y="1491"/>
                    </a:moveTo>
                    <a:lnTo>
                      <a:pt x="697" y="1556"/>
                    </a:lnTo>
                    <a:lnTo>
                      <a:pt x="701" y="1553"/>
                    </a:lnTo>
                    <a:lnTo>
                      <a:pt x="667" y="1489"/>
                    </a:lnTo>
                    <a:lnTo>
                      <a:pt x="663" y="1491"/>
                    </a:lnTo>
                    <a:close/>
                    <a:moveTo>
                      <a:pt x="719" y="1592"/>
                    </a:moveTo>
                    <a:lnTo>
                      <a:pt x="762" y="1651"/>
                    </a:lnTo>
                    <a:lnTo>
                      <a:pt x="766" y="1648"/>
                    </a:lnTo>
                    <a:lnTo>
                      <a:pt x="723" y="1590"/>
                    </a:lnTo>
                    <a:lnTo>
                      <a:pt x="719" y="1592"/>
                    </a:lnTo>
                    <a:close/>
                    <a:moveTo>
                      <a:pt x="788" y="1686"/>
                    </a:moveTo>
                    <a:lnTo>
                      <a:pt x="809" y="1714"/>
                    </a:lnTo>
                    <a:lnTo>
                      <a:pt x="809" y="1714"/>
                    </a:lnTo>
                    <a:lnTo>
                      <a:pt x="834" y="1741"/>
                    </a:lnTo>
                    <a:lnTo>
                      <a:pt x="838" y="1737"/>
                    </a:lnTo>
                    <a:lnTo>
                      <a:pt x="812" y="1711"/>
                    </a:lnTo>
                    <a:lnTo>
                      <a:pt x="811" y="1712"/>
                    </a:lnTo>
                    <a:lnTo>
                      <a:pt x="812" y="1711"/>
                    </a:lnTo>
                    <a:lnTo>
                      <a:pt x="792" y="1683"/>
                    </a:lnTo>
                    <a:lnTo>
                      <a:pt x="788" y="1686"/>
                    </a:lnTo>
                    <a:close/>
                    <a:moveTo>
                      <a:pt x="864" y="1772"/>
                    </a:moveTo>
                    <a:lnTo>
                      <a:pt x="910" y="1819"/>
                    </a:lnTo>
                    <a:lnTo>
                      <a:pt x="914" y="1823"/>
                    </a:lnTo>
                    <a:lnTo>
                      <a:pt x="917" y="1819"/>
                    </a:lnTo>
                    <a:lnTo>
                      <a:pt x="913" y="1816"/>
                    </a:lnTo>
                    <a:lnTo>
                      <a:pt x="868" y="1768"/>
                    </a:lnTo>
                    <a:lnTo>
                      <a:pt x="864" y="1772"/>
                    </a:lnTo>
                    <a:close/>
                    <a:moveTo>
                      <a:pt x="946" y="1852"/>
                    </a:moveTo>
                    <a:lnTo>
                      <a:pt x="999" y="1900"/>
                    </a:lnTo>
                    <a:lnTo>
                      <a:pt x="1002" y="1896"/>
                    </a:lnTo>
                    <a:lnTo>
                      <a:pt x="949" y="1848"/>
                    </a:lnTo>
                    <a:lnTo>
                      <a:pt x="946" y="1852"/>
                    </a:lnTo>
                    <a:close/>
                    <a:moveTo>
                      <a:pt x="1032" y="1928"/>
                    </a:moveTo>
                    <a:lnTo>
                      <a:pt x="1086" y="1973"/>
                    </a:lnTo>
                    <a:lnTo>
                      <a:pt x="1089" y="1970"/>
                    </a:lnTo>
                    <a:lnTo>
                      <a:pt x="1035" y="1924"/>
                    </a:lnTo>
                    <a:lnTo>
                      <a:pt x="1032" y="1928"/>
                    </a:lnTo>
                    <a:close/>
                    <a:moveTo>
                      <a:pt x="1120" y="2001"/>
                    </a:moveTo>
                    <a:lnTo>
                      <a:pt x="1178" y="2042"/>
                    </a:lnTo>
                    <a:lnTo>
                      <a:pt x="1180" y="2037"/>
                    </a:lnTo>
                    <a:lnTo>
                      <a:pt x="1122" y="1997"/>
                    </a:lnTo>
                    <a:lnTo>
                      <a:pt x="1120" y="2001"/>
                    </a:lnTo>
                    <a:close/>
                    <a:moveTo>
                      <a:pt x="1212" y="2066"/>
                    </a:moveTo>
                    <a:lnTo>
                      <a:pt x="1213" y="2066"/>
                    </a:lnTo>
                    <a:lnTo>
                      <a:pt x="1214" y="2067"/>
                    </a:lnTo>
                    <a:lnTo>
                      <a:pt x="1276" y="2099"/>
                    </a:lnTo>
                    <a:lnTo>
                      <a:pt x="1278" y="2094"/>
                    </a:lnTo>
                    <a:lnTo>
                      <a:pt x="1215" y="2062"/>
                    </a:lnTo>
                    <a:lnTo>
                      <a:pt x="1214" y="2065"/>
                    </a:lnTo>
                    <a:lnTo>
                      <a:pt x="1216" y="2063"/>
                    </a:lnTo>
                    <a:lnTo>
                      <a:pt x="1215" y="2062"/>
                    </a:lnTo>
                    <a:lnTo>
                      <a:pt x="1212" y="2066"/>
                    </a:lnTo>
                    <a:close/>
                    <a:moveTo>
                      <a:pt x="1313" y="2118"/>
                    </a:moveTo>
                    <a:lnTo>
                      <a:pt x="1314" y="2118"/>
                    </a:lnTo>
                    <a:lnTo>
                      <a:pt x="1315" y="2118"/>
                    </a:lnTo>
                    <a:lnTo>
                      <a:pt x="1380" y="2139"/>
                    </a:lnTo>
                    <a:lnTo>
                      <a:pt x="1382" y="2135"/>
                    </a:lnTo>
                    <a:lnTo>
                      <a:pt x="1316" y="2114"/>
                    </a:lnTo>
                    <a:lnTo>
                      <a:pt x="1316" y="2116"/>
                    </a:lnTo>
                    <a:lnTo>
                      <a:pt x="1317" y="2114"/>
                    </a:lnTo>
                    <a:lnTo>
                      <a:pt x="1315" y="2113"/>
                    </a:lnTo>
                    <a:lnTo>
                      <a:pt x="1313" y="2118"/>
                    </a:lnTo>
                    <a:close/>
                    <a:moveTo>
                      <a:pt x="1421" y="2151"/>
                    </a:moveTo>
                    <a:lnTo>
                      <a:pt x="1490" y="2164"/>
                    </a:lnTo>
                    <a:lnTo>
                      <a:pt x="1491" y="2159"/>
                    </a:lnTo>
                    <a:lnTo>
                      <a:pt x="1422" y="2147"/>
                    </a:lnTo>
                    <a:lnTo>
                      <a:pt x="1421" y="2151"/>
                    </a:lnTo>
                    <a:close/>
                    <a:moveTo>
                      <a:pt x="1531" y="2170"/>
                    </a:moveTo>
                    <a:lnTo>
                      <a:pt x="1601" y="2177"/>
                    </a:lnTo>
                    <a:lnTo>
                      <a:pt x="1601" y="2173"/>
                    </a:lnTo>
                    <a:lnTo>
                      <a:pt x="1532" y="2165"/>
                    </a:lnTo>
                    <a:lnTo>
                      <a:pt x="1531" y="2170"/>
                    </a:lnTo>
                    <a:close/>
                    <a:moveTo>
                      <a:pt x="1642" y="2181"/>
                    </a:moveTo>
                    <a:lnTo>
                      <a:pt x="1712" y="2184"/>
                    </a:lnTo>
                    <a:lnTo>
                      <a:pt x="1713" y="2179"/>
                    </a:lnTo>
                    <a:lnTo>
                      <a:pt x="1643" y="2176"/>
                    </a:lnTo>
                    <a:lnTo>
                      <a:pt x="1642" y="2181"/>
                    </a:lnTo>
                    <a:close/>
                    <a:moveTo>
                      <a:pt x="1755" y="2183"/>
                    </a:moveTo>
                    <a:lnTo>
                      <a:pt x="1820" y="2182"/>
                    </a:lnTo>
                    <a:lnTo>
                      <a:pt x="1820" y="2182"/>
                    </a:lnTo>
                    <a:lnTo>
                      <a:pt x="1824" y="2182"/>
                    </a:lnTo>
                    <a:lnTo>
                      <a:pt x="1824" y="2177"/>
                    </a:lnTo>
                    <a:lnTo>
                      <a:pt x="1820" y="2177"/>
                    </a:lnTo>
                    <a:lnTo>
                      <a:pt x="1820" y="2180"/>
                    </a:lnTo>
                    <a:lnTo>
                      <a:pt x="1820" y="2177"/>
                    </a:lnTo>
                    <a:lnTo>
                      <a:pt x="1754" y="2179"/>
                    </a:lnTo>
                    <a:lnTo>
                      <a:pt x="1755" y="2183"/>
                    </a:lnTo>
                    <a:close/>
                    <a:moveTo>
                      <a:pt x="1866" y="2178"/>
                    </a:moveTo>
                    <a:lnTo>
                      <a:pt x="1922" y="2173"/>
                    </a:lnTo>
                    <a:lnTo>
                      <a:pt x="1936" y="2171"/>
                    </a:lnTo>
                    <a:lnTo>
                      <a:pt x="1935" y="2165"/>
                    </a:lnTo>
                    <a:lnTo>
                      <a:pt x="1921" y="2168"/>
                    </a:lnTo>
                    <a:lnTo>
                      <a:pt x="1866" y="2173"/>
                    </a:lnTo>
                    <a:lnTo>
                      <a:pt x="1866" y="2178"/>
                    </a:lnTo>
                    <a:close/>
                    <a:moveTo>
                      <a:pt x="1977" y="2164"/>
                    </a:moveTo>
                    <a:lnTo>
                      <a:pt x="2023" y="2156"/>
                    </a:lnTo>
                    <a:lnTo>
                      <a:pt x="2046" y="2151"/>
                    </a:lnTo>
                    <a:lnTo>
                      <a:pt x="2045" y="2146"/>
                    </a:lnTo>
                    <a:lnTo>
                      <a:pt x="2022" y="2151"/>
                    </a:lnTo>
                    <a:lnTo>
                      <a:pt x="1976" y="2159"/>
                    </a:lnTo>
                    <a:lnTo>
                      <a:pt x="1977" y="2164"/>
                    </a:lnTo>
                    <a:close/>
                    <a:moveTo>
                      <a:pt x="2087" y="2141"/>
                    </a:moveTo>
                    <a:lnTo>
                      <a:pt x="2124" y="2133"/>
                    </a:lnTo>
                    <a:lnTo>
                      <a:pt x="2155" y="2124"/>
                    </a:lnTo>
                    <a:lnTo>
                      <a:pt x="2154" y="2119"/>
                    </a:lnTo>
                    <a:lnTo>
                      <a:pt x="2123" y="2128"/>
                    </a:lnTo>
                    <a:lnTo>
                      <a:pt x="2086" y="2136"/>
                    </a:lnTo>
                    <a:lnTo>
                      <a:pt x="2087" y="2141"/>
                    </a:lnTo>
                    <a:close/>
                    <a:moveTo>
                      <a:pt x="2195" y="2113"/>
                    </a:moveTo>
                    <a:lnTo>
                      <a:pt x="2225" y="2105"/>
                    </a:lnTo>
                    <a:lnTo>
                      <a:pt x="2263" y="2094"/>
                    </a:lnTo>
                    <a:lnTo>
                      <a:pt x="2262" y="2089"/>
                    </a:lnTo>
                    <a:lnTo>
                      <a:pt x="2224" y="2101"/>
                    </a:lnTo>
                    <a:lnTo>
                      <a:pt x="2194" y="2108"/>
                    </a:lnTo>
                    <a:lnTo>
                      <a:pt x="2195" y="2113"/>
                    </a:lnTo>
                    <a:close/>
                    <a:moveTo>
                      <a:pt x="2303" y="2082"/>
                    </a:moveTo>
                    <a:lnTo>
                      <a:pt x="2326" y="2075"/>
                    </a:lnTo>
                    <a:lnTo>
                      <a:pt x="2371" y="2063"/>
                    </a:lnTo>
                    <a:lnTo>
                      <a:pt x="2369" y="2059"/>
                    </a:lnTo>
                    <a:lnTo>
                      <a:pt x="2325" y="2071"/>
                    </a:lnTo>
                    <a:lnTo>
                      <a:pt x="2302" y="2078"/>
                    </a:lnTo>
                    <a:lnTo>
                      <a:pt x="2303" y="2082"/>
                    </a:lnTo>
                    <a:close/>
                    <a:moveTo>
                      <a:pt x="2411" y="2053"/>
                    </a:moveTo>
                    <a:lnTo>
                      <a:pt x="2427" y="2049"/>
                    </a:lnTo>
                    <a:lnTo>
                      <a:pt x="2426" y="2046"/>
                    </a:lnTo>
                    <a:lnTo>
                      <a:pt x="2427" y="2049"/>
                    </a:lnTo>
                    <a:lnTo>
                      <a:pt x="2480" y="2039"/>
                    </a:lnTo>
                    <a:lnTo>
                      <a:pt x="2479" y="2035"/>
                    </a:lnTo>
                    <a:lnTo>
                      <a:pt x="2426" y="2043"/>
                    </a:lnTo>
                    <a:lnTo>
                      <a:pt x="2426" y="2044"/>
                    </a:lnTo>
                    <a:lnTo>
                      <a:pt x="2410" y="2048"/>
                    </a:lnTo>
                    <a:lnTo>
                      <a:pt x="2411" y="2053"/>
                    </a:lnTo>
                    <a:close/>
                    <a:moveTo>
                      <a:pt x="2521" y="2032"/>
                    </a:moveTo>
                    <a:lnTo>
                      <a:pt x="2528" y="2031"/>
                    </a:lnTo>
                    <a:lnTo>
                      <a:pt x="2527" y="2029"/>
                    </a:lnTo>
                    <a:lnTo>
                      <a:pt x="2527" y="2031"/>
                    </a:lnTo>
                    <a:lnTo>
                      <a:pt x="2590" y="2029"/>
                    </a:lnTo>
                    <a:lnTo>
                      <a:pt x="2590" y="2024"/>
                    </a:lnTo>
                    <a:lnTo>
                      <a:pt x="2527" y="2026"/>
                    </a:lnTo>
                    <a:lnTo>
                      <a:pt x="2527" y="2026"/>
                    </a:lnTo>
                    <a:lnTo>
                      <a:pt x="2520" y="2027"/>
                    </a:lnTo>
                    <a:lnTo>
                      <a:pt x="2521" y="2032"/>
                    </a:lnTo>
                    <a:close/>
                    <a:moveTo>
                      <a:pt x="2632" y="2028"/>
                    </a:moveTo>
                    <a:lnTo>
                      <a:pt x="2701" y="2035"/>
                    </a:lnTo>
                    <a:lnTo>
                      <a:pt x="2702" y="2031"/>
                    </a:lnTo>
                    <a:lnTo>
                      <a:pt x="2632" y="2023"/>
                    </a:lnTo>
                    <a:lnTo>
                      <a:pt x="2632" y="2028"/>
                    </a:lnTo>
                    <a:close/>
                    <a:moveTo>
                      <a:pt x="2743" y="2041"/>
                    </a:moveTo>
                    <a:lnTo>
                      <a:pt x="2811" y="2055"/>
                    </a:lnTo>
                    <a:lnTo>
                      <a:pt x="2812" y="2050"/>
                    </a:lnTo>
                    <a:lnTo>
                      <a:pt x="2744" y="2036"/>
                    </a:lnTo>
                    <a:lnTo>
                      <a:pt x="2743" y="2041"/>
                    </a:lnTo>
                    <a:close/>
                    <a:moveTo>
                      <a:pt x="5" y="358"/>
                    </a:moveTo>
                    <a:lnTo>
                      <a:pt x="25" y="288"/>
                    </a:lnTo>
                    <a:lnTo>
                      <a:pt x="20" y="286"/>
                    </a:lnTo>
                    <a:lnTo>
                      <a:pt x="0" y="357"/>
                    </a:lnTo>
                    <a:lnTo>
                      <a:pt x="5" y="358"/>
                    </a:lnTo>
                    <a:close/>
                  </a:path>
                </a:pathLst>
              </a:custGeom>
              <a:solidFill>
                <a:srgbClr val="000000"/>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en-GB" sz="600">
                  <a:latin typeface="+mn-lt"/>
                </a:endParaRPr>
              </a:p>
            </p:txBody>
          </p:sp>
        </p:grpSp>
        <p:sp>
          <p:nvSpPr>
            <p:cNvPr id="200" name="TextBox 199">
              <a:extLst>
                <a:ext uri="{FF2B5EF4-FFF2-40B4-BE49-F238E27FC236}">
                  <a16:creationId xmlns:a16="http://schemas.microsoft.com/office/drawing/2014/main" id="{7515D2FF-1A2D-406B-9469-99F82E952DFA}"/>
                </a:ext>
              </a:extLst>
            </p:cNvPr>
            <p:cNvSpPr txBox="1"/>
            <p:nvPr/>
          </p:nvSpPr>
          <p:spPr>
            <a:xfrm>
              <a:off x="2148633" y="6596390"/>
              <a:ext cx="1302993" cy="284780"/>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Frequency (Hz)</a:t>
              </a:r>
              <a:endParaRPr lang="en-US" altLang="en-US" sz="1050" dirty="0">
                <a:latin typeface="+mn-lt"/>
              </a:endParaRPr>
            </a:p>
          </p:txBody>
        </p:sp>
        <p:sp>
          <p:nvSpPr>
            <p:cNvPr id="201" name="TextBox 200">
              <a:extLst>
                <a:ext uri="{FF2B5EF4-FFF2-40B4-BE49-F238E27FC236}">
                  <a16:creationId xmlns:a16="http://schemas.microsoft.com/office/drawing/2014/main" id="{56D7978E-F418-4728-B58C-E440C4E6DD6D}"/>
                </a:ext>
              </a:extLst>
            </p:cNvPr>
            <p:cNvSpPr txBox="1"/>
            <p:nvPr/>
          </p:nvSpPr>
          <p:spPr>
            <a:xfrm>
              <a:off x="3729209" y="6596390"/>
              <a:ext cx="1302993" cy="284780"/>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Frequency (Hz)</a:t>
              </a:r>
              <a:endParaRPr lang="en-US" altLang="en-US" sz="1050" dirty="0">
                <a:latin typeface="+mn-lt"/>
              </a:endParaRPr>
            </a:p>
          </p:txBody>
        </p:sp>
        <p:sp>
          <p:nvSpPr>
            <p:cNvPr id="202" name="TextBox 201">
              <a:extLst>
                <a:ext uri="{FF2B5EF4-FFF2-40B4-BE49-F238E27FC236}">
                  <a16:creationId xmlns:a16="http://schemas.microsoft.com/office/drawing/2014/main" id="{E632F16B-6630-4656-8919-093039E02E6F}"/>
                </a:ext>
              </a:extLst>
            </p:cNvPr>
            <p:cNvSpPr txBox="1"/>
            <p:nvPr/>
          </p:nvSpPr>
          <p:spPr>
            <a:xfrm>
              <a:off x="5334085" y="6596390"/>
              <a:ext cx="1302993" cy="284780"/>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Frequency (Hz)</a:t>
              </a:r>
              <a:endParaRPr lang="en-US" altLang="en-US" sz="1050" dirty="0">
                <a:latin typeface="+mn-lt"/>
              </a:endParaRPr>
            </a:p>
          </p:txBody>
        </p:sp>
        <p:sp>
          <p:nvSpPr>
            <p:cNvPr id="204" name="TextBox 203">
              <a:extLst>
                <a:ext uri="{FF2B5EF4-FFF2-40B4-BE49-F238E27FC236}">
                  <a16:creationId xmlns:a16="http://schemas.microsoft.com/office/drawing/2014/main" id="{7414F854-3B98-4F8E-8E83-B31B18AC5A71}"/>
                </a:ext>
              </a:extLst>
            </p:cNvPr>
            <p:cNvSpPr txBox="1"/>
            <p:nvPr/>
          </p:nvSpPr>
          <p:spPr>
            <a:xfrm rot="16200000">
              <a:off x="3064676" y="5580926"/>
              <a:ext cx="923924" cy="338555"/>
            </a:xfrm>
            <a:prstGeom prst="rect">
              <a:avLst/>
            </a:prstGeom>
            <a:noFill/>
          </p:spPr>
          <p:txBody>
            <a:bodyPr wrap="square" rtlCol="0">
              <a:spAutoFit/>
            </a:bodyPr>
            <a:lstStyle/>
            <a:p>
              <a:pPr lvl="0" algn="r" eaLnBrk="0" fontAlgn="base" hangingPunct="0">
                <a:spcBef>
                  <a:spcPct val="0"/>
                </a:spcBef>
                <a:spcAft>
                  <a:spcPct val="0"/>
                </a:spcAft>
              </a:pPr>
              <a:endParaRPr lang="en-US" altLang="en-US" sz="1050" dirty="0">
                <a:latin typeface="+mn-lt"/>
              </a:endParaRPr>
            </a:p>
          </p:txBody>
        </p:sp>
        <p:sp>
          <p:nvSpPr>
            <p:cNvPr id="205" name="TextBox 204">
              <a:extLst>
                <a:ext uri="{FF2B5EF4-FFF2-40B4-BE49-F238E27FC236}">
                  <a16:creationId xmlns:a16="http://schemas.microsoft.com/office/drawing/2014/main" id="{4E80967D-66AF-4384-BCD5-3FD693C57DF4}"/>
                </a:ext>
              </a:extLst>
            </p:cNvPr>
            <p:cNvSpPr txBox="1"/>
            <p:nvPr/>
          </p:nvSpPr>
          <p:spPr>
            <a:xfrm rot="16200000">
              <a:off x="1398512" y="5529386"/>
              <a:ext cx="923924" cy="446447"/>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Power (</a:t>
              </a:r>
              <a:r>
                <a:rPr lang="en-US" altLang="en-US" sz="788" dirty="0" err="1">
                  <a:solidFill>
                    <a:srgbClr val="262626"/>
                  </a:solidFill>
                  <a:latin typeface="+mn-lt"/>
                </a:rPr>
                <a:t>a.u</a:t>
              </a:r>
              <a:r>
                <a:rPr lang="en-US" altLang="en-US" sz="788" dirty="0">
                  <a:solidFill>
                    <a:srgbClr val="262626"/>
                  </a:solidFill>
                  <a:latin typeface="+mn-lt"/>
                </a:rPr>
                <a:t>.)</a:t>
              </a:r>
              <a:endParaRPr lang="en-US" altLang="en-US" sz="1050" dirty="0">
                <a:latin typeface="+mn-lt"/>
              </a:endParaRPr>
            </a:p>
          </p:txBody>
        </p:sp>
        <p:sp>
          <p:nvSpPr>
            <p:cNvPr id="216" name="TextBox 215">
              <a:extLst>
                <a:ext uri="{FF2B5EF4-FFF2-40B4-BE49-F238E27FC236}">
                  <a16:creationId xmlns:a16="http://schemas.microsoft.com/office/drawing/2014/main" id="{B82CA115-8C77-4A2A-9D5C-41F769D7FD91}"/>
                </a:ext>
              </a:extLst>
            </p:cNvPr>
            <p:cNvSpPr txBox="1"/>
            <p:nvPr/>
          </p:nvSpPr>
          <p:spPr>
            <a:xfrm>
              <a:off x="6376108" y="5266387"/>
              <a:ext cx="568960" cy="461665"/>
            </a:xfrm>
            <a:prstGeom prst="rect">
              <a:avLst/>
            </a:prstGeom>
            <a:noFill/>
          </p:spPr>
          <p:txBody>
            <a:bodyPr wrap="none" rtlCol="0">
              <a:spAutoFit/>
            </a:bodyPr>
            <a:lstStyle/>
            <a:p>
              <a:r>
                <a:rPr lang="en-IE" sz="825" dirty="0">
                  <a:latin typeface="+mn-lt"/>
                </a:rPr>
                <a:t>Data</a:t>
              </a:r>
            </a:p>
            <a:p>
              <a:r>
                <a:rPr lang="en-IE" sz="825" dirty="0">
                  <a:latin typeface="+mn-lt"/>
                </a:rPr>
                <a:t>DCM</a:t>
              </a:r>
            </a:p>
          </p:txBody>
        </p:sp>
        <p:cxnSp>
          <p:nvCxnSpPr>
            <p:cNvPr id="217" name="Straight Connector 216">
              <a:extLst>
                <a:ext uri="{FF2B5EF4-FFF2-40B4-BE49-F238E27FC236}">
                  <a16:creationId xmlns:a16="http://schemas.microsoft.com/office/drawing/2014/main" id="{A7E01434-52A4-42D4-9CDB-8EC6E9573883}"/>
                </a:ext>
              </a:extLst>
            </p:cNvPr>
            <p:cNvCxnSpPr/>
            <p:nvPr/>
          </p:nvCxnSpPr>
          <p:spPr>
            <a:xfrm flipV="1">
              <a:off x="6139165" y="5399391"/>
              <a:ext cx="248702" cy="750"/>
            </a:xfrm>
            <a:prstGeom prst="line">
              <a:avLst/>
            </a:prstGeom>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BD7B7562-84B0-4D97-9901-85E6C3D9064E}"/>
                </a:ext>
              </a:extLst>
            </p:cNvPr>
            <p:cNvCxnSpPr/>
            <p:nvPr/>
          </p:nvCxnSpPr>
          <p:spPr>
            <a:xfrm flipV="1">
              <a:off x="6143656" y="5583541"/>
              <a:ext cx="243925" cy="750"/>
            </a:xfrm>
            <a:prstGeom prst="line">
              <a:avLst/>
            </a:prstGeom>
            <a:ln>
              <a:prstDash val="lgDash"/>
            </a:ln>
          </p:spPr>
          <p:style>
            <a:lnRef idx="1">
              <a:schemeClr val="dk1"/>
            </a:lnRef>
            <a:fillRef idx="0">
              <a:schemeClr val="dk1"/>
            </a:fillRef>
            <a:effectRef idx="0">
              <a:schemeClr val="dk1"/>
            </a:effectRef>
            <a:fontRef idx="minor">
              <a:schemeClr val="tx1"/>
            </a:fontRef>
          </p:style>
        </p:cxnSp>
        <p:grpSp>
          <p:nvGrpSpPr>
            <p:cNvPr id="47" name="Group 46">
              <a:extLst>
                <a:ext uri="{FF2B5EF4-FFF2-40B4-BE49-F238E27FC236}">
                  <a16:creationId xmlns:a16="http://schemas.microsoft.com/office/drawing/2014/main" id="{6099F1A7-048E-48C7-9B6B-BF9A6519471B}"/>
                </a:ext>
              </a:extLst>
            </p:cNvPr>
            <p:cNvGrpSpPr/>
            <p:nvPr/>
          </p:nvGrpSpPr>
          <p:grpSpPr>
            <a:xfrm>
              <a:off x="7229999" y="4834889"/>
              <a:ext cx="3086816" cy="2328149"/>
              <a:chOff x="7229999" y="4766350"/>
              <a:chExt cx="3086816" cy="2403329"/>
            </a:xfrm>
          </p:grpSpPr>
          <p:sp>
            <p:nvSpPr>
              <p:cNvPr id="118" name="TextBox 117">
                <a:extLst>
                  <a:ext uri="{FF2B5EF4-FFF2-40B4-BE49-F238E27FC236}">
                    <a16:creationId xmlns:a16="http://schemas.microsoft.com/office/drawing/2014/main" id="{311DFC05-7765-4963-A40E-6A47F8296A32}"/>
                  </a:ext>
                </a:extLst>
              </p:cNvPr>
              <p:cNvSpPr txBox="1"/>
              <p:nvPr/>
            </p:nvSpPr>
            <p:spPr>
              <a:xfrm>
                <a:off x="8916431" y="4766350"/>
                <a:ext cx="1400384" cy="293976"/>
              </a:xfrm>
              <a:prstGeom prst="rect">
                <a:avLst/>
              </a:prstGeom>
              <a:noFill/>
            </p:spPr>
            <p:txBody>
              <a:bodyPr wrap="none" rtlCol="0">
                <a:spAutoFit/>
              </a:bodyPr>
              <a:lstStyle/>
              <a:p>
                <a:r>
                  <a:rPr lang="en-GB" sz="788" dirty="0">
                    <a:latin typeface="+mn-lt"/>
                  </a:rPr>
                  <a:t>Delta/Theta DCMs</a:t>
                </a:r>
              </a:p>
            </p:txBody>
          </p:sp>
          <p:sp>
            <p:nvSpPr>
              <p:cNvPr id="199" name="TextBox 198">
                <a:extLst>
                  <a:ext uri="{FF2B5EF4-FFF2-40B4-BE49-F238E27FC236}">
                    <a16:creationId xmlns:a16="http://schemas.microsoft.com/office/drawing/2014/main" id="{2B2E6756-29AF-4BD6-A41E-E4CD121E0090}"/>
                  </a:ext>
                </a:extLst>
              </p:cNvPr>
              <p:cNvSpPr txBox="1"/>
              <p:nvPr/>
            </p:nvSpPr>
            <p:spPr>
              <a:xfrm>
                <a:off x="7498077" y="4779921"/>
                <a:ext cx="1494427" cy="293976"/>
              </a:xfrm>
              <a:prstGeom prst="rect">
                <a:avLst/>
              </a:prstGeom>
              <a:noFill/>
            </p:spPr>
            <p:txBody>
              <a:bodyPr wrap="none" rtlCol="0">
                <a:spAutoFit/>
              </a:bodyPr>
              <a:lstStyle/>
              <a:p>
                <a:r>
                  <a:rPr lang="en-GB" sz="788" dirty="0">
                    <a:latin typeface="+mn-lt"/>
                  </a:rPr>
                  <a:t>Beta/Gamma DCMs</a:t>
                </a:r>
              </a:p>
            </p:txBody>
          </p:sp>
          <p:sp>
            <p:nvSpPr>
              <p:cNvPr id="209" name="TextBox 208">
                <a:extLst>
                  <a:ext uri="{FF2B5EF4-FFF2-40B4-BE49-F238E27FC236}">
                    <a16:creationId xmlns:a16="http://schemas.microsoft.com/office/drawing/2014/main" id="{2A9FF19B-7C7A-4B78-9091-A556B35C95CA}"/>
                  </a:ext>
                </a:extLst>
              </p:cNvPr>
              <p:cNvSpPr txBox="1"/>
              <p:nvPr/>
            </p:nvSpPr>
            <p:spPr>
              <a:xfrm>
                <a:off x="7994261" y="4989296"/>
                <a:ext cx="468504" cy="285943"/>
              </a:xfrm>
              <a:prstGeom prst="rect">
                <a:avLst/>
              </a:prstGeom>
              <a:noFill/>
            </p:spPr>
            <p:txBody>
              <a:bodyPr wrap="none" rtlCol="0">
                <a:spAutoFit/>
              </a:bodyPr>
              <a:lstStyle/>
              <a:p>
                <a:r>
                  <a:rPr lang="en-GB" sz="750" dirty="0" err="1">
                    <a:latin typeface="+mn-lt"/>
                  </a:rPr>
                  <a:t>n.s</a:t>
                </a:r>
                <a:r>
                  <a:rPr lang="en-GB" sz="750" dirty="0">
                    <a:latin typeface="+mn-lt"/>
                  </a:rPr>
                  <a:t>.</a:t>
                </a:r>
              </a:p>
            </p:txBody>
          </p:sp>
          <p:grpSp>
            <p:nvGrpSpPr>
              <p:cNvPr id="46" name="Group 45">
                <a:extLst>
                  <a:ext uri="{FF2B5EF4-FFF2-40B4-BE49-F238E27FC236}">
                    <a16:creationId xmlns:a16="http://schemas.microsoft.com/office/drawing/2014/main" id="{F09BD33B-6708-42ED-ABEA-C2F78F229B57}"/>
                  </a:ext>
                </a:extLst>
              </p:cNvPr>
              <p:cNvGrpSpPr/>
              <p:nvPr/>
            </p:nvGrpSpPr>
            <p:grpSpPr>
              <a:xfrm>
                <a:off x="7229999" y="4970372"/>
                <a:ext cx="2880338" cy="2184068"/>
                <a:chOff x="6898529" y="4829728"/>
                <a:chExt cx="2880338" cy="2492153"/>
              </a:xfrm>
            </p:grpSpPr>
            <p:sp>
              <p:nvSpPr>
                <p:cNvPr id="119" name="Line 1033">
                  <a:extLst>
                    <a:ext uri="{FF2B5EF4-FFF2-40B4-BE49-F238E27FC236}">
                      <a16:creationId xmlns:a16="http://schemas.microsoft.com/office/drawing/2014/main" id="{17F93043-726E-4083-A3BE-F038AEEDFB2C}"/>
                    </a:ext>
                  </a:extLst>
                </p:cNvPr>
                <p:cNvSpPr>
                  <a:spLocks noChangeShapeType="1"/>
                </p:cNvSpPr>
                <p:nvPr/>
              </p:nvSpPr>
              <p:spPr bwMode="auto">
                <a:xfrm>
                  <a:off x="8756570" y="6600780"/>
                  <a:ext cx="102229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0" name="Rectangle 1034">
                  <a:extLst>
                    <a:ext uri="{FF2B5EF4-FFF2-40B4-BE49-F238E27FC236}">
                      <a16:creationId xmlns:a16="http://schemas.microsoft.com/office/drawing/2014/main" id="{760BF3F0-E25F-451B-A98D-CC5C9A455E0E}"/>
                    </a:ext>
                  </a:extLst>
                </p:cNvPr>
                <p:cNvSpPr>
                  <a:spLocks noChangeArrowheads="1"/>
                </p:cNvSpPr>
                <p:nvPr/>
              </p:nvSpPr>
              <p:spPr bwMode="auto">
                <a:xfrm>
                  <a:off x="8910127" y="5429783"/>
                  <a:ext cx="204565" cy="117099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1" name="Rectangle 1035">
                  <a:extLst>
                    <a:ext uri="{FF2B5EF4-FFF2-40B4-BE49-F238E27FC236}">
                      <a16:creationId xmlns:a16="http://schemas.microsoft.com/office/drawing/2014/main" id="{7D1F93FC-1E96-4F83-8C06-3D2FFB2760A2}"/>
                    </a:ext>
                  </a:extLst>
                </p:cNvPr>
                <p:cNvSpPr>
                  <a:spLocks noChangeArrowheads="1"/>
                </p:cNvSpPr>
                <p:nvPr/>
              </p:nvSpPr>
              <p:spPr bwMode="auto">
                <a:xfrm>
                  <a:off x="9165702" y="5481680"/>
                  <a:ext cx="204034" cy="1119100"/>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2" name="Rectangle 1036">
                  <a:extLst>
                    <a:ext uri="{FF2B5EF4-FFF2-40B4-BE49-F238E27FC236}">
                      <a16:creationId xmlns:a16="http://schemas.microsoft.com/office/drawing/2014/main" id="{3D4477EE-EEFE-452A-A0D4-7A2A409722C8}"/>
                    </a:ext>
                  </a:extLst>
                </p:cNvPr>
                <p:cNvSpPr>
                  <a:spLocks noChangeArrowheads="1"/>
                </p:cNvSpPr>
                <p:nvPr/>
              </p:nvSpPr>
              <p:spPr bwMode="auto">
                <a:xfrm>
                  <a:off x="9421276" y="5514706"/>
                  <a:ext cx="204034" cy="108607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4" name="Rectangle 1037">
                  <a:extLst>
                    <a:ext uri="{FF2B5EF4-FFF2-40B4-BE49-F238E27FC236}">
                      <a16:creationId xmlns:a16="http://schemas.microsoft.com/office/drawing/2014/main" id="{8B7A5EEA-B986-4CB1-914C-FDC338D71DD5}"/>
                    </a:ext>
                  </a:extLst>
                </p:cNvPr>
                <p:cNvSpPr>
                  <a:spLocks noChangeArrowheads="1"/>
                </p:cNvSpPr>
                <p:nvPr/>
              </p:nvSpPr>
              <p:spPr bwMode="auto">
                <a:xfrm>
                  <a:off x="8910127" y="5429783"/>
                  <a:ext cx="204565" cy="1170997"/>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5" name="Rectangle 1038">
                  <a:extLst>
                    <a:ext uri="{FF2B5EF4-FFF2-40B4-BE49-F238E27FC236}">
                      <a16:creationId xmlns:a16="http://schemas.microsoft.com/office/drawing/2014/main" id="{39D90242-7897-4578-8AAB-52A2341789E8}"/>
                    </a:ext>
                  </a:extLst>
                </p:cNvPr>
                <p:cNvSpPr>
                  <a:spLocks noChangeArrowheads="1"/>
                </p:cNvSpPr>
                <p:nvPr/>
              </p:nvSpPr>
              <p:spPr bwMode="auto">
                <a:xfrm>
                  <a:off x="9165702" y="5481680"/>
                  <a:ext cx="204034" cy="1119100"/>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6" name="Rectangle 1039">
                  <a:extLst>
                    <a:ext uri="{FF2B5EF4-FFF2-40B4-BE49-F238E27FC236}">
                      <a16:creationId xmlns:a16="http://schemas.microsoft.com/office/drawing/2014/main" id="{88B95951-90D4-4B3B-AF57-BD80239AE716}"/>
                    </a:ext>
                  </a:extLst>
                </p:cNvPr>
                <p:cNvSpPr>
                  <a:spLocks noChangeArrowheads="1"/>
                </p:cNvSpPr>
                <p:nvPr/>
              </p:nvSpPr>
              <p:spPr bwMode="auto">
                <a:xfrm>
                  <a:off x="9421276" y="5514706"/>
                  <a:ext cx="204034" cy="1086074"/>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7" name="Line 1040">
                  <a:extLst>
                    <a:ext uri="{FF2B5EF4-FFF2-40B4-BE49-F238E27FC236}">
                      <a16:creationId xmlns:a16="http://schemas.microsoft.com/office/drawing/2014/main" id="{90EA54E3-8540-4C8A-8BC4-EB3E72090CBC}"/>
                    </a:ext>
                  </a:extLst>
                </p:cNvPr>
                <p:cNvSpPr>
                  <a:spLocks noChangeShapeType="1"/>
                </p:cNvSpPr>
                <p:nvPr/>
              </p:nvSpPr>
              <p:spPr bwMode="auto">
                <a:xfrm>
                  <a:off x="9012145" y="5429783"/>
                  <a:ext cx="0" cy="72656"/>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29" name="Line 1041">
                  <a:extLst>
                    <a:ext uri="{FF2B5EF4-FFF2-40B4-BE49-F238E27FC236}">
                      <a16:creationId xmlns:a16="http://schemas.microsoft.com/office/drawing/2014/main" id="{14E86A77-10AA-4C13-AE16-1872E46D3BFF}"/>
                    </a:ext>
                  </a:extLst>
                </p:cNvPr>
                <p:cNvSpPr>
                  <a:spLocks noChangeShapeType="1"/>
                </p:cNvSpPr>
                <p:nvPr/>
              </p:nvSpPr>
              <p:spPr bwMode="auto">
                <a:xfrm>
                  <a:off x="9267718" y="5481680"/>
                  <a:ext cx="0" cy="92472"/>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37" name="Line 1042">
                  <a:extLst>
                    <a:ext uri="{FF2B5EF4-FFF2-40B4-BE49-F238E27FC236}">
                      <a16:creationId xmlns:a16="http://schemas.microsoft.com/office/drawing/2014/main" id="{C8B59482-718C-425F-AFC4-C4BB5A97E783}"/>
                    </a:ext>
                  </a:extLst>
                </p:cNvPr>
                <p:cNvSpPr>
                  <a:spLocks noChangeShapeType="1"/>
                </p:cNvSpPr>
                <p:nvPr/>
              </p:nvSpPr>
              <p:spPr bwMode="auto">
                <a:xfrm>
                  <a:off x="9523293" y="5514706"/>
                  <a:ext cx="0" cy="107569"/>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1" name="Line 1043">
                  <a:extLst>
                    <a:ext uri="{FF2B5EF4-FFF2-40B4-BE49-F238E27FC236}">
                      <a16:creationId xmlns:a16="http://schemas.microsoft.com/office/drawing/2014/main" id="{6C403E50-3D9A-41E2-BA0D-BAD528A8755E}"/>
                    </a:ext>
                  </a:extLst>
                </p:cNvPr>
                <p:cNvSpPr>
                  <a:spLocks noChangeShapeType="1"/>
                </p:cNvSpPr>
                <p:nvPr/>
              </p:nvSpPr>
              <p:spPr bwMode="auto">
                <a:xfrm flipV="1">
                  <a:off x="9012145" y="5357126"/>
                  <a:ext cx="0" cy="72656"/>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3" name="Line 1044">
                  <a:extLst>
                    <a:ext uri="{FF2B5EF4-FFF2-40B4-BE49-F238E27FC236}">
                      <a16:creationId xmlns:a16="http://schemas.microsoft.com/office/drawing/2014/main" id="{9E4C4BDC-8DC3-460C-A757-738C82FC57B2}"/>
                    </a:ext>
                  </a:extLst>
                </p:cNvPr>
                <p:cNvSpPr>
                  <a:spLocks noChangeShapeType="1"/>
                </p:cNvSpPr>
                <p:nvPr/>
              </p:nvSpPr>
              <p:spPr bwMode="auto">
                <a:xfrm flipV="1">
                  <a:off x="9267718" y="5390152"/>
                  <a:ext cx="0" cy="91528"/>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5" name="Line 1045">
                  <a:extLst>
                    <a:ext uri="{FF2B5EF4-FFF2-40B4-BE49-F238E27FC236}">
                      <a16:creationId xmlns:a16="http://schemas.microsoft.com/office/drawing/2014/main" id="{CB087ADA-8E2F-4976-8C8E-1F61DF33ED59}"/>
                    </a:ext>
                  </a:extLst>
                </p:cNvPr>
                <p:cNvSpPr>
                  <a:spLocks noChangeShapeType="1"/>
                </p:cNvSpPr>
                <p:nvPr/>
              </p:nvSpPr>
              <p:spPr bwMode="auto">
                <a:xfrm flipV="1">
                  <a:off x="9523293" y="5407137"/>
                  <a:ext cx="0" cy="107569"/>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6" name="Line 1047">
                  <a:extLst>
                    <a:ext uri="{FF2B5EF4-FFF2-40B4-BE49-F238E27FC236}">
                      <a16:creationId xmlns:a16="http://schemas.microsoft.com/office/drawing/2014/main" id="{D5D96EB4-AE5C-4ECD-91C9-AF13B4A1AD9C}"/>
                    </a:ext>
                  </a:extLst>
                </p:cNvPr>
                <p:cNvSpPr>
                  <a:spLocks noChangeShapeType="1"/>
                </p:cNvSpPr>
                <p:nvPr/>
              </p:nvSpPr>
              <p:spPr bwMode="auto">
                <a:xfrm>
                  <a:off x="9003112" y="5502439"/>
                  <a:ext cx="18597"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7" name="Line 1048">
                  <a:extLst>
                    <a:ext uri="{FF2B5EF4-FFF2-40B4-BE49-F238E27FC236}">
                      <a16:creationId xmlns:a16="http://schemas.microsoft.com/office/drawing/2014/main" id="{0495A540-CCD1-4B58-8D4C-5BBF25AB2E9E}"/>
                    </a:ext>
                  </a:extLst>
                </p:cNvPr>
                <p:cNvSpPr>
                  <a:spLocks noChangeShapeType="1"/>
                </p:cNvSpPr>
                <p:nvPr/>
              </p:nvSpPr>
              <p:spPr bwMode="auto">
                <a:xfrm>
                  <a:off x="9258155" y="5574152"/>
                  <a:ext cx="1912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49" name="Line 1049">
                  <a:extLst>
                    <a:ext uri="{FF2B5EF4-FFF2-40B4-BE49-F238E27FC236}">
                      <a16:creationId xmlns:a16="http://schemas.microsoft.com/office/drawing/2014/main" id="{C0565545-4AA1-4CFF-B794-70F1A17807E9}"/>
                    </a:ext>
                  </a:extLst>
                </p:cNvPr>
                <p:cNvSpPr>
                  <a:spLocks noChangeShapeType="1"/>
                </p:cNvSpPr>
                <p:nvPr/>
              </p:nvSpPr>
              <p:spPr bwMode="auto">
                <a:xfrm>
                  <a:off x="9513729" y="5622276"/>
                  <a:ext cx="18597"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0" name="Line 1050">
                  <a:extLst>
                    <a:ext uri="{FF2B5EF4-FFF2-40B4-BE49-F238E27FC236}">
                      <a16:creationId xmlns:a16="http://schemas.microsoft.com/office/drawing/2014/main" id="{9B4F5EAC-E20F-469E-AE0E-664B77F2F084}"/>
                    </a:ext>
                  </a:extLst>
                </p:cNvPr>
                <p:cNvSpPr>
                  <a:spLocks noChangeShapeType="1"/>
                </p:cNvSpPr>
                <p:nvPr/>
              </p:nvSpPr>
              <p:spPr bwMode="auto">
                <a:xfrm>
                  <a:off x="9003112" y="5357126"/>
                  <a:ext cx="18597"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1" name="Line 1051">
                  <a:extLst>
                    <a:ext uri="{FF2B5EF4-FFF2-40B4-BE49-F238E27FC236}">
                      <a16:creationId xmlns:a16="http://schemas.microsoft.com/office/drawing/2014/main" id="{EABF40BC-9EB1-4CA6-BFBA-C7069AB420EB}"/>
                    </a:ext>
                  </a:extLst>
                </p:cNvPr>
                <p:cNvSpPr>
                  <a:spLocks noChangeShapeType="1"/>
                </p:cNvSpPr>
                <p:nvPr/>
              </p:nvSpPr>
              <p:spPr bwMode="auto">
                <a:xfrm>
                  <a:off x="9258155" y="5390152"/>
                  <a:ext cx="1912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2" name="Line 1052">
                  <a:extLst>
                    <a:ext uri="{FF2B5EF4-FFF2-40B4-BE49-F238E27FC236}">
                      <a16:creationId xmlns:a16="http://schemas.microsoft.com/office/drawing/2014/main" id="{181EDA9D-F548-478B-A858-9B7AE552958F}"/>
                    </a:ext>
                  </a:extLst>
                </p:cNvPr>
                <p:cNvSpPr>
                  <a:spLocks noChangeShapeType="1"/>
                </p:cNvSpPr>
                <p:nvPr/>
              </p:nvSpPr>
              <p:spPr bwMode="auto">
                <a:xfrm>
                  <a:off x="9513729" y="5407137"/>
                  <a:ext cx="18597"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3" name="Line 1053">
                  <a:extLst>
                    <a:ext uri="{FF2B5EF4-FFF2-40B4-BE49-F238E27FC236}">
                      <a16:creationId xmlns:a16="http://schemas.microsoft.com/office/drawing/2014/main" id="{A89EBF2E-3AC2-468F-BA3E-1CF33758B152}"/>
                    </a:ext>
                  </a:extLst>
                </p:cNvPr>
                <p:cNvSpPr>
                  <a:spLocks noChangeShapeType="1"/>
                </p:cNvSpPr>
                <p:nvPr/>
              </p:nvSpPr>
              <p:spPr bwMode="auto">
                <a:xfrm>
                  <a:off x="8756570" y="6600780"/>
                  <a:ext cx="102229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4" name="Line 1064">
                  <a:extLst>
                    <a:ext uri="{FF2B5EF4-FFF2-40B4-BE49-F238E27FC236}">
                      <a16:creationId xmlns:a16="http://schemas.microsoft.com/office/drawing/2014/main" id="{1827DDB3-F657-4021-AF62-BA6DC9133B59}"/>
                    </a:ext>
                  </a:extLst>
                </p:cNvPr>
                <p:cNvSpPr>
                  <a:spLocks noChangeShapeType="1"/>
                </p:cNvSpPr>
                <p:nvPr/>
              </p:nvSpPr>
              <p:spPr bwMode="auto">
                <a:xfrm flipV="1">
                  <a:off x="8756570" y="5087259"/>
                  <a:ext cx="0" cy="1513521"/>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6" name="Line 1066">
                  <a:extLst>
                    <a:ext uri="{FF2B5EF4-FFF2-40B4-BE49-F238E27FC236}">
                      <a16:creationId xmlns:a16="http://schemas.microsoft.com/office/drawing/2014/main" id="{00AF197B-D224-42AC-861C-A5E2F354F299}"/>
                    </a:ext>
                  </a:extLst>
                </p:cNvPr>
                <p:cNvSpPr>
                  <a:spLocks noChangeShapeType="1"/>
                </p:cNvSpPr>
                <p:nvPr/>
              </p:nvSpPr>
              <p:spPr bwMode="auto">
                <a:xfrm>
                  <a:off x="8756570" y="6600780"/>
                  <a:ext cx="1062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7" name="Line 1068">
                  <a:extLst>
                    <a:ext uri="{FF2B5EF4-FFF2-40B4-BE49-F238E27FC236}">
                      <a16:creationId xmlns:a16="http://schemas.microsoft.com/office/drawing/2014/main" id="{1FF96DFF-3722-4C4B-ADC8-E7D1C24B0AF0}"/>
                    </a:ext>
                  </a:extLst>
                </p:cNvPr>
                <p:cNvSpPr>
                  <a:spLocks noChangeShapeType="1"/>
                </p:cNvSpPr>
                <p:nvPr/>
              </p:nvSpPr>
              <p:spPr bwMode="auto">
                <a:xfrm>
                  <a:off x="8756570" y="6297887"/>
                  <a:ext cx="1062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8" name="Line 1072">
                  <a:extLst>
                    <a:ext uri="{FF2B5EF4-FFF2-40B4-BE49-F238E27FC236}">
                      <a16:creationId xmlns:a16="http://schemas.microsoft.com/office/drawing/2014/main" id="{354C59A2-2941-4F08-B0CC-8DEAB0CE1718}"/>
                    </a:ext>
                  </a:extLst>
                </p:cNvPr>
                <p:cNvSpPr>
                  <a:spLocks noChangeShapeType="1"/>
                </p:cNvSpPr>
                <p:nvPr/>
              </p:nvSpPr>
              <p:spPr bwMode="auto">
                <a:xfrm>
                  <a:off x="8756570" y="5693045"/>
                  <a:ext cx="1062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59" name="Line 1076">
                  <a:extLst>
                    <a:ext uri="{FF2B5EF4-FFF2-40B4-BE49-F238E27FC236}">
                      <a16:creationId xmlns:a16="http://schemas.microsoft.com/office/drawing/2014/main" id="{8B5A9AB0-669C-4389-8FFE-B4BE36F9EA9C}"/>
                    </a:ext>
                  </a:extLst>
                </p:cNvPr>
                <p:cNvSpPr>
                  <a:spLocks noChangeShapeType="1"/>
                </p:cNvSpPr>
                <p:nvPr/>
              </p:nvSpPr>
              <p:spPr bwMode="auto">
                <a:xfrm>
                  <a:off x="8756570" y="5087259"/>
                  <a:ext cx="10627"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60" name="Rectangle 1088">
                  <a:extLst>
                    <a:ext uri="{FF2B5EF4-FFF2-40B4-BE49-F238E27FC236}">
                      <a16:creationId xmlns:a16="http://schemas.microsoft.com/office/drawing/2014/main" id="{645FFBD0-6700-40AD-8EF6-BEF82C684841}"/>
                    </a:ext>
                  </a:extLst>
                </p:cNvPr>
                <p:cNvSpPr>
                  <a:spLocks noChangeArrowheads="1"/>
                </p:cNvSpPr>
                <p:nvPr/>
              </p:nvSpPr>
              <p:spPr bwMode="auto">
                <a:xfrm>
                  <a:off x="8672472" y="6569641"/>
                  <a:ext cx="64120"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a:solidFill>
                        <a:srgbClr val="262626"/>
                      </a:solidFill>
                      <a:latin typeface="+mn-lt"/>
                    </a:rPr>
                    <a:t>0</a:t>
                  </a:r>
                  <a:endParaRPr lang="en-US" altLang="en-US" sz="675">
                    <a:latin typeface="+mn-lt"/>
                  </a:endParaRPr>
                </a:p>
              </p:txBody>
            </p:sp>
            <p:sp>
              <p:nvSpPr>
                <p:cNvPr id="161" name="Rectangle 1090">
                  <a:extLst>
                    <a:ext uri="{FF2B5EF4-FFF2-40B4-BE49-F238E27FC236}">
                      <a16:creationId xmlns:a16="http://schemas.microsoft.com/office/drawing/2014/main" id="{DF28F1BB-DB3E-4ACF-B026-92A406F8B485}"/>
                    </a:ext>
                  </a:extLst>
                </p:cNvPr>
                <p:cNvSpPr>
                  <a:spLocks noChangeArrowheads="1"/>
                </p:cNvSpPr>
                <p:nvPr/>
              </p:nvSpPr>
              <p:spPr bwMode="auto">
                <a:xfrm>
                  <a:off x="8612147" y="6264860"/>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0.2</a:t>
                  </a:r>
                  <a:endParaRPr lang="en-US" altLang="en-US" sz="675" dirty="0">
                    <a:latin typeface="+mn-lt"/>
                  </a:endParaRPr>
                </a:p>
              </p:txBody>
            </p:sp>
            <p:sp>
              <p:nvSpPr>
                <p:cNvPr id="162" name="Rectangle 1092">
                  <a:extLst>
                    <a:ext uri="{FF2B5EF4-FFF2-40B4-BE49-F238E27FC236}">
                      <a16:creationId xmlns:a16="http://schemas.microsoft.com/office/drawing/2014/main" id="{560F4A58-305E-442E-B5E6-1E4F0CE18DE6}"/>
                    </a:ext>
                  </a:extLst>
                </p:cNvPr>
                <p:cNvSpPr>
                  <a:spLocks noChangeArrowheads="1"/>
                </p:cNvSpPr>
                <p:nvPr/>
              </p:nvSpPr>
              <p:spPr bwMode="auto">
                <a:xfrm>
                  <a:off x="8612147" y="5964799"/>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0.4</a:t>
                  </a:r>
                  <a:endParaRPr lang="en-US" altLang="en-US" sz="675" dirty="0">
                    <a:latin typeface="+mn-lt"/>
                  </a:endParaRPr>
                </a:p>
              </p:txBody>
            </p:sp>
            <p:sp>
              <p:nvSpPr>
                <p:cNvPr id="163" name="Rectangle 1094">
                  <a:extLst>
                    <a:ext uri="{FF2B5EF4-FFF2-40B4-BE49-F238E27FC236}">
                      <a16:creationId xmlns:a16="http://schemas.microsoft.com/office/drawing/2014/main" id="{D0AE416E-533D-49A2-B4E3-19C7203FEBF8}"/>
                    </a:ext>
                  </a:extLst>
                </p:cNvPr>
                <p:cNvSpPr>
                  <a:spLocks noChangeArrowheads="1"/>
                </p:cNvSpPr>
                <p:nvPr/>
              </p:nvSpPr>
              <p:spPr bwMode="auto">
                <a:xfrm>
                  <a:off x="8600716" y="5660964"/>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0.6</a:t>
                  </a:r>
                  <a:endParaRPr lang="en-US" altLang="en-US" sz="675" dirty="0">
                    <a:latin typeface="+mn-lt"/>
                  </a:endParaRPr>
                </a:p>
              </p:txBody>
            </p:sp>
            <p:sp>
              <p:nvSpPr>
                <p:cNvPr id="164" name="Rectangle 1096">
                  <a:extLst>
                    <a:ext uri="{FF2B5EF4-FFF2-40B4-BE49-F238E27FC236}">
                      <a16:creationId xmlns:a16="http://schemas.microsoft.com/office/drawing/2014/main" id="{A8843A5D-45A5-43A6-B73E-12678EE36010}"/>
                    </a:ext>
                  </a:extLst>
                </p:cNvPr>
                <p:cNvSpPr>
                  <a:spLocks noChangeArrowheads="1"/>
                </p:cNvSpPr>
                <p:nvPr/>
              </p:nvSpPr>
              <p:spPr bwMode="auto">
                <a:xfrm>
                  <a:off x="8600716" y="5360901"/>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0.8</a:t>
                  </a:r>
                  <a:endParaRPr lang="en-US" altLang="en-US" sz="675" dirty="0">
                    <a:latin typeface="+mn-lt"/>
                  </a:endParaRPr>
                </a:p>
              </p:txBody>
            </p:sp>
            <p:sp>
              <p:nvSpPr>
                <p:cNvPr id="165" name="Rectangle 1098">
                  <a:extLst>
                    <a:ext uri="{FF2B5EF4-FFF2-40B4-BE49-F238E27FC236}">
                      <a16:creationId xmlns:a16="http://schemas.microsoft.com/office/drawing/2014/main" id="{9D8A1F39-6B00-4AB8-A186-75E38B0C5999}"/>
                    </a:ext>
                  </a:extLst>
                </p:cNvPr>
                <p:cNvSpPr>
                  <a:spLocks noChangeArrowheads="1"/>
                </p:cNvSpPr>
                <p:nvPr/>
              </p:nvSpPr>
              <p:spPr bwMode="auto">
                <a:xfrm>
                  <a:off x="8672472" y="5056120"/>
                  <a:ext cx="64120"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a:solidFill>
                        <a:srgbClr val="262626"/>
                      </a:solidFill>
                      <a:latin typeface="+mn-lt"/>
                    </a:rPr>
                    <a:t>1</a:t>
                  </a:r>
                  <a:endParaRPr lang="en-US" altLang="en-US" sz="675">
                    <a:latin typeface="+mn-lt"/>
                  </a:endParaRPr>
                </a:p>
              </p:txBody>
            </p:sp>
            <p:sp>
              <p:nvSpPr>
                <p:cNvPr id="166" name="Rectangle 1102">
                  <a:extLst>
                    <a:ext uri="{FF2B5EF4-FFF2-40B4-BE49-F238E27FC236}">
                      <a16:creationId xmlns:a16="http://schemas.microsoft.com/office/drawing/2014/main" id="{23D737BB-B312-4ACB-B5DE-A6C47D104FCB}"/>
                    </a:ext>
                  </a:extLst>
                </p:cNvPr>
                <p:cNvSpPr>
                  <a:spLocks noChangeArrowheads="1"/>
                </p:cNvSpPr>
                <p:nvPr/>
              </p:nvSpPr>
              <p:spPr bwMode="auto">
                <a:xfrm>
                  <a:off x="7384166" y="5127994"/>
                  <a:ext cx="951919" cy="14739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67" name="Line 1103">
                  <a:extLst>
                    <a:ext uri="{FF2B5EF4-FFF2-40B4-BE49-F238E27FC236}">
                      <a16:creationId xmlns:a16="http://schemas.microsoft.com/office/drawing/2014/main" id="{03C7480A-A75D-4B97-B235-054C0AD38211}"/>
                    </a:ext>
                  </a:extLst>
                </p:cNvPr>
                <p:cNvSpPr>
                  <a:spLocks noChangeShapeType="1"/>
                </p:cNvSpPr>
                <p:nvPr/>
              </p:nvSpPr>
              <p:spPr bwMode="auto">
                <a:xfrm>
                  <a:off x="7384166" y="6601900"/>
                  <a:ext cx="951919"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68" name="Rectangle 1104">
                  <a:extLst>
                    <a:ext uri="{FF2B5EF4-FFF2-40B4-BE49-F238E27FC236}">
                      <a16:creationId xmlns:a16="http://schemas.microsoft.com/office/drawing/2014/main" id="{59605439-50F4-439C-B9DF-AEC06EE48D86}"/>
                    </a:ext>
                  </a:extLst>
                </p:cNvPr>
                <p:cNvSpPr>
                  <a:spLocks noChangeArrowheads="1"/>
                </p:cNvSpPr>
                <p:nvPr/>
              </p:nvSpPr>
              <p:spPr bwMode="auto">
                <a:xfrm>
                  <a:off x="7526830" y="5339344"/>
                  <a:ext cx="190384" cy="126255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69" name="Rectangle 1105">
                  <a:extLst>
                    <a:ext uri="{FF2B5EF4-FFF2-40B4-BE49-F238E27FC236}">
                      <a16:creationId xmlns:a16="http://schemas.microsoft.com/office/drawing/2014/main" id="{27E3F5D6-C823-47AE-9141-66EC6109614A}"/>
                    </a:ext>
                  </a:extLst>
                </p:cNvPr>
                <p:cNvSpPr>
                  <a:spLocks noChangeArrowheads="1"/>
                </p:cNvSpPr>
                <p:nvPr/>
              </p:nvSpPr>
              <p:spPr bwMode="auto">
                <a:xfrm>
                  <a:off x="7764933" y="5304273"/>
                  <a:ext cx="190384" cy="1297628"/>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0" name="Rectangle 1106">
                  <a:extLst>
                    <a:ext uri="{FF2B5EF4-FFF2-40B4-BE49-F238E27FC236}">
                      <a16:creationId xmlns:a16="http://schemas.microsoft.com/office/drawing/2014/main" id="{5077D90F-1C74-4213-B1CD-EC0E5CC37EC7}"/>
                    </a:ext>
                  </a:extLst>
                </p:cNvPr>
                <p:cNvSpPr>
                  <a:spLocks noChangeArrowheads="1"/>
                </p:cNvSpPr>
                <p:nvPr/>
              </p:nvSpPr>
              <p:spPr bwMode="auto">
                <a:xfrm>
                  <a:off x="8003038" y="5221210"/>
                  <a:ext cx="190384" cy="138069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1" name="Rectangle 1107">
                  <a:extLst>
                    <a:ext uri="{FF2B5EF4-FFF2-40B4-BE49-F238E27FC236}">
                      <a16:creationId xmlns:a16="http://schemas.microsoft.com/office/drawing/2014/main" id="{2D3D00D3-C7F4-4595-98F7-E66F68413F2D}"/>
                    </a:ext>
                  </a:extLst>
                </p:cNvPr>
                <p:cNvSpPr>
                  <a:spLocks noChangeArrowheads="1"/>
                </p:cNvSpPr>
                <p:nvPr/>
              </p:nvSpPr>
              <p:spPr bwMode="auto">
                <a:xfrm>
                  <a:off x="7526830" y="5339344"/>
                  <a:ext cx="190384" cy="1262557"/>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2" name="Rectangle 1108">
                  <a:extLst>
                    <a:ext uri="{FF2B5EF4-FFF2-40B4-BE49-F238E27FC236}">
                      <a16:creationId xmlns:a16="http://schemas.microsoft.com/office/drawing/2014/main" id="{C0008B3E-8E74-4CA6-969D-69FFAB8778F1}"/>
                    </a:ext>
                  </a:extLst>
                </p:cNvPr>
                <p:cNvSpPr>
                  <a:spLocks noChangeArrowheads="1"/>
                </p:cNvSpPr>
                <p:nvPr/>
              </p:nvSpPr>
              <p:spPr bwMode="auto">
                <a:xfrm>
                  <a:off x="7764933" y="5304273"/>
                  <a:ext cx="190384" cy="1297628"/>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3" name="Rectangle 1109">
                  <a:extLst>
                    <a:ext uri="{FF2B5EF4-FFF2-40B4-BE49-F238E27FC236}">
                      <a16:creationId xmlns:a16="http://schemas.microsoft.com/office/drawing/2014/main" id="{5D6FF463-E0FF-4161-96EF-CA9014B6467B}"/>
                    </a:ext>
                  </a:extLst>
                </p:cNvPr>
                <p:cNvSpPr>
                  <a:spLocks noChangeArrowheads="1"/>
                </p:cNvSpPr>
                <p:nvPr/>
              </p:nvSpPr>
              <p:spPr bwMode="auto">
                <a:xfrm>
                  <a:off x="8003038" y="5221210"/>
                  <a:ext cx="190384" cy="1380691"/>
                </a:xfrm>
                <a:prstGeom prst="rect">
                  <a:avLst/>
                </a:prstGeom>
                <a:solidFill>
                  <a:schemeClr val="tx1"/>
                </a:solidFill>
                <a:ln w="4763"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4" name="Line 1110">
                  <a:extLst>
                    <a:ext uri="{FF2B5EF4-FFF2-40B4-BE49-F238E27FC236}">
                      <a16:creationId xmlns:a16="http://schemas.microsoft.com/office/drawing/2014/main" id="{57368502-9F4B-49DE-8846-AE7600C8CE83}"/>
                    </a:ext>
                  </a:extLst>
                </p:cNvPr>
                <p:cNvSpPr>
                  <a:spLocks noChangeShapeType="1"/>
                </p:cNvSpPr>
                <p:nvPr/>
              </p:nvSpPr>
              <p:spPr bwMode="auto">
                <a:xfrm>
                  <a:off x="7622270" y="5339344"/>
                  <a:ext cx="0" cy="54453"/>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5" name="Line 1111">
                  <a:extLst>
                    <a:ext uri="{FF2B5EF4-FFF2-40B4-BE49-F238E27FC236}">
                      <a16:creationId xmlns:a16="http://schemas.microsoft.com/office/drawing/2014/main" id="{4D840112-1056-46E4-AC1C-F10BF566BFE0}"/>
                    </a:ext>
                  </a:extLst>
                </p:cNvPr>
                <p:cNvSpPr>
                  <a:spLocks noChangeShapeType="1"/>
                </p:cNvSpPr>
                <p:nvPr/>
              </p:nvSpPr>
              <p:spPr bwMode="auto">
                <a:xfrm>
                  <a:off x="7859877" y="5304273"/>
                  <a:ext cx="0" cy="77525"/>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6" name="Line 1112">
                  <a:extLst>
                    <a:ext uri="{FF2B5EF4-FFF2-40B4-BE49-F238E27FC236}">
                      <a16:creationId xmlns:a16="http://schemas.microsoft.com/office/drawing/2014/main" id="{DC75139E-8975-4752-98B0-C174DDAD86ED}"/>
                    </a:ext>
                  </a:extLst>
                </p:cNvPr>
                <p:cNvSpPr>
                  <a:spLocks noChangeShapeType="1"/>
                </p:cNvSpPr>
                <p:nvPr/>
              </p:nvSpPr>
              <p:spPr bwMode="auto">
                <a:xfrm>
                  <a:off x="8097981" y="5221210"/>
                  <a:ext cx="0" cy="17536"/>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7" name="Line 1113">
                  <a:extLst>
                    <a:ext uri="{FF2B5EF4-FFF2-40B4-BE49-F238E27FC236}">
                      <a16:creationId xmlns:a16="http://schemas.microsoft.com/office/drawing/2014/main" id="{F104A546-AE8D-472A-88D7-835BFCE4BB2D}"/>
                    </a:ext>
                  </a:extLst>
                </p:cNvPr>
                <p:cNvSpPr>
                  <a:spLocks noChangeShapeType="1"/>
                </p:cNvSpPr>
                <p:nvPr/>
              </p:nvSpPr>
              <p:spPr bwMode="auto">
                <a:xfrm flipV="1">
                  <a:off x="7622270" y="5284891"/>
                  <a:ext cx="0" cy="54453"/>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8" name="Line 1114">
                  <a:extLst>
                    <a:ext uri="{FF2B5EF4-FFF2-40B4-BE49-F238E27FC236}">
                      <a16:creationId xmlns:a16="http://schemas.microsoft.com/office/drawing/2014/main" id="{F71B5C89-585A-4A5E-A4E2-5DA4C4C66BCB}"/>
                    </a:ext>
                  </a:extLst>
                </p:cNvPr>
                <p:cNvSpPr>
                  <a:spLocks noChangeShapeType="1"/>
                </p:cNvSpPr>
                <p:nvPr/>
              </p:nvSpPr>
              <p:spPr bwMode="auto">
                <a:xfrm flipV="1">
                  <a:off x="7859877" y="5226747"/>
                  <a:ext cx="0" cy="77525"/>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79" name="Line 1115">
                  <a:extLst>
                    <a:ext uri="{FF2B5EF4-FFF2-40B4-BE49-F238E27FC236}">
                      <a16:creationId xmlns:a16="http://schemas.microsoft.com/office/drawing/2014/main" id="{1956AF9E-D250-439D-949F-81DC7438E812}"/>
                    </a:ext>
                  </a:extLst>
                </p:cNvPr>
                <p:cNvSpPr>
                  <a:spLocks noChangeShapeType="1"/>
                </p:cNvSpPr>
                <p:nvPr/>
              </p:nvSpPr>
              <p:spPr bwMode="auto">
                <a:xfrm flipV="1">
                  <a:off x="8097981" y="5202751"/>
                  <a:ext cx="0" cy="18458"/>
                </a:xfrm>
                <a:prstGeom prst="line">
                  <a:avLst/>
                </a:prstGeom>
                <a:noFill/>
                <a:ln w="4763"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0" name="Line 1117">
                  <a:extLst>
                    <a:ext uri="{FF2B5EF4-FFF2-40B4-BE49-F238E27FC236}">
                      <a16:creationId xmlns:a16="http://schemas.microsoft.com/office/drawing/2014/main" id="{66C002DF-86FD-484A-AB5F-F65C0FA37C1B}"/>
                    </a:ext>
                  </a:extLst>
                </p:cNvPr>
                <p:cNvSpPr>
                  <a:spLocks noChangeShapeType="1"/>
                </p:cNvSpPr>
                <p:nvPr/>
              </p:nvSpPr>
              <p:spPr bwMode="auto">
                <a:xfrm>
                  <a:off x="7613323" y="5393796"/>
                  <a:ext cx="1739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1" name="Line 1118">
                  <a:extLst>
                    <a:ext uri="{FF2B5EF4-FFF2-40B4-BE49-F238E27FC236}">
                      <a16:creationId xmlns:a16="http://schemas.microsoft.com/office/drawing/2014/main" id="{F19FB009-E489-40C7-9948-6AD9B099D155}"/>
                    </a:ext>
                  </a:extLst>
                </p:cNvPr>
                <p:cNvSpPr>
                  <a:spLocks noChangeShapeType="1"/>
                </p:cNvSpPr>
                <p:nvPr/>
              </p:nvSpPr>
              <p:spPr bwMode="auto">
                <a:xfrm>
                  <a:off x="7851427" y="5381798"/>
                  <a:ext cx="1739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2" name="Line 1119">
                  <a:extLst>
                    <a:ext uri="{FF2B5EF4-FFF2-40B4-BE49-F238E27FC236}">
                      <a16:creationId xmlns:a16="http://schemas.microsoft.com/office/drawing/2014/main" id="{EE721278-E019-437D-988C-06F0CE2D38D7}"/>
                    </a:ext>
                  </a:extLst>
                </p:cNvPr>
                <p:cNvSpPr>
                  <a:spLocks noChangeShapeType="1"/>
                </p:cNvSpPr>
                <p:nvPr/>
              </p:nvSpPr>
              <p:spPr bwMode="auto">
                <a:xfrm>
                  <a:off x="8089033" y="5238745"/>
                  <a:ext cx="17895"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3" name="Line 1120">
                  <a:extLst>
                    <a:ext uri="{FF2B5EF4-FFF2-40B4-BE49-F238E27FC236}">
                      <a16:creationId xmlns:a16="http://schemas.microsoft.com/office/drawing/2014/main" id="{1AF2EC9D-334B-4407-BFA0-B92F352A9571}"/>
                    </a:ext>
                  </a:extLst>
                </p:cNvPr>
                <p:cNvSpPr>
                  <a:spLocks noChangeShapeType="1"/>
                </p:cNvSpPr>
                <p:nvPr/>
              </p:nvSpPr>
              <p:spPr bwMode="auto">
                <a:xfrm>
                  <a:off x="7613323" y="5284891"/>
                  <a:ext cx="1739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4" name="Line 1121">
                  <a:extLst>
                    <a:ext uri="{FF2B5EF4-FFF2-40B4-BE49-F238E27FC236}">
                      <a16:creationId xmlns:a16="http://schemas.microsoft.com/office/drawing/2014/main" id="{DAA8733C-F920-47A7-AD8F-65732C2F2C35}"/>
                    </a:ext>
                  </a:extLst>
                </p:cNvPr>
                <p:cNvSpPr>
                  <a:spLocks noChangeShapeType="1"/>
                </p:cNvSpPr>
                <p:nvPr/>
              </p:nvSpPr>
              <p:spPr bwMode="auto">
                <a:xfrm>
                  <a:off x="7851427" y="5226747"/>
                  <a:ext cx="17398"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5" name="Line 1122">
                  <a:extLst>
                    <a:ext uri="{FF2B5EF4-FFF2-40B4-BE49-F238E27FC236}">
                      <a16:creationId xmlns:a16="http://schemas.microsoft.com/office/drawing/2014/main" id="{094EB21F-0423-4C40-B561-0D840373FD9D}"/>
                    </a:ext>
                  </a:extLst>
                </p:cNvPr>
                <p:cNvSpPr>
                  <a:spLocks noChangeShapeType="1"/>
                </p:cNvSpPr>
                <p:nvPr/>
              </p:nvSpPr>
              <p:spPr bwMode="auto">
                <a:xfrm>
                  <a:off x="8089033" y="5202751"/>
                  <a:ext cx="17895"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6" name="Line 1123">
                  <a:extLst>
                    <a:ext uri="{FF2B5EF4-FFF2-40B4-BE49-F238E27FC236}">
                      <a16:creationId xmlns:a16="http://schemas.microsoft.com/office/drawing/2014/main" id="{10E794EC-1428-4A4A-8584-DDE98C5934DE}"/>
                    </a:ext>
                  </a:extLst>
                </p:cNvPr>
                <p:cNvSpPr>
                  <a:spLocks noChangeShapeType="1"/>
                </p:cNvSpPr>
                <p:nvPr/>
              </p:nvSpPr>
              <p:spPr bwMode="auto">
                <a:xfrm>
                  <a:off x="7384166" y="6601900"/>
                  <a:ext cx="951919"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7" name="Line 1134">
                  <a:extLst>
                    <a:ext uri="{FF2B5EF4-FFF2-40B4-BE49-F238E27FC236}">
                      <a16:creationId xmlns:a16="http://schemas.microsoft.com/office/drawing/2014/main" id="{A81AA0C6-5F48-4CB0-9F54-B68AD3CED326}"/>
                    </a:ext>
                  </a:extLst>
                </p:cNvPr>
                <p:cNvSpPr>
                  <a:spLocks noChangeShapeType="1"/>
                </p:cNvSpPr>
                <p:nvPr/>
              </p:nvSpPr>
              <p:spPr bwMode="auto">
                <a:xfrm flipV="1">
                  <a:off x="7384166" y="5127994"/>
                  <a:ext cx="0" cy="1473906"/>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8" name="Line 1138">
                  <a:extLst>
                    <a:ext uri="{FF2B5EF4-FFF2-40B4-BE49-F238E27FC236}">
                      <a16:creationId xmlns:a16="http://schemas.microsoft.com/office/drawing/2014/main" id="{F2671E11-988E-45D3-9337-9694686A8494}"/>
                    </a:ext>
                  </a:extLst>
                </p:cNvPr>
                <p:cNvSpPr>
                  <a:spLocks noChangeShapeType="1"/>
                </p:cNvSpPr>
                <p:nvPr/>
              </p:nvSpPr>
              <p:spPr bwMode="auto">
                <a:xfrm>
                  <a:off x="7389423" y="6306566"/>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89" name="Line 1140">
                  <a:extLst>
                    <a:ext uri="{FF2B5EF4-FFF2-40B4-BE49-F238E27FC236}">
                      <a16:creationId xmlns:a16="http://schemas.microsoft.com/office/drawing/2014/main" id="{28FA3F05-82CD-4882-8D7B-973E1EB569ED}"/>
                    </a:ext>
                  </a:extLst>
                </p:cNvPr>
                <p:cNvSpPr>
                  <a:spLocks noChangeShapeType="1"/>
                </p:cNvSpPr>
                <p:nvPr/>
              </p:nvSpPr>
              <p:spPr bwMode="auto">
                <a:xfrm>
                  <a:off x="7389423" y="6012153"/>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90" name="Line 1142">
                  <a:extLst>
                    <a:ext uri="{FF2B5EF4-FFF2-40B4-BE49-F238E27FC236}">
                      <a16:creationId xmlns:a16="http://schemas.microsoft.com/office/drawing/2014/main" id="{FB6510F7-140C-4742-B2A8-41785DC06C9D}"/>
                    </a:ext>
                  </a:extLst>
                </p:cNvPr>
                <p:cNvSpPr>
                  <a:spLocks noChangeShapeType="1"/>
                </p:cNvSpPr>
                <p:nvPr/>
              </p:nvSpPr>
              <p:spPr bwMode="auto">
                <a:xfrm>
                  <a:off x="7389423" y="5717742"/>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91" name="Line 1144">
                  <a:extLst>
                    <a:ext uri="{FF2B5EF4-FFF2-40B4-BE49-F238E27FC236}">
                      <a16:creationId xmlns:a16="http://schemas.microsoft.com/office/drawing/2014/main" id="{E17BD9BF-EFB1-45C6-B120-2FCDAFBD6624}"/>
                    </a:ext>
                  </a:extLst>
                </p:cNvPr>
                <p:cNvSpPr>
                  <a:spLocks noChangeShapeType="1"/>
                </p:cNvSpPr>
                <p:nvPr/>
              </p:nvSpPr>
              <p:spPr bwMode="auto">
                <a:xfrm>
                  <a:off x="7389423" y="5423329"/>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92" name="Line 1146">
                  <a:extLst>
                    <a:ext uri="{FF2B5EF4-FFF2-40B4-BE49-F238E27FC236}">
                      <a16:creationId xmlns:a16="http://schemas.microsoft.com/office/drawing/2014/main" id="{FD3303E8-CD72-499D-BF98-3F6A418493BF}"/>
                    </a:ext>
                  </a:extLst>
                </p:cNvPr>
                <p:cNvSpPr>
                  <a:spLocks noChangeShapeType="1"/>
                </p:cNvSpPr>
                <p:nvPr/>
              </p:nvSpPr>
              <p:spPr bwMode="auto">
                <a:xfrm>
                  <a:off x="7389423" y="5127994"/>
                  <a:ext cx="9445"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675">
                    <a:latin typeface="+mn-lt"/>
                  </a:endParaRPr>
                </a:p>
              </p:txBody>
            </p:sp>
            <p:sp>
              <p:nvSpPr>
                <p:cNvPr id="193" name="Rectangle 1158">
                  <a:extLst>
                    <a:ext uri="{FF2B5EF4-FFF2-40B4-BE49-F238E27FC236}">
                      <a16:creationId xmlns:a16="http://schemas.microsoft.com/office/drawing/2014/main" id="{5EA94088-E067-40DD-B2D0-5A56AC214935}"/>
                    </a:ext>
                  </a:extLst>
                </p:cNvPr>
                <p:cNvSpPr>
                  <a:spLocks noChangeArrowheads="1"/>
                </p:cNvSpPr>
                <p:nvPr/>
              </p:nvSpPr>
              <p:spPr bwMode="auto">
                <a:xfrm>
                  <a:off x="7277042" y="6571444"/>
                  <a:ext cx="64120"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a:t>
                  </a:r>
                  <a:endParaRPr lang="en-US" altLang="en-US" sz="675" dirty="0">
                    <a:latin typeface="+mn-lt"/>
                  </a:endParaRPr>
                </a:p>
              </p:txBody>
            </p:sp>
            <p:sp>
              <p:nvSpPr>
                <p:cNvPr id="194" name="Rectangle 1160">
                  <a:extLst>
                    <a:ext uri="{FF2B5EF4-FFF2-40B4-BE49-F238E27FC236}">
                      <a16:creationId xmlns:a16="http://schemas.microsoft.com/office/drawing/2014/main" id="{C77050E4-24AC-4F81-9C25-BF7B28933DEB}"/>
                    </a:ext>
                  </a:extLst>
                </p:cNvPr>
                <p:cNvSpPr>
                  <a:spLocks noChangeArrowheads="1"/>
                </p:cNvSpPr>
                <p:nvPr/>
              </p:nvSpPr>
              <p:spPr bwMode="auto">
                <a:xfrm>
                  <a:off x="7226965" y="6275187"/>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0.2</a:t>
                  </a:r>
                  <a:endParaRPr lang="en-US" altLang="en-US" sz="675" dirty="0">
                    <a:latin typeface="+mn-lt"/>
                  </a:endParaRPr>
                </a:p>
              </p:txBody>
            </p:sp>
            <p:sp>
              <p:nvSpPr>
                <p:cNvPr id="195" name="Rectangle 1162">
                  <a:extLst>
                    <a:ext uri="{FF2B5EF4-FFF2-40B4-BE49-F238E27FC236}">
                      <a16:creationId xmlns:a16="http://schemas.microsoft.com/office/drawing/2014/main" id="{92F2B322-92FF-4F39-B85D-DCECE560D613}"/>
                    </a:ext>
                  </a:extLst>
                </p:cNvPr>
                <p:cNvSpPr>
                  <a:spLocks noChangeArrowheads="1"/>
                </p:cNvSpPr>
                <p:nvPr/>
              </p:nvSpPr>
              <p:spPr bwMode="auto">
                <a:xfrm>
                  <a:off x="7226965" y="5982620"/>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0.4</a:t>
                  </a:r>
                  <a:endParaRPr lang="en-US" altLang="en-US" sz="675" dirty="0">
                    <a:latin typeface="+mn-lt"/>
                  </a:endParaRPr>
                </a:p>
              </p:txBody>
            </p:sp>
            <p:sp>
              <p:nvSpPr>
                <p:cNvPr id="196" name="Rectangle 1164">
                  <a:extLst>
                    <a:ext uri="{FF2B5EF4-FFF2-40B4-BE49-F238E27FC236}">
                      <a16:creationId xmlns:a16="http://schemas.microsoft.com/office/drawing/2014/main" id="{5BF1AE9F-0B44-4A0A-8165-B1721A8DB370}"/>
                    </a:ext>
                  </a:extLst>
                </p:cNvPr>
                <p:cNvSpPr>
                  <a:spLocks noChangeArrowheads="1"/>
                </p:cNvSpPr>
                <p:nvPr/>
              </p:nvSpPr>
              <p:spPr bwMode="auto">
                <a:xfrm>
                  <a:off x="7226965" y="5686363"/>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0.6</a:t>
                  </a:r>
                  <a:endParaRPr lang="en-US" altLang="en-US" sz="675" dirty="0">
                    <a:latin typeface="+mn-lt"/>
                  </a:endParaRPr>
                </a:p>
              </p:txBody>
            </p:sp>
            <p:sp>
              <p:nvSpPr>
                <p:cNvPr id="197" name="Rectangle 1166">
                  <a:extLst>
                    <a:ext uri="{FF2B5EF4-FFF2-40B4-BE49-F238E27FC236}">
                      <a16:creationId xmlns:a16="http://schemas.microsoft.com/office/drawing/2014/main" id="{7FAF41B4-C151-4A5B-B375-F415EBEC2817}"/>
                    </a:ext>
                  </a:extLst>
                </p:cNvPr>
                <p:cNvSpPr>
                  <a:spLocks noChangeArrowheads="1"/>
                </p:cNvSpPr>
                <p:nvPr/>
              </p:nvSpPr>
              <p:spPr bwMode="auto">
                <a:xfrm>
                  <a:off x="7226965" y="5394721"/>
                  <a:ext cx="160301"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dirty="0">
                      <a:solidFill>
                        <a:srgbClr val="262626"/>
                      </a:solidFill>
                      <a:latin typeface="+mn-lt"/>
                    </a:rPr>
                    <a:t>0.8</a:t>
                  </a:r>
                  <a:endParaRPr lang="en-US" altLang="en-US" sz="675" dirty="0">
                    <a:latin typeface="+mn-lt"/>
                  </a:endParaRPr>
                </a:p>
              </p:txBody>
            </p:sp>
            <p:sp>
              <p:nvSpPr>
                <p:cNvPr id="198" name="Rectangle 1168">
                  <a:extLst>
                    <a:ext uri="{FF2B5EF4-FFF2-40B4-BE49-F238E27FC236}">
                      <a16:creationId xmlns:a16="http://schemas.microsoft.com/office/drawing/2014/main" id="{FAAB0601-D3DB-4A4D-A774-A608D01BBF92}"/>
                    </a:ext>
                  </a:extLst>
                </p:cNvPr>
                <p:cNvSpPr>
                  <a:spLocks noChangeArrowheads="1"/>
                </p:cNvSpPr>
                <p:nvPr/>
              </p:nvSpPr>
              <p:spPr bwMode="auto">
                <a:xfrm>
                  <a:off x="7299089" y="5098461"/>
                  <a:ext cx="64120" cy="1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a:solidFill>
                        <a:srgbClr val="262626"/>
                      </a:solidFill>
                      <a:latin typeface="+mn-lt"/>
                    </a:rPr>
                    <a:t>1</a:t>
                  </a:r>
                  <a:endParaRPr lang="en-US" altLang="en-US" sz="675">
                    <a:latin typeface="+mn-lt"/>
                  </a:endParaRPr>
                </a:p>
              </p:txBody>
            </p:sp>
            <p:sp>
              <p:nvSpPr>
                <p:cNvPr id="206" name="TextBox 205">
                  <a:extLst>
                    <a:ext uri="{FF2B5EF4-FFF2-40B4-BE49-F238E27FC236}">
                      <a16:creationId xmlns:a16="http://schemas.microsoft.com/office/drawing/2014/main" id="{7395595E-5065-458C-8854-5EC67EE65C95}"/>
                    </a:ext>
                  </a:extLst>
                </p:cNvPr>
                <p:cNvSpPr txBox="1"/>
                <p:nvPr/>
              </p:nvSpPr>
              <p:spPr>
                <a:xfrm rot="16200000">
                  <a:off x="6041215" y="5687042"/>
                  <a:ext cx="2007016" cy="292388"/>
                </a:xfrm>
                <a:prstGeom prst="rect">
                  <a:avLst/>
                </a:prstGeom>
                <a:noFill/>
              </p:spPr>
              <p:txBody>
                <a:bodyPr wrap="none" rtlCol="0">
                  <a:spAutoFit/>
                </a:bodyPr>
                <a:lstStyle/>
                <a:p>
                  <a:r>
                    <a:rPr lang="en-GB" sz="825" dirty="0">
                      <a:latin typeface="+mn-lt"/>
                    </a:rPr>
                    <a:t>% Variance Explained</a:t>
                  </a:r>
                </a:p>
              </p:txBody>
            </p:sp>
            <p:cxnSp>
              <p:nvCxnSpPr>
                <p:cNvPr id="208" name="Straight Connector 207">
                  <a:extLst>
                    <a:ext uri="{FF2B5EF4-FFF2-40B4-BE49-F238E27FC236}">
                      <a16:creationId xmlns:a16="http://schemas.microsoft.com/office/drawing/2014/main" id="{F84D76E2-74BF-45CA-B18C-4FA2006A72DE}"/>
                    </a:ext>
                  </a:extLst>
                </p:cNvPr>
                <p:cNvCxnSpPr/>
                <p:nvPr/>
              </p:nvCxnSpPr>
              <p:spPr>
                <a:xfrm>
                  <a:off x="7610104" y="5120741"/>
                  <a:ext cx="491810" cy="0"/>
                </a:xfrm>
                <a:prstGeom prst="line">
                  <a:avLst/>
                </a:prstGeom>
              </p:spPr>
              <p:style>
                <a:lnRef idx="1">
                  <a:schemeClr val="dk1"/>
                </a:lnRef>
                <a:fillRef idx="0">
                  <a:schemeClr val="dk1"/>
                </a:fillRef>
                <a:effectRef idx="0">
                  <a:schemeClr val="dk1"/>
                </a:effectRef>
                <a:fontRef idx="minor">
                  <a:schemeClr val="tx1"/>
                </a:fontRef>
              </p:style>
            </p:cxnSp>
            <p:sp>
              <p:nvSpPr>
                <p:cNvPr id="211" name="TextBox 210">
                  <a:extLst>
                    <a:ext uri="{FF2B5EF4-FFF2-40B4-BE49-F238E27FC236}">
                      <a16:creationId xmlns:a16="http://schemas.microsoft.com/office/drawing/2014/main" id="{89A5A9A6-1EE6-4FAA-B868-AB388A35C509}"/>
                    </a:ext>
                  </a:extLst>
                </p:cNvPr>
                <p:cNvSpPr txBox="1"/>
                <p:nvPr/>
              </p:nvSpPr>
              <p:spPr>
                <a:xfrm>
                  <a:off x="7430557" y="6605578"/>
                  <a:ext cx="764754" cy="716303"/>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 N    E    C</a:t>
                  </a:r>
                </a:p>
                <a:p>
                  <a:pPr lvl="0" algn="r" eaLnBrk="0" fontAlgn="base" hangingPunct="0">
                    <a:spcBef>
                      <a:spcPct val="0"/>
                    </a:spcBef>
                    <a:spcAft>
                      <a:spcPct val="0"/>
                    </a:spcAft>
                  </a:pPr>
                  <a:r>
                    <a:rPr lang="en-US" altLang="en-US" sz="788" dirty="0">
                      <a:solidFill>
                        <a:srgbClr val="262626"/>
                      </a:solidFill>
                      <a:latin typeface="+mn-lt"/>
                    </a:rPr>
                    <a:t> </a:t>
                  </a:r>
                  <a:endParaRPr lang="en-US" altLang="en-US" sz="1050" dirty="0">
                    <a:latin typeface="+mn-lt"/>
                  </a:endParaRPr>
                </a:p>
              </p:txBody>
            </p:sp>
          </p:grpSp>
          <p:sp>
            <p:nvSpPr>
              <p:cNvPr id="296" name="TextBox 295">
                <a:extLst>
                  <a:ext uri="{FF2B5EF4-FFF2-40B4-BE49-F238E27FC236}">
                    <a16:creationId xmlns:a16="http://schemas.microsoft.com/office/drawing/2014/main" id="{49480790-9302-4113-883C-89EE171FFF79}"/>
                  </a:ext>
                </a:extLst>
              </p:cNvPr>
              <p:cNvSpPr txBox="1"/>
              <p:nvPr/>
            </p:nvSpPr>
            <p:spPr>
              <a:xfrm>
                <a:off x="9171727" y="6541927"/>
                <a:ext cx="764755" cy="627752"/>
              </a:xfrm>
              <a:prstGeom prst="rect">
                <a:avLst/>
              </a:prstGeom>
              <a:noFill/>
            </p:spPr>
            <p:txBody>
              <a:bodyPr wrap="square" rtlCol="0">
                <a:spAutoFit/>
              </a:bodyPr>
              <a:lstStyle/>
              <a:p>
                <a:pPr lvl="0" algn="r" eaLnBrk="0" fontAlgn="base" hangingPunct="0">
                  <a:spcBef>
                    <a:spcPct val="0"/>
                  </a:spcBef>
                  <a:spcAft>
                    <a:spcPct val="0"/>
                  </a:spcAft>
                </a:pPr>
                <a:r>
                  <a:rPr lang="en-US" altLang="en-US" sz="788" dirty="0">
                    <a:solidFill>
                      <a:srgbClr val="262626"/>
                    </a:solidFill>
                    <a:latin typeface="+mn-lt"/>
                  </a:rPr>
                  <a:t> N    E    C</a:t>
                </a:r>
              </a:p>
              <a:p>
                <a:pPr lvl="0" algn="r" eaLnBrk="0" fontAlgn="base" hangingPunct="0">
                  <a:spcBef>
                    <a:spcPct val="0"/>
                  </a:spcBef>
                  <a:spcAft>
                    <a:spcPct val="0"/>
                  </a:spcAft>
                </a:pPr>
                <a:r>
                  <a:rPr lang="en-US" altLang="en-US" sz="788" dirty="0">
                    <a:solidFill>
                      <a:srgbClr val="262626"/>
                    </a:solidFill>
                    <a:latin typeface="+mn-lt"/>
                  </a:rPr>
                  <a:t> </a:t>
                </a:r>
                <a:endParaRPr lang="en-US" altLang="en-US" sz="1050" dirty="0">
                  <a:latin typeface="+mn-lt"/>
                </a:endParaRPr>
              </a:p>
            </p:txBody>
          </p:sp>
        </p:grpSp>
        <p:sp>
          <p:nvSpPr>
            <p:cNvPr id="298" name="TextBox 297">
              <a:extLst>
                <a:ext uri="{FF2B5EF4-FFF2-40B4-BE49-F238E27FC236}">
                  <a16:creationId xmlns:a16="http://schemas.microsoft.com/office/drawing/2014/main" id="{C7CD6E47-D043-4B7B-ABB5-2884A86254EB}"/>
                </a:ext>
              </a:extLst>
            </p:cNvPr>
            <p:cNvSpPr txBox="1"/>
            <p:nvPr/>
          </p:nvSpPr>
          <p:spPr>
            <a:xfrm>
              <a:off x="332873" y="4501987"/>
              <a:ext cx="4536308" cy="410369"/>
            </a:xfrm>
            <a:prstGeom prst="rect">
              <a:avLst/>
            </a:prstGeom>
            <a:noFill/>
          </p:spPr>
          <p:txBody>
            <a:bodyPr wrap="square" rtlCol="0">
              <a:spAutoFit/>
            </a:bodyPr>
            <a:lstStyle/>
            <a:p>
              <a:r>
                <a:rPr lang="en-IE" dirty="0">
                  <a:latin typeface="+mn-lt"/>
                </a:rPr>
                <a:t>Model Fits</a:t>
              </a:r>
            </a:p>
          </p:txBody>
        </p:sp>
      </p:grpSp>
      <p:sp>
        <p:nvSpPr>
          <p:cNvPr id="299" name="Title 1"/>
          <p:cNvSpPr txBox="1">
            <a:spLocks/>
          </p:cNvSpPr>
          <p:nvPr/>
        </p:nvSpPr>
        <p:spPr>
          <a:xfrm>
            <a:off x="856479" y="340389"/>
            <a:ext cx="8767206" cy="585011"/>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dirty="0"/>
              <a:t>DCM: Anti-NMDA Receptor Encephalitis – from EEG to fMRI? </a:t>
            </a:r>
          </a:p>
        </p:txBody>
      </p:sp>
    </p:spTree>
    <p:extLst>
      <p:ext uri="{BB962C8B-B14F-4D97-AF65-F5344CB8AC3E}">
        <p14:creationId xmlns:p14="http://schemas.microsoft.com/office/powerpoint/2010/main" val="1954716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Title 1"/>
          <p:cNvSpPr txBox="1">
            <a:spLocks/>
          </p:cNvSpPr>
          <p:nvPr/>
        </p:nvSpPr>
        <p:spPr>
          <a:xfrm>
            <a:off x="854367" y="437425"/>
            <a:ext cx="7772400" cy="585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dirty="0">
                <a:solidFill>
                  <a:schemeClr val="accent1">
                    <a:lumMod val="75000"/>
                  </a:schemeClr>
                </a:solidFill>
              </a:rPr>
              <a:t> </a:t>
            </a:r>
            <a:r>
              <a:rPr lang="en-IE" sz="2800" dirty="0"/>
              <a:t>Group Effects (PEB)</a:t>
            </a:r>
          </a:p>
        </p:txBody>
      </p:sp>
      <p:sp>
        <p:nvSpPr>
          <p:cNvPr id="4" name="TextBox 3">
            <a:extLst>
              <a:ext uri="{FF2B5EF4-FFF2-40B4-BE49-F238E27FC236}">
                <a16:creationId xmlns:a16="http://schemas.microsoft.com/office/drawing/2014/main" id="{A01B6271-9CD1-4C7C-88C1-18E0C38CD822}"/>
              </a:ext>
            </a:extLst>
          </p:cNvPr>
          <p:cNvSpPr txBox="1"/>
          <p:nvPr/>
        </p:nvSpPr>
        <p:spPr>
          <a:xfrm>
            <a:off x="790162" y="6248987"/>
            <a:ext cx="6096349" cy="276999"/>
          </a:xfrm>
          <a:prstGeom prst="rect">
            <a:avLst/>
          </a:prstGeom>
          <a:noFill/>
        </p:spPr>
        <p:txBody>
          <a:bodyPr wrap="none" rtlCol="0">
            <a:spAutoFit/>
          </a:bodyPr>
          <a:lstStyle/>
          <a:p>
            <a:r>
              <a:rPr lang="en-GB" sz="1200" dirty="0" err="1">
                <a:latin typeface="+mn-lt"/>
              </a:rPr>
              <a:t>Symmonds</a:t>
            </a:r>
            <a:r>
              <a:rPr lang="en-GB" sz="1200" dirty="0">
                <a:latin typeface="+mn-lt"/>
              </a:rPr>
              <a:t>, Moran, </a:t>
            </a:r>
            <a:r>
              <a:rPr lang="en-GB" sz="1200" dirty="0" err="1">
                <a:solidFill>
                  <a:prstClr val="black"/>
                </a:solidFill>
                <a:latin typeface="+mn-lt"/>
              </a:rPr>
              <a:t>Leite</a:t>
            </a:r>
            <a:r>
              <a:rPr lang="en-GB" sz="1200" dirty="0">
                <a:solidFill>
                  <a:prstClr val="black"/>
                </a:solidFill>
                <a:latin typeface="+mn-lt"/>
              </a:rPr>
              <a:t>,</a:t>
            </a:r>
            <a:r>
              <a:rPr lang="en-GB" sz="1200" dirty="0">
                <a:latin typeface="+mn-lt"/>
              </a:rPr>
              <a:t> </a:t>
            </a:r>
            <a:r>
              <a:rPr lang="en-GB" sz="1200" dirty="0" err="1">
                <a:latin typeface="+mn-lt"/>
              </a:rPr>
              <a:t>Irani</a:t>
            </a:r>
            <a:r>
              <a:rPr lang="en-GB" sz="1200" dirty="0">
                <a:latin typeface="+mn-lt"/>
              </a:rPr>
              <a:t>, Buckley, Stephan, </a:t>
            </a:r>
            <a:r>
              <a:rPr lang="en-GB" sz="1200" dirty="0" err="1">
                <a:latin typeface="+mn-lt"/>
              </a:rPr>
              <a:t>Friston</a:t>
            </a:r>
            <a:r>
              <a:rPr lang="en-GB" sz="1200" dirty="0">
                <a:latin typeface="+mn-lt"/>
              </a:rPr>
              <a:t> &amp; Moran,  </a:t>
            </a:r>
            <a:r>
              <a:rPr lang="en-GB" sz="1200" i="1" dirty="0">
                <a:latin typeface="+mn-lt"/>
              </a:rPr>
              <a:t>Brain, (2018)</a:t>
            </a:r>
          </a:p>
        </p:txBody>
      </p:sp>
      <p:graphicFrame>
        <p:nvGraphicFramePr>
          <p:cNvPr id="748" name="Table 747"/>
          <p:cNvGraphicFramePr>
            <a:graphicFrameLocks noGrp="1"/>
          </p:cNvGraphicFramePr>
          <p:nvPr>
            <p:extLst/>
          </p:nvPr>
        </p:nvGraphicFramePr>
        <p:xfrm>
          <a:off x="629448" y="1651790"/>
          <a:ext cx="5778227" cy="4141838"/>
        </p:xfrm>
        <a:graphic>
          <a:graphicData uri="http://schemas.openxmlformats.org/drawingml/2006/table">
            <a:tbl>
              <a:tblPr firstRow="1" bandRow="1">
                <a:tableStyleId>{073A0DAA-6AF3-43AB-8588-CEC1D06C72B9}</a:tableStyleId>
              </a:tblPr>
              <a:tblGrid>
                <a:gridCol w="3138414">
                  <a:extLst>
                    <a:ext uri="{9D8B030D-6E8A-4147-A177-3AD203B41FA5}">
                      <a16:colId xmlns:a16="http://schemas.microsoft.com/office/drawing/2014/main" val="20000"/>
                    </a:ext>
                  </a:extLst>
                </a:gridCol>
                <a:gridCol w="2639813">
                  <a:extLst>
                    <a:ext uri="{9D8B030D-6E8A-4147-A177-3AD203B41FA5}">
                      <a16:colId xmlns:a16="http://schemas.microsoft.com/office/drawing/2014/main" val="20001"/>
                    </a:ext>
                  </a:extLst>
                </a:gridCol>
              </a:tblGrid>
              <a:tr h="1074420">
                <a:tc>
                  <a:txBody>
                    <a:bodyPr/>
                    <a:lstStyle/>
                    <a:p>
                      <a:r>
                        <a:rPr lang="en-IE" sz="1800" dirty="0"/>
                        <a:t>Anti-NMDA Receptor Encephalitis </a:t>
                      </a:r>
                    </a:p>
                    <a:p>
                      <a:endParaRPr lang="en-IE" sz="1500" dirty="0"/>
                    </a:p>
                    <a:p>
                      <a:r>
                        <a:rPr lang="en-IE" sz="1500" dirty="0"/>
                        <a:t>+</a:t>
                      </a:r>
                      <a:r>
                        <a:rPr lang="en-IE" sz="1500" dirty="0" err="1"/>
                        <a:t>ve</a:t>
                      </a:r>
                      <a:r>
                        <a:rPr lang="en-IE" sz="1500" baseline="0" dirty="0"/>
                        <a:t> Serum </a:t>
                      </a:r>
                      <a:r>
                        <a:rPr lang="en-IE" sz="1500" baseline="0" dirty="0" err="1"/>
                        <a:t>titer</a:t>
                      </a:r>
                      <a:endParaRPr lang="en-IE" sz="1500" dirty="0"/>
                    </a:p>
                  </a:txBody>
                  <a:tcPr marL="68580" marR="68580" marT="34290" marB="34290">
                    <a:solidFill>
                      <a:srgbClr val="FF0000"/>
                    </a:solidFill>
                  </a:tcPr>
                </a:tc>
                <a:tc>
                  <a:txBody>
                    <a:bodyPr/>
                    <a:lstStyle/>
                    <a:p>
                      <a:r>
                        <a:rPr lang="en-IE" sz="1800" dirty="0"/>
                        <a:t>Encephalopathy</a:t>
                      </a:r>
                    </a:p>
                    <a:p>
                      <a:r>
                        <a:rPr lang="en-IE" sz="1800" dirty="0"/>
                        <a:t>(Brain</a:t>
                      </a:r>
                      <a:r>
                        <a:rPr lang="en-IE" sz="1800" baseline="0" dirty="0"/>
                        <a:t> slowing</a:t>
                      </a:r>
                      <a:r>
                        <a:rPr lang="en-IE" sz="1800" dirty="0"/>
                        <a:t>)</a:t>
                      </a:r>
                    </a:p>
                  </a:txBody>
                  <a:tcPr marL="68580" marR="68580" marT="34290" marB="34290">
                    <a:solidFill>
                      <a:schemeClr val="bg1">
                        <a:lumMod val="50000"/>
                      </a:schemeClr>
                    </a:solidFill>
                  </a:tcPr>
                </a:tc>
                <a:extLst>
                  <a:ext uri="{0D108BD9-81ED-4DB2-BD59-A6C34878D82A}">
                    <a16:rowId xmlns:a16="http://schemas.microsoft.com/office/drawing/2014/main" val="10000"/>
                  </a:ext>
                </a:extLst>
              </a:tr>
              <a:tr h="572250">
                <a:tc>
                  <a:txBody>
                    <a:bodyPr/>
                    <a:lstStyle/>
                    <a:p>
                      <a:r>
                        <a:rPr lang="en-IE" sz="1500" dirty="0">
                          <a:solidFill>
                            <a:schemeClr val="bg1"/>
                          </a:solidFill>
                        </a:rPr>
                        <a:t>N = 31, Age  28 </a:t>
                      </a:r>
                      <a:r>
                        <a:rPr lang="en-IE" sz="1500" dirty="0" err="1">
                          <a:solidFill>
                            <a:schemeClr val="bg1"/>
                          </a:solidFill>
                        </a:rPr>
                        <a:t>yrs</a:t>
                      </a:r>
                      <a:r>
                        <a:rPr lang="en-IE" sz="1500" dirty="0">
                          <a:solidFill>
                            <a:schemeClr val="bg1"/>
                          </a:solidFill>
                        </a:rPr>
                        <a:t> +/- 16, (22 Female)</a:t>
                      </a:r>
                    </a:p>
                    <a:p>
                      <a:endParaRPr lang="en-IE" sz="1500" dirty="0">
                        <a:solidFill>
                          <a:schemeClr val="bg1"/>
                        </a:solidFill>
                      </a:endParaRPr>
                    </a:p>
                  </a:txBody>
                  <a:tcPr marL="68580" marR="68580" marT="34290" marB="34290">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500" dirty="0">
                          <a:solidFill>
                            <a:schemeClr val="bg1"/>
                          </a:solidFill>
                        </a:rPr>
                        <a:t>N</a:t>
                      </a:r>
                      <a:r>
                        <a:rPr lang="en-IE" sz="1500" baseline="0" dirty="0">
                          <a:solidFill>
                            <a:schemeClr val="bg1"/>
                          </a:solidFill>
                        </a:rPr>
                        <a:t> = 18, </a:t>
                      </a:r>
                      <a:r>
                        <a:rPr lang="en-IE" sz="1500" dirty="0">
                          <a:solidFill>
                            <a:schemeClr val="bg1"/>
                          </a:solidFill>
                        </a:rPr>
                        <a:t>Age 28 +/- 5, (11 Female)</a:t>
                      </a:r>
                    </a:p>
                  </a:txBody>
                  <a:tcPr marL="68580" marR="68580" marT="34290" marB="34290">
                    <a:solidFill>
                      <a:schemeClr val="bg1">
                        <a:lumMod val="50000"/>
                      </a:schemeClr>
                    </a:solidFill>
                  </a:tcPr>
                </a:tc>
                <a:extLst>
                  <a:ext uri="{0D108BD9-81ED-4DB2-BD59-A6C34878D82A}">
                    <a16:rowId xmlns:a16="http://schemas.microsoft.com/office/drawing/2014/main" val="10001"/>
                  </a:ext>
                </a:extLst>
              </a:tr>
              <a:tr h="743457">
                <a:tc>
                  <a:txBody>
                    <a:bodyPr/>
                    <a:lstStyle/>
                    <a:p>
                      <a:r>
                        <a:rPr lang="en-IE" sz="1500" dirty="0">
                          <a:solidFill>
                            <a:schemeClr val="bg1"/>
                          </a:solidFill>
                        </a:rPr>
                        <a:t>12 minutes</a:t>
                      </a:r>
                      <a:r>
                        <a:rPr lang="en-IE" sz="1500" baseline="0" dirty="0">
                          <a:solidFill>
                            <a:schemeClr val="bg1"/>
                          </a:solidFill>
                        </a:rPr>
                        <a:t> </a:t>
                      </a:r>
                      <a:r>
                        <a:rPr lang="en-IE" sz="1500" dirty="0">
                          <a:solidFill>
                            <a:schemeClr val="bg1"/>
                          </a:solidFill>
                        </a:rPr>
                        <a:t>Resting</a:t>
                      </a:r>
                      <a:r>
                        <a:rPr lang="en-IE" sz="1500" baseline="0" dirty="0">
                          <a:solidFill>
                            <a:schemeClr val="bg1"/>
                          </a:solidFill>
                        </a:rPr>
                        <a:t> State 32-channel EEG</a:t>
                      </a:r>
                    </a:p>
                  </a:txBody>
                  <a:tcPr marL="68580" marR="68580" marT="34290" marB="34290">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500" dirty="0">
                          <a:solidFill>
                            <a:schemeClr val="bg1"/>
                          </a:solidFill>
                        </a:rPr>
                        <a:t>12 minutes</a:t>
                      </a:r>
                      <a:r>
                        <a:rPr lang="en-IE" sz="1500" baseline="0" dirty="0">
                          <a:solidFill>
                            <a:schemeClr val="bg1"/>
                          </a:solidFill>
                        </a:rPr>
                        <a:t> </a:t>
                      </a:r>
                      <a:r>
                        <a:rPr lang="en-IE" sz="1500" dirty="0">
                          <a:solidFill>
                            <a:schemeClr val="bg1"/>
                          </a:solidFill>
                        </a:rPr>
                        <a:t>Resting</a:t>
                      </a:r>
                      <a:r>
                        <a:rPr lang="en-IE" sz="1500" baseline="0" dirty="0">
                          <a:solidFill>
                            <a:schemeClr val="bg1"/>
                          </a:solidFill>
                        </a:rPr>
                        <a:t> State 32-channel EEG</a:t>
                      </a:r>
                      <a:endParaRPr lang="en-IE" sz="1500" dirty="0">
                        <a:solidFill>
                          <a:schemeClr val="bg1"/>
                        </a:solidFill>
                      </a:endParaRPr>
                    </a:p>
                  </a:txBody>
                  <a:tcPr marL="68580" marR="68580" marT="34290" marB="34290">
                    <a:solidFill>
                      <a:schemeClr val="bg1">
                        <a:lumMod val="50000"/>
                      </a:schemeClr>
                    </a:solidFill>
                  </a:tcPr>
                </a:tc>
                <a:extLst>
                  <a:ext uri="{0D108BD9-81ED-4DB2-BD59-A6C34878D82A}">
                    <a16:rowId xmlns:a16="http://schemas.microsoft.com/office/drawing/2014/main" val="10002"/>
                  </a:ext>
                </a:extLst>
              </a:tr>
              <a:tr h="1043801">
                <a:tc>
                  <a:txBody>
                    <a:bodyPr/>
                    <a:lstStyle/>
                    <a:p>
                      <a:r>
                        <a:rPr lang="en-US" sz="1500" b="1" dirty="0">
                          <a:solidFill>
                            <a:schemeClr val="bg1"/>
                          </a:solidFill>
                        </a:rPr>
                        <a:t>Acute, Subacute Recovering or Chronic</a:t>
                      </a:r>
                      <a:endParaRPr lang="en-IE" sz="1500" dirty="0">
                        <a:solidFill>
                          <a:schemeClr val="bg1"/>
                        </a:solidFill>
                      </a:endParaRPr>
                    </a:p>
                  </a:txBody>
                  <a:tcPr marL="68580" marR="68580" marT="34290" marB="34290">
                    <a:solidFill>
                      <a:srgbClr val="FF0000"/>
                    </a:solidFill>
                  </a:tcPr>
                </a:tc>
                <a:tc>
                  <a:txBody>
                    <a:bodyPr/>
                    <a:lstStyle/>
                    <a:p>
                      <a:r>
                        <a:rPr lang="en-IE" sz="1500" b="1" dirty="0" err="1">
                          <a:solidFill>
                            <a:schemeClr val="bg1"/>
                          </a:solidFill>
                        </a:rPr>
                        <a:t>Etiology</a:t>
                      </a:r>
                      <a:r>
                        <a:rPr lang="en-IE" sz="1500" dirty="0">
                          <a:solidFill>
                            <a:schemeClr val="bg1"/>
                          </a:solidFill>
                        </a:rPr>
                        <a:t>:</a:t>
                      </a:r>
                    </a:p>
                    <a:p>
                      <a:endParaRPr lang="en-IE" sz="1500" dirty="0">
                        <a:solidFill>
                          <a:schemeClr val="bg1"/>
                        </a:solidFill>
                      </a:endParaRPr>
                    </a:p>
                    <a:p>
                      <a:r>
                        <a:rPr lang="en-IE" sz="1500" dirty="0">
                          <a:solidFill>
                            <a:schemeClr val="bg1"/>
                          </a:solidFill>
                        </a:rPr>
                        <a:t>Metabolic,</a:t>
                      </a:r>
                      <a:r>
                        <a:rPr lang="en-IE" sz="1500" baseline="0" dirty="0">
                          <a:solidFill>
                            <a:schemeClr val="bg1"/>
                          </a:solidFill>
                        </a:rPr>
                        <a:t> Infectious &amp; Hypoxic Cause</a:t>
                      </a:r>
                      <a:endParaRPr lang="en-IE" sz="1500" dirty="0">
                        <a:solidFill>
                          <a:schemeClr val="bg1"/>
                        </a:solidFill>
                      </a:endParaRPr>
                    </a:p>
                  </a:txBody>
                  <a:tcPr marL="68580" marR="68580" marT="34290" marB="34290">
                    <a:solidFill>
                      <a:schemeClr val="bg1">
                        <a:lumMod val="50000"/>
                      </a:schemeClr>
                    </a:solidFill>
                  </a:tcPr>
                </a:tc>
                <a:extLst>
                  <a:ext uri="{0D108BD9-81ED-4DB2-BD59-A6C34878D82A}">
                    <a16:rowId xmlns:a16="http://schemas.microsoft.com/office/drawing/2014/main" val="10003"/>
                  </a:ext>
                </a:extLst>
              </a:tr>
              <a:tr h="525780">
                <a:tc>
                  <a:txBody>
                    <a:bodyPr/>
                    <a:lstStyle/>
                    <a:p>
                      <a:r>
                        <a:rPr lang="en-IE" sz="1500" b="1" dirty="0">
                          <a:solidFill>
                            <a:schemeClr val="bg1"/>
                          </a:solidFill>
                        </a:rPr>
                        <a:t>Treatment: </a:t>
                      </a:r>
                      <a:r>
                        <a:rPr lang="en-IE" sz="1500" dirty="0">
                          <a:solidFill>
                            <a:schemeClr val="bg1"/>
                          </a:solidFill>
                        </a:rPr>
                        <a:t>steroids, plasma exchange, IVG</a:t>
                      </a:r>
                    </a:p>
                  </a:txBody>
                  <a:tcPr marL="68580" marR="68580" marT="34290" marB="34290">
                    <a:solidFill>
                      <a:srgbClr val="FF0000"/>
                    </a:solidFill>
                  </a:tcPr>
                </a:tc>
                <a:tc>
                  <a:txBody>
                    <a:bodyPr/>
                    <a:lstStyle/>
                    <a:p>
                      <a:endParaRPr lang="en-IE" sz="1500" dirty="0"/>
                    </a:p>
                  </a:txBody>
                  <a:tcPr marL="68580" marR="68580" marT="34290" marB="34290">
                    <a:solidFill>
                      <a:schemeClr val="bg1">
                        <a:lumMod val="50000"/>
                      </a:schemeClr>
                    </a:solidFill>
                  </a:tcPr>
                </a:tc>
                <a:extLst>
                  <a:ext uri="{0D108BD9-81ED-4DB2-BD59-A6C34878D82A}">
                    <a16:rowId xmlns:a16="http://schemas.microsoft.com/office/drawing/2014/main" val="10004"/>
                  </a:ext>
                </a:extLst>
              </a:tr>
            </a:tbl>
          </a:graphicData>
        </a:graphic>
      </p:graphicFrame>
      <p:graphicFrame>
        <p:nvGraphicFramePr>
          <p:cNvPr id="749" name="Table 748"/>
          <p:cNvGraphicFramePr>
            <a:graphicFrameLocks noGrp="1"/>
          </p:cNvGraphicFramePr>
          <p:nvPr>
            <p:extLst/>
          </p:nvPr>
        </p:nvGraphicFramePr>
        <p:xfrm>
          <a:off x="6455706" y="1621811"/>
          <a:ext cx="2373500" cy="4193429"/>
        </p:xfrm>
        <a:graphic>
          <a:graphicData uri="http://schemas.openxmlformats.org/drawingml/2006/table">
            <a:tbl>
              <a:tblPr firstRow="1" bandRow="1">
                <a:tableStyleId>{073A0DAA-6AF3-43AB-8588-CEC1D06C72B9}</a:tableStyleId>
              </a:tblPr>
              <a:tblGrid>
                <a:gridCol w="2373500">
                  <a:extLst>
                    <a:ext uri="{9D8B030D-6E8A-4147-A177-3AD203B41FA5}">
                      <a16:colId xmlns:a16="http://schemas.microsoft.com/office/drawing/2014/main" val="20000"/>
                    </a:ext>
                  </a:extLst>
                </a:gridCol>
              </a:tblGrid>
              <a:tr h="1090956">
                <a:tc>
                  <a:txBody>
                    <a:bodyPr/>
                    <a:lstStyle/>
                    <a:p>
                      <a:r>
                        <a:rPr lang="en-IE" sz="1800" dirty="0"/>
                        <a:t>Neurological</a:t>
                      </a:r>
                    </a:p>
                    <a:p>
                      <a:r>
                        <a:rPr lang="en-IE" sz="1800" dirty="0"/>
                        <a:t>Patient Controls</a:t>
                      </a:r>
                    </a:p>
                  </a:txBody>
                  <a:tcPr marL="68580" marR="68580" marT="34290" marB="34290">
                    <a:solidFill>
                      <a:schemeClr val="bg1">
                        <a:lumMod val="75000"/>
                      </a:schemeClr>
                    </a:solidFill>
                  </a:tcPr>
                </a:tc>
                <a:extLst>
                  <a:ext uri="{0D108BD9-81ED-4DB2-BD59-A6C34878D82A}">
                    <a16:rowId xmlns:a16="http://schemas.microsoft.com/office/drawing/2014/main" val="10000"/>
                  </a:ext>
                </a:extLst>
              </a:tr>
              <a:tr h="705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500" dirty="0">
                          <a:solidFill>
                            <a:schemeClr val="bg1"/>
                          </a:solidFill>
                        </a:rPr>
                        <a:t>N</a:t>
                      </a:r>
                      <a:r>
                        <a:rPr lang="en-IE" sz="1500" baseline="0" dirty="0">
                          <a:solidFill>
                            <a:schemeClr val="bg1"/>
                          </a:solidFill>
                        </a:rPr>
                        <a:t> = 18, </a:t>
                      </a:r>
                      <a:r>
                        <a:rPr lang="en-IE" sz="1500" dirty="0">
                          <a:solidFill>
                            <a:schemeClr val="bg1"/>
                          </a:solidFill>
                        </a:rPr>
                        <a:t>Age 31 +/- 6, (10 Female)</a:t>
                      </a:r>
                    </a:p>
                  </a:txBody>
                  <a:tcPr marL="68580" marR="68580" marT="34290" marB="34290">
                    <a:solidFill>
                      <a:schemeClr val="bg1">
                        <a:lumMod val="75000"/>
                      </a:schemeClr>
                    </a:solidFill>
                  </a:tcPr>
                </a:tc>
                <a:extLst>
                  <a:ext uri="{0D108BD9-81ED-4DB2-BD59-A6C34878D82A}">
                    <a16:rowId xmlns:a16="http://schemas.microsoft.com/office/drawing/2014/main" val="10001"/>
                  </a:ext>
                </a:extLst>
              </a:tr>
              <a:tr h="11337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500" dirty="0">
                          <a:solidFill>
                            <a:schemeClr val="bg1"/>
                          </a:solidFill>
                        </a:rPr>
                        <a:t>12 minutes</a:t>
                      </a:r>
                      <a:r>
                        <a:rPr lang="en-IE" sz="1500" baseline="0" dirty="0">
                          <a:solidFill>
                            <a:schemeClr val="bg1"/>
                          </a:solidFill>
                        </a:rPr>
                        <a:t> </a:t>
                      </a:r>
                      <a:r>
                        <a:rPr lang="en-IE" sz="1500" dirty="0">
                          <a:solidFill>
                            <a:schemeClr val="bg1"/>
                          </a:solidFill>
                        </a:rPr>
                        <a:t>Resting</a:t>
                      </a:r>
                      <a:r>
                        <a:rPr lang="en-IE" sz="1500" baseline="0" dirty="0">
                          <a:solidFill>
                            <a:schemeClr val="bg1"/>
                          </a:solidFill>
                        </a:rPr>
                        <a:t> State 32-channel EEG</a:t>
                      </a:r>
                      <a:endParaRPr lang="en-IE" sz="15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E" sz="1500" dirty="0">
                        <a:solidFill>
                          <a:schemeClr val="bg1"/>
                        </a:solidFill>
                      </a:endParaRPr>
                    </a:p>
                  </a:txBody>
                  <a:tcPr marL="68580" marR="68580" marT="34290" marB="34290">
                    <a:solidFill>
                      <a:schemeClr val="bg1">
                        <a:lumMod val="75000"/>
                      </a:schemeClr>
                    </a:solidFill>
                  </a:tcPr>
                </a:tc>
                <a:extLst>
                  <a:ext uri="{0D108BD9-81ED-4DB2-BD59-A6C34878D82A}">
                    <a16:rowId xmlns:a16="http://schemas.microsoft.com/office/drawing/2014/main" val="10002"/>
                  </a:ext>
                </a:extLst>
              </a:tr>
              <a:tr h="965642">
                <a:tc>
                  <a:txBody>
                    <a:bodyPr/>
                    <a:lstStyle/>
                    <a:p>
                      <a:endParaRPr lang="en-IE" sz="1500" dirty="0">
                        <a:solidFill>
                          <a:schemeClr val="bg1"/>
                        </a:solidFill>
                      </a:endParaRPr>
                    </a:p>
                  </a:txBody>
                  <a:tcPr marL="68580" marR="68580" marT="34290" marB="34290">
                    <a:solidFill>
                      <a:schemeClr val="bg1">
                        <a:lumMod val="75000"/>
                      </a:schemeClr>
                    </a:solidFill>
                  </a:tcPr>
                </a:tc>
                <a:extLst>
                  <a:ext uri="{0D108BD9-81ED-4DB2-BD59-A6C34878D82A}">
                    <a16:rowId xmlns:a16="http://schemas.microsoft.com/office/drawing/2014/main" val="10003"/>
                  </a:ext>
                </a:extLst>
              </a:tr>
              <a:tr h="283135">
                <a:tc>
                  <a:txBody>
                    <a:bodyPr/>
                    <a:lstStyle/>
                    <a:p>
                      <a:endParaRPr lang="en-IE" sz="1500" dirty="0"/>
                    </a:p>
                  </a:txBody>
                  <a:tcPr marL="68580" marR="68580" marT="34290" marB="34290">
                    <a:solidFill>
                      <a:schemeClr val="bg1">
                        <a:lumMod val="7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37088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Title 1"/>
          <p:cNvSpPr txBox="1">
            <a:spLocks/>
          </p:cNvSpPr>
          <p:nvPr/>
        </p:nvSpPr>
        <p:spPr>
          <a:xfrm>
            <a:off x="869358" y="482395"/>
            <a:ext cx="7772400" cy="585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dirty="0">
                <a:solidFill>
                  <a:schemeClr val="accent1">
                    <a:lumMod val="75000"/>
                  </a:schemeClr>
                </a:solidFill>
              </a:rPr>
              <a:t> </a:t>
            </a:r>
            <a:r>
              <a:rPr lang="en-IE" sz="2800" dirty="0"/>
              <a:t>Group Effects in a DM for PEB</a:t>
            </a:r>
          </a:p>
        </p:txBody>
      </p:sp>
      <p:sp>
        <p:nvSpPr>
          <p:cNvPr id="11" name="Rectangle 10"/>
          <p:cNvSpPr/>
          <p:nvPr/>
        </p:nvSpPr>
        <p:spPr bwMode="auto">
          <a:xfrm flipV="1">
            <a:off x="7684751" y="1327481"/>
            <a:ext cx="497016" cy="39410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12" name="Rectangle 11"/>
          <p:cNvSpPr/>
          <p:nvPr/>
        </p:nvSpPr>
        <p:spPr bwMode="auto">
          <a:xfrm flipV="1">
            <a:off x="7688172" y="1824655"/>
            <a:ext cx="497016" cy="39410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nvGrpSpPr>
          <p:cNvPr id="16" name="Group 15"/>
          <p:cNvGrpSpPr/>
          <p:nvPr/>
        </p:nvGrpSpPr>
        <p:grpSpPr>
          <a:xfrm>
            <a:off x="3730074" y="1735963"/>
            <a:ext cx="3417757" cy="3822492"/>
            <a:chOff x="2008682" y="1439056"/>
            <a:chExt cx="3417757" cy="3822492"/>
          </a:xfrm>
        </p:grpSpPr>
        <p:sp>
          <p:nvSpPr>
            <p:cNvPr id="5" name="Rectangle 4"/>
            <p:cNvSpPr/>
            <p:nvPr/>
          </p:nvSpPr>
          <p:spPr bwMode="auto">
            <a:xfrm>
              <a:off x="2008682" y="1439056"/>
              <a:ext cx="3417757" cy="382249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nvGrpSpPr>
            <p:cNvPr id="3" name="Group 2"/>
            <p:cNvGrpSpPr/>
            <p:nvPr/>
          </p:nvGrpSpPr>
          <p:grpSpPr>
            <a:xfrm>
              <a:off x="2042505" y="1439056"/>
              <a:ext cx="3368946" cy="3792511"/>
              <a:chOff x="6591972" y="299804"/>
              <a:chExt cx="1117969" cy="1124262"/>
            </a:xfrm>
          </p:grpSpPr>
          <p:sp>
            <p:nvSpPr>
              <p:cNvPr id="2" name="Rectangle 1"/>
              <p:cNvSpPr/>
              <p:nvPr/>
            </p:nvSpPr>
            <p:spPr bwMode="auto">
              <a:xfrm>
                <a:off x="6591972" y="299804"/>
                <a:ext cx="359764" cy="112426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7" name="Rectangle 6"/>
              <p:cNvSpPr/>
              <p:nvPr/>
            </p:nvSpPr>
            <p:spPr bwMode="auto">
              <a:xfrm>
                <a:off x="6972925" y="302302"/>
                <a:ext cx="359764" cy="7320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8" name="Rectangle 7"/>
              <p:cNvSpPr/>
              <p:nvPr/>
            </p:nvSpPr>
            <p:spPr bwMode="auto">
              <a:xfrm>
                <a:off x="7350177" y="300356"/>
                <a:ext cx="359764" cy="5071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sp>
          <p:nvSpPr>
            <p:cNvPr id="13" name="Rectangle 12"/>
            <p:cNvSpPr/>
            <p:nvPr/>
          </p:nvSpPr>
          <p:spPr bwMode="auto">
            <a:xfrm>
              <a:off x="3192986" y="3957402"/>
              <a:ext cx="1079211" cy="125107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14" name="Rectangle 13"/>
            <p:cNvSpPr/>
            <p:nvPr/>
          </p:nvSpPr>
          <p:spPr bwMode="auto">
            <a:xfrm>
              <a:off x="4334736" y="3210392"/>
              <a:ext cx="1079211" cy="19980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sp>
        <p:nvSpPr>
          <p:cNvPr id="6" name="TextBox 5"/>
          <p:cNvSpPr txBox="1"/>
          <p:nvPr/>
        </p:nvSpPr>
        <p:spPr>
          <a:xfrm>
            <a:off x="8256716" y="1342472"/>
            <a:ext cx="385042" cy="954107"/>
          </a:xfrm>
          <a:prstGeom prst="rect">
            <a:avLst/>
          </a:prstGeom>
          <a:noFill/>
        </p:spPr>
        <p:txBody>
          <a:bodyPr wrap="none" rtlCol="0">
            <a:spAutoFit/>
          </a:bodyPr>
          <a:lstStyle/>
          <a:p>
            <a:r>
              <a:rPr lang="en-IE" sz="2800" dirty="0"/>
              <a:t>1</a:t>
            </a:r>
          </a:p>
          <a:p>
            <a:r>
              <a:rPr lang="en-IE" sz="2800" dirty="0"/>
              <a:t>0</a:t>
            </a:r>
          </a:p>
        </p:txBody>
      </p:sp>
      <p:sp>
        <p:nvSpPr>
          <p:cNvPr id="9" name="TextBox 8"/>
          <p:cNvSpPr txBox="1"/>
          <p:nvPr/>
        </p:nvSpPr>
        <p:spPr>
          <a:xfrm>
            <a:off x="3760054" y="5723346"/>
            <a:ext cx="731290" cy="523220"/>
          </a:xfrm>
          <a:prstGeom prst="rect">
            <a:avLst/>
          </a:prstGeom>
          <a:noFill/>
        </p:spPr>
        <p:txBody>
          <a:bodyPr wrap="none" rtlCol="0">
            <a:spAutoFit/>
          </a:bodyPr>
          <a:lstStyle/>
          <a:p>
            <a:r>
              <a:rPr lang="en-IE" dirty="0"/>
              <a:t>Group</a:t>
            </a:r>
          </a:p>
          <a:p>
            <a:r>
              <a:rPr lang="en-IE" dirty="0"/>
              <a:t> Effect</a:t>
            </a:r>
          </a:p>
        </p:txBody>
      </p:sp>
      <p:sp>
        <p:nvSpPr>
          <p:cNvPr id="17" name="TextBox 16"/>
          <p:cNvSpPr txBox="1"/>
          <p:nvPr/>
        </p:nvSpPr>
        <p:spPr>
          <a:xfrm>
            <a:off x="4886815" y="5710854"/>
            <a:ext cx="1614545" cy="523220"/>
          </a:xfrm>
          <a:prstGeom prst="rect">
            <a:avLst/>
          </a:prstGeom>
          <a:noFill/>
        </p:spPr>
        <p:txBody>
          <a:bodyPr wrap="none" rtlCol="0">
            <a:spAutoFit/>
          </a:bodyPr>
          <a:lstStyle/>
          <a:p>
            <a:r>
              <a:rPr lang="en-IE" dirty="0"/>
              <a:t>Encephalopathy </a:t>
            </a:r>
          </a:p>
          <a:p>
            <a:r>
              <a:rPr lang="en-IE" dirty="0"/>
              <a:t>Effect</a:t>
            </a:r>
          </a:p>
        </p:txBody>
      </p:sp>
      <p:sp>
        <p:nvSpPr>
          <p:cNvPr id="18" name="TextBox 17"/>
          <p:cNvSpPr txBox="1"/>
          <p:nvPr/>
        </p:nvSpPr>
        <p:spPr>
          <a:xfrm>
            <a:off x="6508251" y="5728342"/>
            <a:ext cx="853119" cy="523220"/>
          </a:xfrm>
          <a:prstGeom prst="rect">
            <a:avLst/>
          </a:prstGeom>
          <a:noFill/>
        </p:spPr>
        <p:txBody>
          <a:bodyPr wrap="none" rtlCol="0">
            <a:spAutoFit/>
          </a:bodyPr>
          <a:lstStyle/>
          <a:p>
            <a:r>
              <a:rPr lang="en-IE" dirty="0"/>
              <a:t>NMDAR</a:t>
            </a:r>
          </a:p>
          <a:p>
            <a:r>
              <a:rPr lang="en-IE" dirty="0"/>
              <a:t>Effect</a:t>
            </a:r>
          </a:p>
        </p:txBody>
      </p:sp>
      <p:sp>
        <p:nvSpPr>
          <p:cNvPr id="10" name="TextBox 9"/>
          <p:cNvSpPr txBox="1"/>
          <p:nvPr/>
        </p:nvSpPr>
        <p:spPr>
          <a:xfrm rot="5400000">
            <a:off x="1147215" y="3645648"/>
            <a:ext cx="4146391" cy="276999"/>
          </a:xfrm>
          <a:prstGeom prst="rect">
            <a:avLst/>
          </a:prstGeom>
          <a:noFill/>
        </p:spPr>
        <p:txBody>
          <a:bodyPr wrap="none" rtlCol="0">
            <a:spAutoFit/>
          </a:bodyPr>
          <a:lstStyle/>
          <a:p>
            <a:r>
              <a:rPr lang="en-IE" sz="1200" dirty="0">
                <a:solidFill>
                  <a:srgbClr val="FF0000"/>
                </a:solidFill>
              </a:rPr>
              <a:t>Anti-NMDA Patients       </a:t>
            </a:r>
            <a:r>
              <a:rPr lang="en-IE" sz="1200" dirty="0" err="1">
                <a:solidFill>
                  <a:schemeClr val="bg2">
                    <a:lumMod val="50000"/>
                  </a:schemeClr>
                </a:solidFill>
              </a:rPr>
              <a:t>Enceph</a:t>
            </a:r>
            <a:r>
              <a:rPr lang="en-IE" sz="1200" dirty="0">
                <a:solidFill>
                  <a:schemeClr val="bg2">
                    <a:lumMod val="50000"/>
                  </a:schemeClr>
                </a:solidFill>
              </a:rPr>
              <a:t> patients       </a:t>
            </a:r>
            <a:r>
              <a:rPr lang="en-IE" sz="1200" dirty="0">
                <a:solidFill>
                  <a:schemeClr val="bg1">
                    <a:lumMod val="65000"/>
                  </a:schemeClr>
                </a:solidFill>
              </a:rPr>
              <a:t>Controls</a:t>
            </a:r>
            <a:r>
              <a:rPr lang="en-IE" sz="1200" dirty="0"/>
              <a:t>  </a:t>
            </a:r>
          </a:p>
        </p:txBody>
      </p:sp>
      <p:pic>
        <p:nvPicPr>
          <p:cNvPr id="4" name="Picture 3">
            <a:extLst>
              <a:ext uri="{FF2B5EF4-FFF2-40B4-BE49-F238E27FC236}">
                <a16:creationId xmlns:a16="http://schemas.microsoft.com/office/drawing/2014/main" id="{002F3978-1856-4E21-B5CD-712B65C15199}"/>
              </a:ext>
            </a:extLst>
          </p:cNvPr>
          <p:cNvPicPr>
            <a:picLocks noChangeAspect="1"/>
          </p:cNvPicPr>
          <p:nvPr/>
        </p:nvPicPr>
        <p:blipFill>
          <a:blip r:embed="rId3"/>
          <a:stretch>
            <a:fillRect/>
          </a:stretch>
        </p:blipFill>
        <p:spPr>
          <a:xfrm rot="5400000">
            <a:off x="334857" y="3184411"/>
            <a:ext cx="4109691" cy="1212798"/>
          </a:xfrm>
          <a:prstGeom prst="rect">
            <a:avLst/>
          </a:prstGeom>
        </p:spPr>
      </p:pic>
      <p:sp>
        <p:nvSpPr>
          <p:cNvPr id="15" name="TextBox 14">
            <a:extLst>
              <a:ext uri="{FF2B5EF4-FFF2-40B4-BE49-F238E27FC236}">
                <a16:creationId xmlns:a16="http://schemas.microsoft.com/office/drawing/2014/main" id="{8631760F-B060-45EC-8454-F8AFD57F3DB6}"/>
              </a:ext>
            </a:extLst>
          </p:cNvPr>
          <p:cNvSpPr txBox="1"/>
          <p:nvPr/>
        </p:nvSpPr>
        <p:spPr>
          <a:xfrm>
            <a:off x="716582" y="1323001"/>
            <a:ext cx="2103461" cy="4616648"/>
          </a:xfrm>
          <a:prstGeom prst="rect">
            <a:avLst/>
          </a:prstGeom>
          <a:noFill/>
        </p:spPr>
        <p:txBody>
          <a:bodyPr wrap="none" rtlCol="0">
            <a:spAutoFit/>
          </a:bodyPr>
          <a:lstStyle/>
          <a:p>
            <a:r>
              <a:rPr lang="en-GB" dirty="0"/>
              <a:t>Stack individual DCMs</a:t>
            </a:r>
          </a:p>
          <a:p>
            <a:endParaRPr lang="en-GB" dirty="0"/>
          </a:p>
          <a:p>
            <a:r>
              <a:rPr lang="en-GB" dirty="0"/>
              <a:t>DCM{1}…</a:t>
            </a:r>
          </a:p>
          <a:p>
            <a:endParaRPr lang="en-GB" dirty="0"/>
          </a:p>
          <a:p>
            <a:endParaRPr lang="en-GB" dirty="0"/>
          </a:p>
          <a:p>
            <a:r>
              <a:rPr lang="en-GB" dirty="0"/>
              <a:t>…</a:t>
            </a:r>
          </a:p>
          <a:p>
            <a:endParaRPr lang="en-GB" dirty="0"/>
          </a:p>
          <a:p>
            <a:endParaRPr lang="en-GB" dirty="0"/>
          </a:p>
          <a:p>
            <a:r>
              <a:rPr lang="en-GB" dirty="0"/>
              <a:t>…</a:t>
            </a:r>
          </a:p>
          <a:p>
            <a:endParaRPr lang="en-GB" dirty="0"/>
          </a:p>
          <a:p>
            <a:endParaRPr lang="en-GB" dirty="0"/>
          </a:p>
          <a:p>
            <a:r>
              <a:rPr lang="en-GB" dirty="0"/>
              <a:t>…</a:t>
            </a:r>
          </a:p>
          <a:p>
            <a:endParaRPr lang="en-GB" dirty="0"/>
          </a:p>
          <a:p>
            <a:endParaRPr lang="en-GB" dirty="0"/>
          </a:p>
          <a:p>
            <a:r>
              <a:rPr lang="en-GB" dirty="0"/>
              <a:t>…</a:t>
            </a:r>
          </a:p>
          <a:p>
            <a:endParaRPr lang="en-GB" dirty="0"/>
          </a:p>
          <a:p>
            <a:endParaRPr lang="en-GB" dirty="0"/>
          </a:p>
          <a:p>
            <a:endParaRPr lang="en-GB" dirty="0"/>
          </a:p>
          <a:p>
            <a:r>
              <a:rPr lang="en-GB" dirty="0"/>
              <a:t>…</a:t>
            </a:r>
          </a:p>
          <a:p>
            <a:endParaRPr lang="en-GB" dirty="0"/>
          </a:p>
          <a:p>
            <a:r>
              <a:rPr lang="en-GB" dirty="0"/>
              <a:t>DCM{N}</a:t>
            </a:r>
          </a:p>
        </p:txBody>
      </p:sp>
    </p:spTree>
    <p:extLst>
      <p:ext uri="{BB962C8B-B14F-4D97-AF65-F5344CB8AC3E}">
        <p14:creationId xmlns:p14="http://schemas.microsoft.com/office/powerpoint/2010/main" val="972189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00995" y="1197735"/>
            <a:ext cx="3520861" cy="4674624"/>
            <a:chOff x="953915" y="1074380"/>
            <a:chExt cx="4694481" cy="5392922"/>
          </a:xfrm>
        </p:grpSpPr>
        <p:sp>
          <p:nvSpPr>
            <p:cNvPr id="343" name="Rectangle 157">
              <a:extLst>
                <a:ext uri="{FF2B5EF4-FFF2-40B4-BE49-F238E27FC236}">
                  <a16:creationId xmlns:a16="http://schemas.microsoft.com/office/drawing/2014/main" id="{25A11A70-1222-47CC-B42A-524D048837BF}"/>
                </a:ext>
              </a:extLst>
            </p:cNvPr>
            <p:cNvSpPr>
              <a:spLocks noChangeArrowheads="1"/>
            </p:cNvSpPr>
            <p:nvPr/>
          </p:nvSpPr>
          <p:spPr bwMode="auto">
            <a:xfrm>
              <a:off x="953915" y="1074380"/>
              <a:ext cx="3883542" cy="24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dirty="0">
                  <a:solidFill>
                    <a:srgbClr val="000000"/>
                  </a:solidFill>
                  <a:latin typeface="+mn-lt"/>
                </a:rPr>
                <a:t>Effect of anti-NMDAR Encephalitis</a:t>
              </a:r>
              <a:endParaRPr lang="en-US" altLang="en-US" dirty="0">
                <a:latin typeface="+mn-lt"/>
              </a:endParaRPr>
            </a:p>
          </p:txBody>
        </p:sp>
        <p:sp>
          <p:nvSpPr>
            <p:cNvPr id="345" name="Oval 344">
              <a:extLst>
                <a:ext uri="{FF2B5EF4-FFF2-40B4-BE49-F238E27FC236}">
                  <a16:creationId xmlns:a16="http://schemas.microsoft.com/office/drawing/2014/main" id="{B257AE4A-BE5C-4FE2-A4DE-9EB58971B224}"/>
                </a:ext>
              </a:extLst>
            </p:cNvPr>
            <p:cNvSpPr/>
            <p:nvPr/>
          </p:nvSpPr>
          <p:spPr>
            <a:xfrm rot="21118116">
              <a:off x="3464282" y="5413223"/>
              <a:ext cx="678345" cy="579640"/>
            </a:xfrm>
            <a:prstGeom prst="ellipse">
              <a:avLst/>
            </a:prstGeom>
            <a:solidFill>
              <a:schemeClr val="bg1">
                <a:lumMod val="8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46" name="Group 345">
              <a:extLst>
                <a:ext uri="{FF2B5EF4-FFF2-40B4-BE49-F238E27FC236}">
                  <a16:creationId xmlns:a16="http://schemas.microsoft.com/office/drawing/2014/main" id="{274C71AF-4D09-4AED-BE1F-3CBC3B0BBB4B}"/>
                </a:ext>
              </a:extLst>
            </p:cNvPr>
            <p:cNvGrpSpPr/>
            <p:nvPr/>
          </p:nvGrpSpPr>
          <p:grpSpPr>
            <a:xfrm rot="10800000">
              <a:off x="3944709" y="5813238"/>
              <a:ext cx="396843" cy="242304"/>
              <a:chOff x="6866021" y="-160422"/>
              <a:chExt cx="2197941" cy="1997241"/>
            </a:xfrm>
            <a:solidFill>
              <a:srgbClr val="00B050"/>
            </a:solidFill>
          </p:grpSpPr>
          <p:grpSp>
            <p:nvGrpSpPr>
              <p:cNvPr id="347" name="Group 346">
                <a:extLst>
                  <a:ext uri="{FF2B5EF4-FFF2-40B4-BE49-F238E27FC236}">
                    <a16:creationId xmlns:a16="http://schemas.microsoft.com/office/drawing/2014/main" id="{45F3E9FA-E41A-49B3-9554-282A3ADD4CD6}"/>
                  </a:ext>
                </a:extLst>
              </p:cNvPr>
              <p:cNvGrpSpPr/>
              <p:nvPr/>
            </p:nvGrpSpPr>
            <p:grpSpPr>
              <a:xfrm>
                <a:off x="6866021" y="-160422"/>
                <a:ext cx="1419726" cy="1997241"/>
                <a:chOff x="6866021" y="-160422"/>
                <a:chExt cx="1419726" cy="1997241"/>
              </a:xfrm>
              <a:grpFill/>
            </p:grpSpPr>
            <p:sp>
              <p:nvSpPr>
                <p:cNvPr id="351" name="Chord 350">
                  <a:extLst>
                    <a:ext uri="{FF2B5EF4-FFF2-40B4-BE49-F238E27FC236}">
                      <a16:creationId xmlns:a16="http://schemas.microsoft.com/office/drawing/2014/main" id="{BB72585F-8E01-4182-831D-2829E96B6919}"/>
                    </a:ext>
                  </a:extLst>
                </p:cNvPr>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2" name="Chord 351">
                  <a:extLst>
                    <a:ext uri="{FF2B5EF4-FFF2-40B4-BE49-F238E27FC236}">
                      <a16:creationId xmlns:a16="http://schemas.microsoft.com/office/drawing/2014/main" id="{2DE8F964-C181-46F3-90D2-316A4E66FBD2}"/>
                    </a:ext>
                  </a:extLst>
                </p:cNvPr>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48" name="Group 347">
                <a:extLst>
                  <a:ext uri="{FF2B5EF4-FFF2-40B4-BE49-F238E27FC236}">
                    <a16:creationId xmlns:a16="http://schemas.microsoft.com/office/drawing/2014/main" id="{AF9542DB-6495-4381-A4DA-F46DC4BEA9DA}"/>
                  </a:ext>
                </a:extLst>
              </p:cNvPr>
              <p:cNvGrpSpPr/>
              <p:nvPr/>
            </p:nvGrpSpPr>
            <p:grpSpPr>
              <a:xfrm rot="18264203" flipH="1">
                <a:off x="7379417" y="-384014"/>
                <a:ext cx="1393715" cy="1975374"/>
                <a:chOff x="6874843" y="-164349"/>
                <a:chExt cx="1424804" cy="1981255"/>
              </a:xfrm>
              <a:grpFill/>
            </p:grpSpPr>
            <p:sp>
              <p:nvSpPr>
                <p:cNvPr id="349" name="Chord 348">
                  <a:extLst>
                    <a:ext uri="{FF2B5EF4-FFF2-40B4-BE49-F238E27FC236}">
                      <a16:creationId xmlns:a16="http://schemas.microsoft.com/office/drawing/2014/main" id="{CBAC4AB9-7766-469A-B533-355ED8480AAA}"/>
                    </a:ext>
                  </a:extLst>
                </p:cNvPr>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0" name="Chord 349">
                  <a:extLst>
                    <a:ext uri="{FF2B5EF4-FFF2-40B4-BE49-F238E27FC236}">
                      <a16:creationId xmlns:a16="http://schemas.microsoft.com/office/drawing/2014/main" id="{DCA5BDEA-301E-4A53-A8E6-D202002D2337}"/>
                    </a:ext>
                  </a:extLst>
                </p:cNvPr>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353" name="Group 352">
              <a:extLst>
                <a:ext uri="{FF2B5EF4-FFF2-40B4-BE49-F238E27FC236}">
                  <a16:creationId xmlns:a16="http://schemas.microsoft.com/office/drawing/2014/main" id="{AE37E075-6A29-45B7-A4A2-A5699B61A744}"/>
                </a:ext>
              </a:extLst>
            </p:cNvPr>
            <p:cNvGrpSpPr/>
            <p:nvPr/>
          </p:nvGrpSpPr>
          <p:grpSpPr>
            <a:xfrm rot="12755570">
              <a:off x="3681988" y="5890040"/>
              <a:ext cx="369508" cy="222529"/>
              <a:chOff x="6866021" y="-160422"/>
              <a:chExt cx="2197941" cy="1997241"/>
            </a:xfrm>
            <a:solidFill>
              <a:schemeClr val="tx1"/>
            </a:solidFill>
          </p:grpSpPr>
          <p:grpSp>
            <p:nvGrpSpPr>
              <p:cNvPr id="354" name="Group 353">
                <a:extLst>
                  <a:ext uri="{FF2B5EF4-FFF2-40B4-BE49-F238E27FC236}">
                    <a16:creationId xmlns:a16="http://schemas.microsoft.com/office/drawing/2014/main" id="{01853970-DB15-4B28-85A1-DEB63EE1943A}"/>
                  </a:ext>
                </a:extLst>
              </p:cNvPr>
              <p:cNvGrpSpPr/>
              <p:nvPr/>
            </p:nvGrpSpPr>
            <p:grpSpPr>
              <a:xfrm>
                <a:off x="6866021" y="-160422"/>
                <a:ext cx="1419726" cy="1997241"/>
                <a:chOff x="6866021" y="-160422"/>
                <a:chExt cx="1419726" cy="1997241"/>
              </a:xfrm>
              <a:grpFill/>
            </p:grpSpPr>
            <p:sp>
              <p:nvSpPr>
                <p:cNvPr id="358" name="Chord 357">
                  <a:extLst>
                    <a:ext uri="{FF2B5EF4-FFF2-40B4-BE49-F238E27FC236}">
                      <a16:creationId xmlns:a16="http://schemas.microsoft.com/office/drawing/2014/main" id="{CA93139B-3386-4487-AFF4-751A4078B05E}"/>
                    </a:ext>
                  </a:extLst>
                </p:cNvPr>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9" name="Chord 358">
                  <a:extLst>
                    <a:ext uri="{FF2B5EF4-FFF2-40B4-BE49-F238E27FC236}">
                      <a16:creationId xmlns:a16="http://schemas.microsoft.com/office/drawing/2014/main" id="{B87F1252-73F5-4621-8096-627E1D83DC1C}"/>
                    </a:ext>
                  </a:extLst>
                </p:cNvPr>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55" name="Group 354">
                <a:extLst>
                  <a:ext uri="{FF2B5EF4-FFF2-40B4-BE49-F238E27FC236}">
                    <a16:creationId xmlns:a16="http://schemas.microsoft.com/office/drawing/2014/main" id="{4152E78B-561F-4646-AC7D-5E5A29C7E919}"/>
                  </a:ext>
                </a:extLst>
              </p:cNvPr>
              <p:cNvGrpSpPr/>
              <p:nvPr/>
            </p:nvGrpSpPr>
            <p:grpSpPr>
              <a:xfrm rot="18264203" flipH="1">
                <a:off x="7379417" y="-384014"/>
                <a:ext cx="1393715" cy="1975374"/>
                <a:chOff x="6874843" y="-164349"/>
                <a:chExt cx="1424804" cy="1981255"/>
              </a:xfrm>
              <a:grpFill/>
            </p:grpSpPr>
            <p:sp>
              <p:nvSpPr>
                <p:cNvPr id="356" name="Chord 355">
                  <a:extLst>
                    <a:ext uri="{FF2B5EF4-FFF2-40B4-BE49-F238E27FC236}">
                      <a16:creationId xmlns:a16="http://schemas.microsoft.com/office/drawing/2014/main" id="{C97D7501-604D-4DE2-B031-653C09C6E668}"/>
                    </a:ext>
                  </a:extLst>
                </p:cNvPr>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7" name="Chord 356">
                  <a:extLst>
                    <a:ext uri="{FF2B5EF4-FFF2-40B4-BE49-F238E27FC236}">
                      <a16:creationId xmlns:a16="http://schemas.microsoft.com/office/drawing/2014/main" id="{45F85958-365D-46CC-AED7-9E6748D6BA3C}"/>
                    </a:ext>
                  </a:extLst>
                </p:cNvPr>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360" name="Group 359">
              <a:extLst>
                <a:ext uri="{FF2B5EF4-FFF2-40B4-BE49-F238E27FC236}">
                  <a16:creationId xmlns:a16="http://schemas.microsoft.com/office/drawing/2014/main" id="{047F5879-0C28-4A12-A7F1-248BEFFDD215}"/>
                </a:ext>
              </a:extLst>
            </p:cNvPr>
            <p:cNvGrpSpPr/>
            <p:nvPr/>
          </p:nvGrpSpPr>
          <p:grpSpPr>
            <a:xfrm rot="13420910">
              <a:off x="3399875" y="5850067"/>
              <a:ext cx="320478" cy="209669"/>
              <a:chOff x="6866021" y="-160422"/>
              <a:chExt cx="2197941" cy="1997241"/>
            </a:xfrm>
            <a:solidFill>
              <a:srgbClr val="FF0000"/>
            </a:solidFill>
          </p:grpSpPr>
          <p:grpSp>
            <p:nvGrpSpPr>
              <p:cNvPr id="361" name="Group 360">
                <a:extLst>
                  <a:ext uri="{FF2B5EF4-FFF2-40B4-BE49-F238E27FC236}">
                    <a16:creationId xmlns:a16="http://schemas.microsoft.com/office/drawing/2014/main" id="{048E33B9-FBF2-474C-BDAF-FC774F5CF9A1}"/>
                  </a:ext>
                </a:extLst>
              </p:cNvPr>
              <p:cNvGrpSpPr/>
              <p:nvPr/>
            </p:nvGrpSpPr>
            <p:grpSpPr>
              <a:xfrm>
                <a:off x="6866021" y="-160422"/>
                <a:ext cx="1419726" cy="1997241"/>
                <a:chOff x="6866021" y="-160422"/>
                <a:chExt cx="1419726" cy="1997241"/>
              </a:xfrm>
              <a:grpFill/>
            </p:grpSpPr>
            <p:sp>
              <p:nvSpPr>
                <p:cNvPr id="365" name="Chord 364">
                  <a:extLst>
                    <a:ext uri="{FF2B5EF4-FFF2-40B4-BE49-F238E27FC236}">
                      <a16:creationId xmlns:a16="http://schemas.microsoft.com/office/drawing/2014/main" id="{58626B3A-715C-4EE2-8463-4C4EF492123E}"/>
                    </a:ext>
                  </a:extLst>
                </p:cNvPr>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6" name="Chord 365">
                  <a:extLst>
                    <a:ext uri="{FF2B5EF4-FFF2-40B4-BE49-F238E27FC236}">
                      <a16:creationId xmlns:a16="http://schemas.microsoft.com/office/drawing/2014/main" id="{DDED1245-D492-4BF2-8804-704A805CDBB4}"/>
                    </a:ext>
                  </a:extLst>
                </p:cNvPr>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62" name="Group 361">
                <a:extLst>
                  <a:ext uri="{FF2B5EF4-FFF2-40B4-BE49-F238E27FC236}">
                    <a16:creationId xmlns:a16="http://schemas.microsoft.com/office/drawing/2014/main" id="{DEFB1841-354B-4676-80B7-14178C7BE68E}"/>
                  </a:ext>
                </a:extLst>
              </p:cNvPr>
              <p:cNvGrpSpPr/>
              <p:nvPr/>
            </p:nvGrpSpPr>
            <p:grpSpPr>
              <a:xfrm rot="18264203" flipH="1">
                <a:off x="7379417" y="-384014"/>
                <a:ext cx="1393715" cy="1975374"/>
                <a:chOff x="6874843" y="-164349"/>
                <a:chExt cx="1424804" cy="1981255"/>
              </a:xfrm>
              <a:grpFill/>
            </p:grpSpPr>
            <p:sp>
              <p:nvSpPr>
                <p:cNvPr id="363" name="Chord 362">
                  <a:extLst>
                    <a:ext uri="{FF2B5EF4-FFF2-40B4-BE49-F238E27FC236}">
                      <a16:creationId xmlns:a16="http://schemas.microsoft.com/office/drawing/2014/main" id="{3D1030E2-90C5-40E1-B0BC-100A71A36BA5}"/>
                    </a:ext>
                  </a:extLst>
                </p:cNvPr>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4" name="Chord 363">
                  <a:extLst>
                    <a:ext uri="{FF2B5EF4-FFF2-40B4-BE49-F238E27FC236}">
                      <a16:creationId xmlns:a16="http://schemas.microsoft.com/office/drawing/2014/main" id="{A6FA6AB9-B3E5-4F04-AEDD-9EF9BB726753}"/>
                    </a:ext>
                  </a:extLst>
                </p:cNvPr>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367" name="TextBox 366">
              <a:extLst>
                <a:ext uri="{FF2B5EF4-FFF2-40B4-BE49-F238E27FC236}">
                  <a16:creationId xmlns:a16="http://schemas.microsoft.com/office/drawing/2014/main" id="{2BDB9F0E-2EFE-4D64-A003-1133E9E01C57}"/>
                </a:ext>
              </a:extLst>
            </p:cNvPr>
            <p:cNvSpPr txBox="1"/>
            <p:nvPr/>
          </p:nvSpPr>
          <p:spPr>
            <a:xfrm>
              <a:off x="3103028" y="6000327"/>
              <a:ext cx="893184" cy="372822"/>
            </a:xfrm>
            <a:prstGeom prst="rect">
              <a:avLst/>
            </a:prstGeom>
            <a:noFill/>
          </p:spPr>
          <p:txBody>
            <a:bodyPr wrap="square" rtlCol="0">
              <a:spAutoFit/>
            </a:bodyPr>
            <a:lstStyle/>
            <a:p>
              <a:r>
                <a:rPr lang="en-GB" sz="1500" dirty="0"/>
                <a:t>*</a:t>
              </a:r>
            </a:p>
          </p:txBody>
        </p:sp>
        <p:sp>
          <p:nvSpPr>
            <p:cNvPr id="393" name="TextBox 392">
              <a:extLst>
                <a:ext uri="{FF2B5EF4-FFF2-40B4-BE49-F238E27FC236}">
                  <a16:creationId xmlns:a16="http://schemas.microsoft.com/office/drawing/2014/main" id="{9D6B3472-4366-46EF-9E2E-45F4F2F9476F}"/>
                </a:ext>
              </a:extLst>
            </p:cNvPr>
            <p:cNvSpPr txBox="1"/>
            <p:nvPr/>
          </p:nvSpPr>
          <p:spPr>
            <a:xfrm>
              <a:off x="3522148" y="6129217"/>
              <a:ext cx="814356" cy="292933"/>
            </a:xfrm>
            <a:prstGeom prst="rect">
              <a:avLst/>
            </a:prstGeom>
            <a:noFill/>
          </p:spPr>
          <p:txBody>
            <a:bodyPr wrap="square" rtlCol="0">
              <a:spAutoFit/>
            </a:bodyPr>
            <a:lstStyle/>
            <a:p>
              <a:r>
                <a:rPr lang="en-GB" sz="1050" dirty="0" err="1"/>
                <a:t>n.s</a:t>
              </a:r>
              <a:r>
                <a:rPr lang="en-GB" sz="1050" dirty="0"/>
                <a:t>.</a:t>
              </a:r>
            </a:p>
          </p:txBody>
        </p:sp>
        <p:sp>
          <p:nvSpPr>
            <p:cNvPr id="394" name="TextBox 393">
              <a:extLst>
                <a:ext uri="{FF2B5EF4-FFF2-40B4-BE49-F238E27FC236}">
                  <a16:creationId xmlns:a16="http://schemas.microsoft.com/office/drawing/2014/main" id="{B14B67AE-AEDB-478D-9C3D-49EA681DC027}"/>
                </a:ext>
              </a:extLst>
            </p:cNvPr>
            <p:cNvSpPr txBox="1"/>
            <p:nvPr/>
          </p:nvSpPr>
          <p:spPr>
            <a:xfrm>
              <a:off x="4050245" y="6015689"/>
              <a:ext cx="814356" cy="292932"/>
            </a:xfrm>
            <a:prstGeom prst="rect">
              <a:avLst/>
            </a:prstGeom>
            <a:noFill/>
          </p:spPr>
          <p:txBody>
            <a:bodyPr wrap="square" rtlCol="0">
              <a:spAutoFit/>
            </a:bodyPr>
            <a:lstStyle/>
            <a:p>
              <a:r>
                <a:rPr lang="en-GB" sz="1050" dirty="0" err="1"/>
                <a:t>n.s</a:t>
              </a:r>
              <a:r>
                <a:rPr lang="en-GB" sz="1050" dirty="0"/>
                <a:t>.</a:t>
              </a:r>
            </a:p>
          </p:txBody>
        </p:sp>
        <p:sp>
          <p:nvSpPr>
            <p:cNvPr id="396" name="Line 6">
              <a:extLst>
                <a:ext uri="{FF2B5EF4-FFF2-40B4-BE49-F238E27FC236}">
                  <a16:creationId xmlns:a16="http://schemas.microsoft.com/office/drawing/2014/main" id="{75A49CBF-0110-465E-9366-B7C7CE5DBBA8}"/>
                </a:ext>
              </a:extLst>
            </p:cNvPr>
            <p:cNvSpPr>
              <a:spLocks noChangeShapeType="1"/>
            </p:cNvSpPr>
            <p:nvPr/>
          </p:nvSpPr>
          <p:spPr bwMode="auto">
            <a:xfrm>
              <a:off x="1736175" y="2167943"/>
              <a:ext cx="355534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397" name="Rectangle 7">
              <a:extLst>
                <a:ext uri="{FF2B5EF4-FFF2-40B4-BE49-F238E27FC236}">
                  <a16:creationId xmlns:a16="http://schemas.microsoft.com/office/drawing/2014/main" id="{416A4950-BBF2-484B-A622-FEC52C625909}"/>
                </a:ext>
              </a:extLst>
            </p:cNvPr>
            <p:cNvSpPr>
              <a:spLocks noChangeArrowheads="1"/>
            </p:cNvSpPr>
            <p:nvPr/>
          </p:nvSpPr>
          <p:spPr bwMode="auto">
            <a:xfrm>
              <a:off x="1788995" y="2167943"/>
              <a:ext cx="71601" cy="165318"/>
            </a:xfrm>
            <a:prstGeom prst="rect">
              <a:avLst/>
            </a:prstGeom>
            <a:solidFill>
              <a:srgbClr val="3D26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398" name="Rectangle 8">
              <a:extLst>
                <a:ext uri="{FF2B5EF4-FFF2-40B4-BE49-F238E27FC236}">
                  <a16:creationId xmlns:a16="http://schemas.microsoft.com/office/drawing/2014/main" id="{85AF9E16-5738-4A25-8C78-6D31D8EDADA1}"/>
                </a:ext>
              </a:extLst>
            </p:cNvPr>
            <p:cNvSpPr>
              <a:spLocks noChangeArrowheads="1"/>
            </p:cNvSpPr>
            <p:nvPr/>
          </p:nvSpPr>
          <p:spPr bwMode="auto">
            <a:xfrm>
              <a:off x="1878202" y="2167943"/>
              <a:ext cx="70426" cy="650317"/>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399" name="Rectangle 9">
              <a:extLst>
                <a:ext uri="{FF2B5EF4-FFF2-40B4-BE49-F238E27FC236}">
                  <a16:creationId xmlns:a16="http://schemas.microsoft.com/office/drawing/2014/main" id="{0932E8A9-4F3F-4386-A344-8CA3D30D64D1}"/>
                </a:ext>
              </a:extLst>
            </p:cNvPr>
            <p:cNvSpPr>
              <a:spLocks noChangeArrowheads="1"/>
            </p:cNvSpPr>
            <p:nvPr/>
          </p:nvSpPr>
          <p:spPr bwMode="auto">
            <a:xfrm>
              <a:off x="1967408" y="2167943"/>
              <a:ext cx="70426" cy="385907"/>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0" name="Rectangle 10">
              <a:extLst>
                <a:ext uri="{FF2B5EF4-FFF2-40B4-BE49-F238E27FC236}">
                  <a16:creationId xmlns:a16="http://schemas.microsoft.com/office/drawing/2014/main" id="{9F0DC60B-1691-4968-8319-F518D260BBE2}"/>
                </a:ext>
              </a:extLst>
            </p:cNvPr>
            <p:cNvSpPr>
              <a:spLocks noChangeArrowheads="1"/>
            </p:cNvSpPr>
            <p:nvPr/>
          </p:nvSpPr>
          <p:spPr bwMode="auto">
            <a:xfrm>
              <a:off x="2055440" y="2167943"/>
              <a:ext cx="71601" cy="46557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1" name="Rectangle 11">
              <a:extLst>
                <a:ext uri="{FF2B5EF4-FFF2-40B4-BE49-F238E27FC236}">
                  <a16:creationId xmlns:a16="http://schemas.microsoft.com/office/drawing/2014/main" id="{2786B6AE-4677-4272-9A11-492BE69E3926}"/>
                </a:ext>
              </a:extLst>
            </p:cNvPr>
            <p:cNvSpPr>
              <a:spLocks noChangeArrowheads="1"/>
            </p:cNvSpPr>
            <p:nvPr/>
          </p:nvSpPr>
          <p:spPr bwMode="auto">
            <a:xfrm>
              <a:off x="2144647" y="2125618"/>
              <a:ext cx="71601" cy="4232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2" name="Rectangle 12">
              <a:extLst>
                <a:ext uri="{FF2B5EF4-FFF2-40B4-BE49-F238E27FC236}">
                  <a16:creationId xmlns:a16="http://schemas.microsoft.com/office/drawing/2014/main" id="{1F99AFED-940A-4CA0-8DD5-0CA40C95B407}"/>
                </a:ext>
              </a:extLst>
            </p:cNvPr>
            <p:cNvSpPr>
              <a:spLocks noChangeArrowheads="1"/>
            </p:cNvSpPr>
            <p:nvPr/>
          </p:nvSpPr>
          <p:spPr bwMode="auto">
            <a:xfrm>
              <a:off x="2233854" y="2167943"/>
              <a:ext cx="71601" cy="523340"/>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3" name="Rectangle 13">
              <a:extLst>
                <a:ext uri="{FF2B5EF4-FFF2-40B4-BE49-F238E27FC236}">
                  <a16:creationId xmlns:a16="http://schemas.microsoft.com/office/drawing/2014/main" id="{6A55452D-9BAC-4B93-BA4D-C9326BC3DFB3}"/>
                </a:ext>
              </a:extLst>
            </p:cNvPr>
            <p:cNvSpPr>
              <a:spLocks noChangeArrowheads="1"/>
            </p:cNvSpPr>
            <p:nvPr/>
          </p:nvSpPr>
          <p:spPr bwMode="auto">
            <a:xfrm>
              <a:off x="2323060" y="2167943"/>
              <a:ext cx="70426" cy="619942"/>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4" name="Rectangle 14">
              <a:extLst>
                <a:ext uri="{FF2B5EF4-FFF2-40B4-BE49-F238E27FC236}">
                  <a16:creationId xmlns:a16="http://schemas.microsoft.com/office/drawing/2014/main" id="{A0D12D16-FE0E-41FA-933D-BC40B56431CB}"/>
                </a:ext>
              </a:extLst>
            </p:cNvPr>
            <p:cNvSpPr>
              <a:spLocks noChangeArrowheads="1"/>
            </p:cNvSpPr>
            <p:nvPr/>
          </p:nvSpPr>
          <p:spPr bwMode="auto">
            <a:xfrm>
              <a:off x="2411094" y="2167943"/>
              <a:ext cx="71601" cy="24598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5" name="Rectangle 15">
              <a:extLst>
                <a:ext uri="{FF2B5EF4-FFF2-40B4-BE49-F238E27FC236}">
                  <a16:creationId xmlns:a16="http://schemas.microsoft.com/office/drawing/2014/main" id="{B42F0C85-3AA5-48F6-8BC9-A0FF064CC616}"/>
                </a:ext>
              </a:extLst>
            </p:cNvPr>
            <p:cNvSpPr>
              <a:spLocks noChangeArrowheads="1"/>
            </p:cNvSpPr>
            <p:nvPr/>
          </p:nvSpPr>
          <p:spPr bwMode="auto">
            <a:xfrm>
              <a:off x="2500299" y="2167943"/>
              <a:ext cx="71601" cy="92120"/>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6" name="Rectangle 16">
              <a:extLst>
                <a:ext uri="{FF2B5EF4-FFF2-40B4-BE49-F238E27FC236}">
                  <a16:creationId xmlns:a16="http://schemas.microsoft.com/office/drawing/2014/main" id="{DBAA5E14-70BF-42FF-9FD5-42BDB610BED0}"/>
                </a:ext>
              </a:extLst>
            </p:cNvPr>
            <p:cNvSpPr>
              <a:spLocks noChangeArrowheads="1"/>
            </p:cNvSpPr>
            <p:nvPr/>
          </p:nvSpPr>
          <p:spPr bwMode="auto">
            <a:xfrm>
              <a:off x="2589506" y="1829340"/>
              <a:ext cx="70426" cy="338603"/>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7" name="Rectangle 17">
              <a:extLst>
                <a:ext uri="{FF2B5EF4-FFF2-40B4-BE49-F238E27FC236}">
                  <a16:creationId xmlns:a16="http://schemas.microsoft.com/office/drawing/2014/main" id="{AC25B40F-4FAD-4ECD-B29E-3BC15B9BB446}"/>
                </a:ext>
              </a:extLst>
            </p:cNvPr>
            <p:cNvSpPr>
              <a:spLocks noChangeArrowheads="1"/>
            </p:cNvSpPr>
            <p:nvPr/>
          </p:nvSpPr>
          <p:spPr bwMode="auto">
            <a:xfrm>
              <a:off x="2678712" y="2167943"/>
              <a:ext cx="70426" cy="38840"/>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8" name="Rectangle 18">
              <a:extLst>
                <a:ext uri="{FF2B5EF4-FFF2-40B4-BE49-F238E27FC236}">
                  <a16:creationId xmlns:a16="http://schemas.microsoft.com/office/drawing/2014/main" id="{F5127905-689B-4571-ABC4-B014592973B7}"/>
                </a:ext>
              </a:extLst>
            </p:cNvPr>
            <p:cNvSpPr>
              <a:spLocks noChangeArrowheads="1"/>
            </p:cNvSpPr>
            <p:nvPr/>
          </p:nvSpPr>
          <p:spPr bwMode="auto">
            <a:xfrm>
              <a:off x="2766746" y="1834817"/>
              <a:ext cx="71601" cy="33312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09" name="Rectangle 19">
              <a:extLst>
                <a:ext uri="{FF2B5EF4-FFF2-40B4-BE49-F238E27FC236}">
                  <a16:creationId xmlns:a16="http://schemas.microsoft.com/office/drawing/2014/main" id="{C686ABF9-4E34-46CF-9C5A-3616C05BBC17}"/>
                </a:ext>
              </a:extLst>
            </p:cNvPr>
            <p:cNvSpPr>
              <a:spLocks noChangeArrowheads="1"/>
            </p:cNvSpPr>
            <p:nvPr/>
          </p:nvSpPr>
          <p:spPr bwMode="auto">
            <a:xfrm>
              <a:off x="2855951" y="2034991"/>
              <a:ext cx="71601" cy="13295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10" name="Rectangle 20">
              <a:extLst>
                <a:ext uri="{FF2B5EF4-FFF2-40B4-BE49-F238E27FC236}">
                  <a16:creationId xmlns:a16="http://schemas.microsoft.com/office/drawing/2014/main" id="{149D4C0F-C1B6-42F4-8785-757B73E5D471}"/>
                </a:ext>
              </a:extLst>
            </p:cNvPr>
            <p:cNvSpPr>
              <a:spLocks noChangeArrowheads="1"/>
            </p:cNvSpPr>
            <p:nvPr/>
          </p:nvSpPr>
          <p:spPr bwMode="auto">
            <a:xfrm>
              <a:off x="2945159" y="1938888"/>
              <a:ext cx="70426" cy="22905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11" name="Rectangle 21">
              <a:extLst>
                <a:ext uri="{FF2B5EF4-FFF2-40B4-BE49-F238E27FC236}">
                  <a16:creationId xmlns:a16="http://schemas.microsoft.com/office/drawing/2014/main" id="{F734E663-04F0-45B8-8F3C-FDE419FDB838}"/>
                </a:ext>
              </a:extLst>
            </p:cNvPr>
            <p:cNvSpPr>
              <a:spLocks noChangeArrowheads="1"/>
            </p:cNvSpPr>
            <p:nvPr/>
          </p:nvSpPr>
          <p:spPr bwMode="auto">
            <a:xfrm>
              <a:off x="3033191" y="1851747"/>
              <a:ext cx="71601" cy="31619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412" name="Rectangle 22">
              <a:extLst>
                <a:ext uri="{FF2B5EF4-FFF2-40B4-BE49-F238E27FC236}">
                  <a16:creationId xmlns:a16="http://schemas.microsoft.com/office/drawing/2014/main" id="{C189F5AB-9AD8-49B5-9800-33706CCE3143}"/>
                </a:ext>
              </a:extLst>
            </p:cNvPr>
            <p:cNvSpPr>
              <a:spLocks noChangeArrowheads="1"/>
            </p:cNvSpPr>
            <p:nvPr/>
          </p:nvSpPr>
          <p:spPr bwMode="auto">
            <a:xfrm>
              <a:off x="3122398" y="2035489"/>
              <a:ext cx="71601" cy="13245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3" name="Rectangle 23">
              <a:extLst>
                <a:ext uri="{FF2B5EF4-FFF2-40B4-BE49-F238E27FC236}">
                  <a16:creationId xmlns:a16="http://schemas.microsoft.com/office/drawing/2014/main" id="{ADB2E317-0644-4992-BF56-AD67BD584EC5}"/>
                </a:ext>
              </a:extLst>
            </p:cNvPr>
            <p:cNvSpPr>
              <a:spLocks noChangeArrowheads="1"/>
            </p:cNvSpPr>
            <p:nvPr/>
          </p:nvSpPr>
          <p:spPr bwMode="auto">
            <a:xfrm>
              <a:off x="3211603" y="2120638"/>
              <a:ext cx="70426" cy="4730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4" name="Rectangle 24">
              <a:extLst>
                <a:ext uri="{FF2B5EF4-FFF2-40B4-BE49-F238E27FC236}">
                  <a16:creationId xmlns:a16="http://schemas.microsoft.com/office/drawing/2014/main" id="{701A82EE-8E9A-4FBD-A1E7-9DD202F79FC5}"/>
                </a:ext>
              </a:extLst>
            </p:cNvPr>
            <p:cNvSpPr>
              <a:spLocks noChangeArrowheads="1"/>
            </p:cNvSpPr>
            <p:nvPr/>
          </p:nvSpPr>
          <p:spPr bwMode="auto">
            <a:xfrm>
              <a:off x="3300811" y="2079308"/>
              <a:ext cx="70426" cy="8863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5" name="Rectangle 25">
              <a:extLst>
                <a:ext uri="{FF2B5EF4-FFF2-40B4-BE49-F238E27FC236}">
                  <a16:creationId xmlns:a16="http://schemas.microsoft.com/office/drawing/2014/main" id="{4DFE2031-75CE-4BF5-8C15-670750E8C9DC}"/>
                </a:ext>
              </a:extLst>
            </p:cNvPr>
            <p:cNvSpPr>
              <a:spLocks noChangeArrowheads="1"/>
            </p:cNvSpPr>
            <p:nvPr/>
          </p:nvSpPr>
          <p:spPr bwMode="auto">
            <a:xfrm>
              <a:off x="3388843" y="2144042"/>
              <a:ext cx="71601" cy="2390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6" name="Rectangle 26">
              <a:extLst>
                <a:ext uri="{FF2B5EF4-FFF2-40B4-BE49-F238E27FC236}">
                  <a16:creationId xmlns:a16="http://schemas.microsoft.com/office/drawing/2014/main" id="{44149EBB-E078-4424-A810-5A691A7EE956}"/>
                </a:ext>
              </a:extLst>
            </p:cNvPr>
            <p:cNvSpPr>
              <a:spLocks noChangeArrowheads="1"/>
            </p:cNvSpPr>
            <p:nvPr/>
          </p:nvSpPr>
          <p:spPr bwMode="auto">
            <a:xfrm>
              <a:off x="3478050" y="2167943"/>
              <a:ext cx="71601" cy="150379"/>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7" name="Rectangle 27">
              <a:extLst>
                <a:ext uri="{FF2B5EF4-FFF2-40B4-BE49-F238E27FC236}">
                  <a16:creationId xmlns:a16="http://schemas.microsoft.com/office/drawing/2014/main" id="{72A66F9D-6B8E-4D13-95BF-52788B71DEEE}"/>
                </a:ext>
              </a:extLst>
            </p:cNvPr>
            <p:cNvSpPr>
              <a:spLocks noChangeArrowheads="1"/>
            </p:cNvSpPr>
            <p:nvPr/>
          </p:nvSpPr>
          <p:spPr bwMode="auto">
            <a:xfrm>
              <a:off x="3567256" y="2149519"/>
              <a:ext cx="71601" cy="1842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8" name="Rectangle 28">
              <a:extLst>
                <a:ext uri="{FF2B5EF4-FFF2-40B4-BE49-F238E27FC236}">
                  <a16:creationId xmlns:a16="http://schemas.microsoft.com/office/drawing/2014/main" id="{06C25BAA-B930-4CA3-A948-0E238CDAEC8F}"/>
                </a:ext>
              </a:extLst>
            </p:cNvPr>
            <p:cNvSpPr>
              <a:spLocks noChangeArrowheads="1"/>
            </p:cNvSpPr>
            <p:nvPr/>
          </p:nvSpPr>
          <p:spPr bwMode="auto">
            <a:xfrm>
              <a:off x="3656463" y="2124622"/>
              <a:ext cx="70426" cy="4332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19" name="Rectangle 29">
              <a:extLst>
                <a:ext uri="{FF2B5EF4-FFF2-40B4-BE49-F238E27FC236}">
                  <a16:creationId xmlns:a16="http://schemas.microsoft.com/office/drawing/2014/main" id="{69918AC5-8111-4793-9140-C2F40BFF899E}"/>
                </a:ext>
              </a:extLst>
            </p:cNvPr>
            <p:cNvSpPr>
              <a:spLocks noChangeArrowheads="1"/>
            </p:cNvSpPr>
            <p:nvPr/>
          </p:nvSpPr>
          <p:spPr bwMode="auto">
            <a:xfrm>
              <a:off x="3744496" y="2143046"/>
              <a:ext cx="71601" cy="2489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0" name="Rectangle 30">
              <a:extLst>
                <a:ext uri="{FF2B5EF4-FFF2-40B4-BE49-F238E27FC236}">
                  <a16:creationId xmlns:a16="http://schemas.microsoft.com/office/drawing/2014/main" id="{EF468888-6E79-4CFA-B18A-E7FA014A8185}"/>
                </a:ext>
              </a:extLst>
            </p:cNvPr>
            <p:cNvSpPr>
              <a:spLocks noChangeArrowheads="1"/>
            </p:cNvSpPr>
            <p:nvPr/>
          </p:nvSpPr>
          <p:spPr bwMode="auto">
            <a:xfrm>
              <a:off x="3833702" y="1930921"/>
              <a:ext cx="71601" cy="237023"/>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1" name="Rectangle 31">
              <a:extLst>
                <a:ext uri="{FF2B5EF4-FFF2-40B4-BE49-F238E27FC236}">
                  <a16:creationId xmlns:a16="http://schemas.microsoft.com/office/drawing/2014/main" id="{E3541990-91CC-45B8-B953-3F6D327981A3}"/>
                </a:ext>
              </a:extLst>
            </p:cNvPr>
            <p:cNvSpPr>
              <a:spLocks noChangeArrowheads="1"/>
            </p:cNvSpPr>
            <p:nvPr/>
          </p:nvSpPr>
          <p:spPr bwMode="auto">
            <a:xfrm>
              <a:off x="3922909" y="1937394"/>
              <a:ext cx="70426" cy="230548"/>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2" name="Rectangle 32">
              <a:extLst>
                <a:ext uri="{FF2B5EF4-FFF2-40B4-BE49-F238E27FC236}">
                  <a16:creationId xmlns:a16="http://schemas.microsoft.com/office/drawing/2014/main" id="{7E5DB626-E94B-4438-BA3C-530E6659E012}"/>
                </a:ext>
              </a:extLst>
            </p:cNvPr>
            <p:cNvSpPr>
              <a:spLocks noChangeArrowheads="1"/>
            </p:cNvSpPr>
            <p:nvPr/>
          </p:nvSpPr>
          <p:spPr bwMode="auto">
            <a:xfrm>
              <a:off x="4012115" y="2167943"/>
              <a:ext cx="70426" cy="42824"/>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3" name="Rectangle 33">
              <a:extLst>
                <a:ext uri="{FF2B5EF4-FFF2-40B4-BE49-F238E27FC236}">
                  <a16:creationId xmlns:a16="http://schemas.microsoft.com/office/drawing/2014/main" id="{AB7DCE79-5852-42C5-84E5-12301C96AB9A}"/>
                </a:ext>
              </a:extLst>
            </p:cNvPr>
            <p:cNvSpPr>
              <a:spLocks noChangeArrowheads="1"/>
            </p:cNvSpPr>
            <p:nvPr/>
          </p:nvSpPr>
          <p:spPr bwMode="auto">
            <a:xfrm>
              <a:off x="4100147" y="2117153"/>
              <a:ext cx="71601" cy="50790"/>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4" name="Rectangle 34">
              <a:extLst>
                <a:ext uri="{FF2B5EF4-FFF2-40B4-BE49-F238E27FC236}">
                  <a16:creationId xmlns:a16="http://schemas.microsoft.com/office/drawing/2014/main" id="{5BB109F8-2581-46F3-ADE8-E1B344BDC1EF}"/>
                </a:ext>
              </a:extLst>
            </p:cNvPr>
            <p:cNvSpPr>
              <a:spLocks noChangeArrowheads="1"/>
            </p:cNvSpPr>
            <p:nvPr/>
          </p:nvSpPr>
          <p:spPr bwMode="auto">
            <a:xfrm>
              <a:off x="4189354" y="2070843"/>
              <a:ext cx="71601" cy="97099"/>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425" name="Rectangle 35">
              <a:extLst>
                <a:ext uri="{FF2B5EF4-FFF2-40B4-BE49-F238E27FC236}">
                  <a16:creationId xmlns:a16="http://schemas.microsoft.com/office/drawing/2014/main" id="{E7742A3A-D51E-4371-9616-8188E39B4113}"/>
                </a:ext>
              </a:extLst>
            </p:cNvPr>
            <p:cNvSpPr>
              <a:spLocks noChangeArrowheads="1"/>
            </p:cNvSpPr>
            <p:nvPr/>
          </p:nvSpPr>
          <p:spPr bwMode="auto">
            <a:xfrm>
              <a:off x="4278560" y="2008601"/>
              <a:ext cx="70426" cy="159342"/>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26" name="Rectangle 36">
              <a:extLst>
                <a:ext uri="{FF2B5EF4-FFF2-40B4-BE49-F238E27FC236}">
                  <a16:creationId xmlns:a16="http://schemas.microsoft.com/office/drawing/2014/main" id="{D37F0049-0DE6-4FD3-A91E-853273EF1280}"/>
                </a:ext>
              </a:extLst>
            </p:cNvPr>
            <p:cNvSpPr>
              <a:spLocks noChangeArrowheads="1"/>
            </p:cNvSpPr>
            <p:nvPr/>
          </p:nvSpPr>
          <p:spPr bwMode="auto">
            <a:xfrm>
              <a:off x="4366593" y="1979719"/>
              <a:ext cx="71601" cy="188224"/>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27" name="Rectangle 37">
              <a:extLst>
                <a:ext uri="{FF2B5EF4-FFF2-40B4-BE49-F238E27FC236}">
                  <a16:creationId xmlns:a16="http://schemas.microsoft.com/office/drawing/2014/main" id="{A7C067C2-9814-48C1-A602-26824D120C7B}"/>
                </a:ext>
              </a:extLst>
            </p:cNvPr>
            <p:cNvSpPr>
              <a:spLocks noChangeArrowheads="1"/>
            </p:cNvSpPr>
            <p:nvPr/>
          </p:nvSpPr>
          <p:spPr bwMode="auto">
            <a:xfrm>
              <a:off x="4455801" y="2145536"/>
              <a:ext cx="71601" cy="22407"/>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28" name="Rectangle 38">
              <a:extLst>
                <a:ext uri="{FF2B5EF4-FFF2-40B4-BE49-F238E27FC236}">
                  <a16:creationId xmlns:a16="http://schemas.microsoft.com/office/drawing/2014/main" id="{A0F061BB-44BD-413E-9480-1FD923A2145F}"/>
                </a:ext>
              </a:extLst>
            </p:cNvPr>
            <p:cNvSpPr>
              <a:spLocks noChangeArrowheads="1"/>
            </p:cNvSpPr>
            <p:nvPr/>
          </p:nvSpPr>
          <p:spPr bwMode="auto">
            <a:xfrm>
              <a:off x="4545006" y="2167943"/>
              <a:ext cx="71601" cy="8465"/>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29" name="Rectangle 39">
              <a:extLst>
                <a:ext uri="{FF2B5EF4-FFF2-40B4-BE49-F238E27FC236}">
                  <a16:creationId xmlns:a16="http://schemas.microsoft.com/office/drawing/2014/main" id="{A2C08861-8855-4F0B-AB4A-E9C58D79B3F2}"/>
                </a:ext>
              </a:extLst>
            </p:cNvPr>
            <p:cNvSpPr>
              <a:spLocks noChangeArrowheads="1"/>
            </p:cNvSpPr>
            <p:nvPr/>
          </p:nvSpPr>
          <p:spPr bwMode="auto">
            <a:xfrm>
              <a:off x="4634213" y="2142547"/>
              <a:ext cx="70426" cy="25395"/>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30" name="Rectangle 40">
              <a:extLst>
                <a:ext uri="{FF2B5EF4-FFF2-40B4-BE49-F238E27FC236}">
                  <a16:creationId xmlns:a16="http://schemas.microsoft.com/office/drawing/2014/main" id="{C9ADC3C4-993C-40AD-8BEA-542857E6B77B}"/>
                </a:ext>
              </a:extLst>
            </p:cNvPr>
            <p:cNvSpPr>
              <a:spLocks noChangeArrowheads="1"/>
            </p:cNvSpPr>
            <p:nvPr/>
          </p:nvSpPr>
          <p:spPr bwMode="auto">
            <a:xfrm>
              <a:off x="4722246" y="2101716"/>
              <a:ext cx="71601" cy="66227"/>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31" name="Rectangle 41">
              <a:extLst>
                <a:ext uri="{FF2B5EF4-FFF2-40B4-BE49-F238E27FC236}">
                  <a16:creationId xmlns:a16="http://schemas.microsoft.com/office/drawing/2014/main" id="{C6CE3323-81A6-471C-A85F-9730B38FFD74}"/>
                </a:ext>
              </a:extLst>
            </p:cNvPr>
            <p:cNvSpPr>
              <a:spLocks noChangeArrowheads="1"/>
            </p:cNvSpPr>
            <p:nvPr/>
          </p:nvSpPr>
          <p:spPr bwMode="auto">
            <a:xfrm>
              <a:off x="4811453" y="2167943"/>
              <a:ext cx="71601" cy="179758"/>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432" name="Rectangle 42">
              <a:extLst>
                <a:ext uri="{FF2B5EF4-FFF2-40B4-BE49-F238E27FC236}">
                  <a16:creationId xmlns:a16="http://schemas.microsoft.com/office/drawing/2014/main" id="{1DF3EE43-A014-4F4B-911E-C14AE144EDC9}"/>
                </a:ext>
              </a:extLst>
            </p:cNvPr>
            <p:cNvSpPr>
              <a:spLocks noChangeArrowheads="1"/>
            </p:cNvSpPr>
            <p:nvPr/>
          </p:nvSpPr>
          <p:spPr bwMode="auto">
            <a:xfrm>
              <a:off x="1788995" y="2167943"/>
              <a:ext cx="71601" cy="165318"/>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3" name="Rectangle 43">
              <a:extLst>
                <a:ext uri="{FF2B5EF4-FFF2-40B4-BE49-F238E27FC236}">
                  <a16:creationId xmlns:a16="http://schemas.microsoft.com/office/drawing/2014/main" id="{DF0AE703-FF2D-4BC3-9EC0-C5329D43D0FF}"/>
                </a:ext>
              </a:extLst>
            </p:cNvPr>
            <p:cNvSpPr>
              <a:spLocks noChangeArrowheads="1"/>
            </p:cNvSpPr>
            <p:nvPr/>
          </p:nvSpPr>
          <p:spPr bwMode="auto">
            <a:xfrm>
              <a:off x="1878202" y="2167943"/>
              <a:ext cx="70426" cy="650317"/>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4" name="Rectangle 44">
              <a:extLst>
                <a:ext uri="{FF2B5EF4-FFF2-40B4-BE49-F238E27FC236}">
                  <a16:creationId xmlns:a16="http://schemas.microsoft.com/office/drawing/2014/main" id="{C3DCAF54-7D44-44B9-9382-3D65FE85E848}"/>
                </a:ext>
              </a:extLst>
            </p:cNvPr>
            <p:cNvSpPr>
              <a:spLocks noChangeArrowheads="1"/>
            </p:cNvSpPr>
            <p:nvPr/>
          </p:nvSpPr>
          <p:spPr bwMode="auto">
            <a:xfrm>
              <a:off x="1967408" y="2167943"/>
              <a:ext cx="70426" cy="385907"/>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5" name="Rectangle 45">
              <a:extLst>
                <a:ext uri="{FF2B5EF4-FFF2-40B4-BE49-F238E27FC236}">
                  <a16:creationId xmlns:a16="http://schemas.microsoft.com/office/drawing/2014/main" id="{32373D41-20DD-43E1-A9AF-9B9F1FBAA080}"/>
                </a:ext>
              </a:extLst>
            </p:cNvPr>
            <p:cNvSpPr>
              <a:spLocks noChangeArrowheads="1"/>
            </p:cNvSpPr>
            <p:nvPr/>
          </p:nvSpPr>
          <p:spPr bwMode="auto">
            <a:xfrm>
              <a:off x="2055440" y="2167943"/>
              <a:ext cx="71601" cy="46557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6" name="Rectangle 46">
              <a:extLst>
                <a:ext uri="{FF2B5EF4-FFF2-40B4-BE49-F238E27FC236}">
                  <a16:creationId xmlns:a16="http://schemas.microsoft.com/office/drawing/2014/main" id="{28F35CCF-474F-485D-9809-E7D8AD6B1DCA}"/>
                </a:ext>
              </a:extLst>
            </p:cNvPr>
            <p:cNvSpPr>
              <a:spLocks noChangeArrowheads="1"/>
            </p:cNvSpPr>
            <p:nvPr/>
          </p:nvSpPr>
          <p:spPr bwMode="auto">
            <a:xfrm>
              <a:off x="2144647" y="2125618"/>
              <a:ext cx="71601" cy="4232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7" name="Rectangle 47">
              <a:extLst>
                <a:ext uri="{FF2B5EF4-FFF2-40B4-BE49-F238E27FC236}">
                  <a16:creationId xmlns:a16="http://schemas.microsoft.com/office/drawing/2014/main" id="{3AF8616E-93D2-49CF-BD74-8C01CDB105BB}"/>
                </a:ext>
              </a:extLst>
            </p:cNvPr>
            <p:cNvSpPr>
              <a:spLocks noChangeArrowheads="1"/>
            </p:cNvSpPr>
            <p:nvPr/>
          </p:nvSpPr>
          <p:spPr bwMode="auto">
            <a:xfrm>
              <a:off x="2233854" y="2167943"/>
              <a:ext cx="71601" cy="52334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8" name="Rectangle 48">
              <a:extLst>
                <a:ext uri="{FF2B5EF4-FFF2-40B4-BE49-F238E27FC236}">
                  <a16:creationId xmlns:a16="http://schemas.microsoft.com/office/drawing/2014/main" id="{71443027-4975-4385-89A9-0096D03843F6}"/>
                </a:ext>
              </a:extLst>
            </p:cNvPr>
            <p:cNvSpPr>
              <a:spLocks noChangeArrowheads="1"/>
            </p:cNvSpPr>
            <p:nvPr/>
          </p:nvSpPr>
          <p:spPr bwMode="auto">
            <a:xfrm>
              <a:off x="2323060" y="2167943"/>
              <a:ext cx="70426" cy="619942"/>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39" name="Rectangle 49">
              <a:extLst>
                <a:ext uri="{FF2B5EF4-FFF2-40B4-BE49-F238E27FC236}">
                  <a16:creationId xmlns:a16="http://schemas.microsoft.com/office/drawing/2014/main" id="{A1FF3E5A-9FF4-4B51-966C-1D211769D34A}"/>
                </a:ext>
              </a:extLst>
            </p:cNvPr>
            <p:cNvSpPr>
              <a:spLocks noChangeArrowheads="1"/>
            </p:cNvSpPr>
            <p:nvPr/>
          </p:nvSpPr>
          <p:spPr bwMode="auto">
            <a:xfrm>
              <a:off x="2411094" y="2167943"/>
              <a:ext cx="71601" cy="24598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0" name="Rectangle 50">
              <a:extLst>
                <a:ext uri="{FF2B5EF4-FFF2-40B4-BE49-F238E27FC236}">
                  <a16:creationId xmlns:a16="http://schemas.microsoft.com/office/drawing/2014/main" id="{C446EC10-87C2-4658-92D5-89CBCD852D63}"/>
                </a:ext>
              </a:extLst>
            </p:cNvPr>
            <p:cNvSpPr>
              <a:spLocks noChangeArrowheads="1"/>
            </p:cNvSpPr>
            <p:nvPr/>
          </p:nvSpPr>
          <p:spPr bwMode="auto">
            <a:xfrm>
              <a:off x="2500299" y="2167943"/>
              <a:ext cx="71601" cy="9212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1" name="Rectangle 51">
              <a:extLst>
                <a:ext uri="{FF2B5EF4-FFF2-40B4-BE49-F238E27FC236}">
                  <a16:creationId xmlns:a16="http://schemas.microsoft.com/office/drawing/2014/main" id="{AB1F4A1E-80EE-47B1-8FF4-2A420E4B773A}"/>
                </a:ext>
              </a:extLst>
            </p:cNvPr>
            <p:cNvSpPr>
              <a:spLocks noChangeArrowheads="1"/>
            </p:cNvSpPr>
            <p:nvPr/>
          </p:nvSpPr>
          <p:spPr bwMode="auto">
            <a:xfrm>
              <a:off x="2589506" y="1829340"/>
              <a:ext cx="70426" cy="338603"/>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2" name="Rectangle 52">
              <a:extLst>
                <a:ext uri="{FF2B5EF4-FFF2-40B4-BE49-F238E27FC236}">
                  <a16:creationId xmlns:a16="http://schemas.microsoft.com/office/drawing/2014/main" id="{039A18DD-CC5F-4489-AABB-30B4155F6FB7}"/>
                </a:ext>
              </a:extLst>
            </p:cNvPr>
            <p:cNvSpPr>
              <a:spLocks noChangeArrowheads="1"/>
            </p:cNvSpPr>
            <p:nvPr/>
          </p:nvSpPr>
          <p:spPr bwMode="auto">
            <a:xfrm>
              <a:off x="2678712" y="2167943"/>
              <a:ext cx="70426" cy="3884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3" name="Rectangle 53">
              <a:extLst>
                <a:ext uri="{FF2B5EF4-FFF2-40B4-BE49-F238E27FC236}">
                  <a16:creationId xmlns:a16="http://schemas.microsoft.com/office/drawing/2014/main" id="{3E7AA09E-E3EB-4024-B3FB-223A3915908A}"/>
                </a:ext>
              </a:extLst>
            </p:cNvPr>
            <p:cNvSpPr>
              <a:spLocks noChangeArrowheads="1"/>
            </p:cNvSpPr>
            <p:nvPr/>
          </p:nvSpPr>
          <p:spPr bwMode="auto">
            <a:xfrm>
              <a:off x="2766746" y="1834817"/>
              <a:ext cx="71601" cy="33312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4" name="Rectangle 54">
              <a:extLst>
                <a:ext uri="{FF2B5EF4-FFF2-40B4-BE49-F238E27FC236}">
                  <a16:creationId xmlns:a16="http://schemas.microsoft.com/office/drawing/2014/main" id="{8E9FE9E7-F02C-4D53-870B-FD50DD245132}"/>
                </a:ext>
              </a:extLst>
            </p:cNvPr>
            <p:cNvSpPr>
              <a:spLocks noChangeArrowheads="1"/>
            </p:cNvSpPr>
            <p:nvPr/>
          </p:nvSpPr>
          <p:spPr bwMode="auto">
            <a:xfrm>
              <a:off x="2855951" y="2034991"/>
              <a:ext cx="71601" cy="13295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5" name="Rectangle 55">
              <a:extLst>
                <a:ext uri="{FF2B5EF4-FFF2-40B4-BE49-F238E27FC236}">
                  <a16:creationId xmlns:a16="http://schemas.microsoft.com/office/drawing/2014/main" id="{C477FA63-BDF1-4ACD-AFCA-7BB14413277B}"/>
                </a:ext>
              </a:extLst>
            </p:cNvPr>
            <p:cNvSpPr>
              <a:spLocks noChangeArrowheads="1"/>
            </p:cNvSpPr>
            <p:nvPr/>
          </p:nvSpPr>
          <p:spPr bwMode="auto">
            <a:xfrm>
              <a:off x="2945159" y="1938888"/>
              <a:ext cx="70426" cy="22905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6" name="Rectangle 56">
              <a:extLst>
                <a:ext uri="{FF2B5EF4-FFF2-40B4-BE49-F238E27FC236}">
                  <a16:creationId xmlns:a16="http://schemas.microsoft.com/office/drawing/2014/main" id="{2078454F-C266-417F-A42E-656EEE764807}"/>
                </a:ext>
              </a:extLst>
            </p:cNvPr>
            <p:cNvSpPr>
              <a:spLocks noChangeArrowheads="1"/>
            </p:cNvSpPr>
            <p:nvPr/>
          </p:nvSpPr>
          <p:spPr bwMode="auto">
            <a:xfrm>
              <a:off x="3033191" y="1851747"/>
              <a:ext cx="71601" cy="31619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7" name="Rectangle 57">
              <a:extLst>
                <a:ext uri="{FF2B5EF4-FFF2-40B4-BE49-F238E27FC236}">
                  <a16:creationId xmlns:a16="http://schemas.microsoft.com/office/drawing/2014/main" id="{C7EC4DD9-E175-4757-A8DF-5F2A0FFFEADA}"/>
                </a:ext>
              </a:extLst>
            </p:cNvPr>
            <p:cNvSpPr>
              <a:spLocks noChangeArrowheads="1"/>
            </p:cNvSpPr>
            <p:nvPr/>
          </p:nvSpPr>
          <p:spPr bwMode="auto">
            <a:xfrm>
              <a:off x="3122398" y="2035489"/>
              <a:ext cx="71601" cy="13245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8" name="Rectangle 58">
              <a:extLst>
                <a:ext uri="{FF2B5EF4-FFF2-40B4-BE49-F238E27FC236}">
                  <a16:creationId xmlns:a16="http://schemas.microsoft.com/office/drawing/2014/main" id="{C686C242-78D6-4DE0-AA45-16A2266EAB76}"/>
                </a:ext>
              </a:extLst>
            </p:cNvPr>
            <p:cNvSpPr>
              <a:spLocks noChangeArrowheads="1"/>
            </p:cNvSpPr>
            <p:nvPr/>
          </p:nvSpPr>
          <p:spPr bwMode="auto">
            <a:xfrm>
              <a:off x="3211603" y="2120638"/>
              <a:ext cx="70426" cy="4730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49" name="Rectangle 59">
              <a:extLst>
                <a:ext uri="{FF2B5EF4-FFF2-40B4-BE49-F238E27FC236}">
                  <a16:creationId xmlns:a16="http://schemas.microsoft.com/office/drawing/2014/main" id="{5C1B4306-2EBD-4454-8A91-B9A3FBAB1B0C}"/>
                </a:ext>
              </a:extLst>
            </p:cNvPr>
            <p:cNvSpPr>
              <a:spLocks noChangeArrowheads="1"/>
            </p:cNvSpPr>
            <p:nvPr/>
          </p:nvSpPr>
          <p:spPr bwMode="auto">
            <a:xfrm>
              <a:off x="3300811" y="2079308"/>
              <a:ext cx="70426" cy="8863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0" name="Rectangle 60">
              <a:extLst>
                <a:ext uri="{FF2B5EF4-FFF2-40B4-BE49-F238E27FC236}">
                  <a16:creationId xmlns:a16="http://schemas.microsoft.com/office/drawing/2014/main" id="{10A7E271-81D9-4C77-B9A0-937587827C41}"/>
                </a:ext>
              </a:extLst>
            </p:cNvPr>
            <p:cNvSpPr>
              <a:spLocks noChangeArrowheads="1"/>
            </p:cNvSpPr>
            <p:nvPr/>
          </p:nvSpPr>
          <p:spPr bwMode="auto">
            <a:xfrm>
              <a:off x="3388843" y="2144042"/>
              <a:ext cx="71601" cy="2390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1" name="Rectangle 61">
              <a:extLst>
                <a:ext uri="{FF2B5EF4-FFF2-40B4-BE49-F238E27FC236}">
                  <a16:creationId xmlns:a16="http://schemas.microsoft.com/office/drawing/2014/main" id="{48BFB054-4568-4E9D-9591-25CD7166BED8}"/>
                </a:ext>
              </a:extLst>
            </p:cNvPr>
            <p:cNvSpPr>
              <a:spLocks noChangeArrowheads="1"/>
            </p:cNvSpPr>
            <p:nvPr/>
          </p:nvSpPr>
          <p:spPr bwMode="auto">
            <a:xfrm>
              <a:off x="3478050" y="2167943"/>
              <a:ext cx="71601" cy="150379"/>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2" name="Rectangle 62">
              <a:extLst>
                <a:ext uri="{FF2B5EF4-FFF2-40B4-BE49-F238E27FC236}">
                  <a16:creationId xmlns:a16="http://schemas.microsoft.com/office/drawing/2014/main" id="{A24CFB61-E105-4548-A125-60375EEA5536}"/>
                </a:ext>
              </a:extLst>
            </p:cNvPr>
            <p:cNvSpPr>
              <a:spLocks noChangeArrowheads="1"/>
            </p:cNvSpPr>
            <p:nvPr/>
          </p:nvSpPr>
          <p:spPr bwMode="auto">
            <a:xfrm>
              <a:off x="3567256" y="2149519"/>
              <a:ext cx="71601" cy="1842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3" name="Rectangle 63">
              <a:extLst>
                <a:ext uri="{FF2B5EF4-FFF2-40B4-BE49-F238E27FC236}">
                  <a16:creationId xmlns:a16="http://schemas.microsoft.com/office/drawing/2014/main" id="{D30C85C2-1363-452E-AE7C-2AABDFE94E82}"/>
                </a:ext>
              </a:extLst>
            </p:cNvPr>
            <p:cNvSpPr>
              <a:spLocks noChangeArrowheads="1"/>
            </p:cNvSpPr>
            <p:nvPr/>
          </p:nvSpPr>
          <p:spPr bwMode="auto">
            <a:xfrm>
              <a:off x="3656463" y="2124622"/>
              <a:ext cx="70426" cy="4332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4" name="Rectangle 64">
              <a:extLst>
                <a:ext uri="{FF2B5EF4-FFF2-40B4-BE49-F238E27FC236}">
                  <a16:creationId xmlns:a16="http://schemas.microsoft.com/office/drawing/2014/main" id="{1DE4EDF1-922C-4365-ADD3-A106419CBBE9}"/>
                </a:ext>
              </a:extLst>
            </p:cNvPr>
            <p:cNvSpPr>
              <a:spLocks noChangeArrowheads="1"/>
            </p:cNvSpPr>
            <p:nvPr/>
          </p:nvSpPr>
          <p:spPr bwMode="auto">
            <a:xfrm>
              <a:off x="3744496" y="2143046"/>
              <a:ext cx="71601" cy="24897"/>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5" name="Rectangle 65">
              <a:extLst>
                <a:ext uri="{FF2B5EF4-FFF2-40B4-BE49-F238E27FC236}">
                  <a16:creationId xmlns:a16="http://schemas.microsoft.com/office/drawing/2014/main" id="{A29A1496-362F-4BD3-B004-B0C7565CBCE6}"/>
                </a:ext>
              </a:extLst>
            </p:cNvPr>
            <p:cNvSpPr>
              <a:spLocks noChangeArrowheads="1"/>
            </p:cNvSpPr>
            <p:nvPr/>
          </p:nvSpPr>
          <p:spPr bwMode="auto">
            <a:xfrm>
              <a:off x="3833702" y="1930921"/>
              <a:ext cx="71601" cy="237023"/>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6" name="Rectangle 66">
              <a:extLst>
                <a:ext uri="{FF2B5EF4-FFF2-40B4-BE49-F238E27FC236}">
                  <a16:creationId xmlns:a16="http://schemas.microsoft.com/office/drawing/2014/main" id="{5BDE1A0F-04CB-4DB8-B7B0-6F684679E01A}"/>
                </a:ext>
              </a:extLst>
            </p:cNvPr>
            <p:cNvSpPr>
              <a:spLocks noChangeArrowheads="1"/>
            </p:cNvSpPr>
            <p:nvPr/>
          </p:nvSpPr>
          <p:spPr bwMode="auto">
            <a:xfrm>
              <a:off x="3922909" y="1937394"/>
              <a:ext cx="70426" cy="230548"/>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7" name="Rectangle 67">
              <a:extLst>
                <a:ext uri="{FF2B5EF4-FFF2-40B4-BE49-F238E27FC236}">
                  <a16:creationId xmlns:a16="http://schemas.microsoft.com/office/drawing/2014/main" id="{255336BE-3B6F-42DF-ADD0-E78BA0CD5AC3}"/>
                </a:ext>
              </a:extLst>
            </p:cNvPr>
            <p:cNvSpPr>
              <a:spLocks noChangeArrowheads="1"/>
            </p:cNvSpPr>
            <p:nvPr/>
          </p:nvSpPr>
          <p:spPr bwMode="auto">
            <a:xfrm>
              <a:off x="4012115" y="2167943"/>
              <a:ext cx="70426" cy="42824"/>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8" name="Rectangle 68">
              <a:extLst>
                <a:ext uri="{FF2B5EF4-FFF2-40B4-BE49-F238E27FC236}">
                  <a16:creationId xmlns:a16="http://schemas.microsoft.com/office/drawing/2014/main" id="{899CA96E-E1B4-4A4E-9B67-631D57F547C9}"/>
                </a:ext>
              </a:extLst>
            </p:cNvPr>
            <p:cNvSpPr>
              <a:spLocks noChangeArrowheads="1"/>
            </p:cNvSpPr>
            <p:nvPr/>
          </p:nvSpPr>
          <p:spPr bwMode="auto">
            <a:xfrm>
              <a:off x="4100147" y="2117153"/>
              <a:ext cx="71601" cy="50790"/>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59" name="Rectangle 69">
              <a:extLst>
                <a:ext uri="{FF2B5EF4-FFF2-40B4-BE49-F238E27FC236}">
                  <a16:creationId xmlns:a16="http://schemas.microsoft.com/office/drawing/2014/main" id="{55B4418B-22EB-4053-8524-00D7FAB3CCE1}"/>
                </a:ext>
              </a:extLst>
            </p:cNvPr>
            <p:cNvSpPr>
              <a:spLocks noChangeArrowheads="1"/>
            </p:cNvSpPr>
            <p:nvPr/>
          </p:nvSpPr>
          <p:spPr bwMode="auto">
            <a:xfrm>
              <a:off x="4189354" y="2070843"/>
              <a:ext cx="71601" cy="97099"/>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0" name="Rectangle 70">
              <a:extLst>
                <a:ext uri="{FF2B5EF4-FFF2-40B4-BE49-F238E27FC236}">
                  <a16:creationId xmlns:a16="http://schemas.microsoft.com/office/drawing/2014/main" id="{6BD8A4C9-33FE-4015-9104-C35E62A8DCA6}"/>
                </a:ext>
              </a:extLst>
            </p:cNvPr>
            <p:cNvSpPr>
              <a:spLocks noChangeArrowheads="1"/>
            </p:cNvSpPr>
            <p:nvPr/>
          </p:nvSpPr>
          <p:spPr bwMode="auto">
            <a:xfrm>
              <a:off x="4278560" y="2008601"/>
              <a:ext cx="70426" cy="159342"/>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1" name="Rectangle 71">
              <a:extLst>
                <a:ext uri="{FF2B5EF4-FFF2-40B4-BE49-F238E27FC236}">
                  <a16:creationId xmlns:a16="http://schemas.microsoft.com/office/drawing/2014/main" id="{FA07A6AC-6EDC-4B3B-992F-1B13906C550E}"/>
                </a:ext>
              </a:extLst>
            </p:cNvPr>
            <p:cNvSpPr>
              <a:spLocks noChangeArrowheads="1"/>
            </p:cNvSpPr>
            <p:nvPr/>
          </p:nvSpPr>
          <p:spPr bwMode="auto">
            <a:xfrm>
              <a:off x="4366593" y="1979719"/>
              <a:ext cx="71601" cy="188224"/>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2" name="Rectangle 72">
              <a:extLst>
                <a:ext uri="{FF2B5EF4-FFF2-40B4-BE49-F238E27FC236}">
                  <a16:creationId xmlns:a16="http://schemas.microsoft.com/office/drawing/2014/main" id="{C7C743E8-3C86-4A3D-9B2A-CB7EEFB4519B}"/>
                </a:ext>
              </a:extLst>
            </p:cNvPr>
            <p:cNvSpPr>
              <a:spLocks noChangeArrowheads="1"/>
            </p:cNvSpPr>
            <p:nvPr/>
          </p:nvSpPr>
          <p:spPr bwMode="auto">
            <a:xfrm>
              <a:off x="4455801" y="2145536"/>
              <a:ext cx="71601" cy="22407"/>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3" name="Rectangle 73">
              <a:extLst>
                <a:ext uri="{FF2B5EF4-FFF2-40B4-BE49-F238E27FC236}">
                  <a16:creationId xmlns:a16="http://schemas.microsoft.com/office/drawing/2014/main" id="{335CB10E-121A-475F-81FB-0CAC38BE2017}"/>
                </a:ext>
              </a:extLst>
            </p:cNvPr>
            <p:cNvSpPr>
              <a:spLocks noChangeArrowheads="1"/>
            </p:cNvSpPr>
            <p:nvPr/>
          </p:nvSpPr>
          <p:spPr bwMode="auto">
            <a:xfrm>
              <a:off x="4545006" y="2167943"/>
              <a:ext cx="71601" cy="846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4" name="Rectangle 74">
              <a:extLst>
                <a:ext uri="{FF2B5EF4-FFF2-40B4-BE49-F238E27FC236}">
                  <a16:creationId xmlns:a16="http://schemas.microsoft.com/office/drawing/2014/main" id="{78932547-B7E6-4F51-8980-7E8FE890F2C1}"/>
                </a:ext>
              </a:extLst>
            </p:cNvPr>
            <p:cNvSpPr>
              <a:spLocks noChangeArrowheads="1"/>
            </p:cNvSpPr>
            <p:nvPr/>
          </p:nvSpPr>
          <p:spPr bwMode="auto">
            <a:xfrm>
              <a:off x="4634213" y="2142547"/>
              <a:ext cx="70426" cy="2539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5" name="Rectangle 75">
              <a:extLst>
                <a:ext uri="{FF2B5EF4-FFF2-40B4-BE49-F238E27FC236}">
                  <a16:creationId xmlns:a16="http://schemas.microsoft.com/office/drawing/2014/main" id="{B20B5874-F34C-432A-AA83-83D422E4D0D4}"/>
                </a:ext>
              </a:extLst>
            </p:cNvPr>
            <p:cNvSpPr>
              <a:spLocks noChangeArrowheads="1"/>
            </p:cNvSpPr>
            <p:nvPr/>
          </p:nvSpPr>
          <p:spPr bwMode="auto">
            <a:xfrm>
              <a:off x="4722246" y="2101716"/>
              <a:ext cx="71601" cy="66227"/>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6" name="Rectangle 76">
              <a:extLst>
                <a:ext uri="{FF2B5EF4-FFF2-40B4-BE49-F238E27FC236}">
                  <a16:creationId xmlns:a16="http://schemas.microsoft.com/office/drawing/2014/main" id="{4D207E87-12FA-4886-BE3D-A8BF05323D9F}"/>
                </a:ext>
              </a:extLst>
            </p:cNvPr>
            <p:cNvSpPr>
              <a:spLocks noChangeArrowheads="1"/>
            </p:cNvSpPr>
            <p:nvPr/>
          </p:nvSpPr>
          <p:spPr bwMode="auto">
            <a:xfrm>
              <a:off x="4811453" y="2167943"/>
              <a:ext cx="71601" cy="179758"/>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467" name="Line 77">
              <a:extLst>
                <a:ext uri="{FF2B5EF4-FFF2-40B4-BE49-F238E27FC236}">
                  <a16:creationId xmlns:a16="http://schemas.microsoft.com/office/drawing/2014/main" id="{1F92181A-25B2-427D-9A78-1EBC055737AF}"/>
                </a:ext>
              </a:extLst>
            </p:cNvPr>
            <p:cNvSpPr>
              <a:spLocks noChangeShapeType="1"/>
            </p:cNvSpPr>
            <p:nvPr/>
          </p:nvSpPr>
          <p:spPr bwMode="auto">
            <a:xfrm>
              <a:off x="1736175" y="3006483"/>
              <a:ext cx="355534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68" name="Line 79">
              <a:extLst>
                <a:ext uri="{FF2B5EF4-FFF2-40B4-BE49-F238E27FC236}">
                  <a16:creationId xmlns:a16="http://schemas.microsoft.com/office/drawing/2014/main" id="{D883A006-1498-411E-B783-E7CC99BED8FC}"/>
                </a:ext>
              </a:extLst>
            </p:cNvPr>
            <p:cNvSpPr>
              <a:spLocks noChangeShapeType="1"/>
            </p:cNvSpPr>
            <p:nvPr/>
          </p:nvSpPr>
          <p:spPr bwMode="auto">
            <a:xfrm flipV="1">
              <a:off x="1736175"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69" name="Line 80">
              <a:extLst>
                <a:ext uri="{FF2B5EF4-FFF2-40B4-BE49-F238E27FC236}">
                  <a16:creationId xmlns:a16="http://schemas.microsoft.com/office/drawing/2014/main" id="{8220B848-80E2-4A98-B622-C117EA9942E4}"/>
                </a:ext>
              </a:extLst>
            </p:cNvPr>
            <p:cNvSpPr>
              <a:spLocks noChangeShapeType="1"/>
            </p:cNvSpPr>
            <p:nvPr/>
          </p:nvSpPr>
          <p:spPr bwMode="auto">
            <a:xfrm flipV="1">
              <a:off x="2179861"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0" name="Line 81">
              <a:extLst>
                <a:ext uri="{FF2B5EF4-FFF2-40B4-BE49-F238E27FC236}">
                  <a16:creationId xmlns:a16="http://schemas.microsoft.com/office/drawing/2014/main" id="{9EEFA08C-FDB5-4E27-BECF-049694F253FA}"/>
                </a:ext>
              </a:extLst>
            </p:cNvPr>
            <p:cNvSpPr>
              <a:spLocks noChangeShapeType="1"/>
            </p:cNvSpPr>
            <p:nvPr/>
          </p:nvSpPr>
          <p:spPr bwMode="auto">
            <a:xfrm flipV="1">
              <a:off x="2624719"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1" name="Line 82">
              <a:extLst>
                <a:ext uri="{FF2B5EF4-FFF2-40B4-BE49-F238E27FC236}">
                  <a16:creationId xmlns:a16="http://schemas.microsoft.com/office/drawing/2014/main" id="{75CEC3A5-BF64-4378-8BE6-2C094B4B244A}"/>
                </a:ext>
              </a:extLst>
            </p:cNvPr>
            <p:cNvSpPr>
              <a:spLocks noChangeShapeType="1"/>
            </p:cNvSpPr>
            <p:nvPr/>
          </p:nvSpPr>
          <p:spPr bwMode="auto">
            <a:xfrm flipV="1">
              <a:off x="3069578"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2" name="Line 83">
              <a:extLst>
                <a:ext uri="{FF2B5EF4-FFF2-40B4-BE49-F238E27FC236}">
                  <a16:creationId xmlns:a16="http://schemas.microsoft.com/office/drawing/2014/main" id="{3138A3E0-C301-4A1D-A2F7-27742A58242A}"/>
                </a:ext>
              </a:extLst>
            </p:cNvPr>
            <p:cNvSpPr>
              <a:spLocks noChangeShapeType="1"/>
            </p:cNvSpPr>
            <p:nvPr/>
          </p:nvSpPr>
          <p:spPr bwMode="auto">
            <a:xfrm flipV="1">
              <a:off x="3513262"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3" name="Line 84">
              <a:extLst>
                <a:ext uri="{FF2B5EF4-FFF2-40B4-BE49-F238E27FC236}">
                  <a16:creationId xmlns:a16="http://schemas.microsoft.com/office/drawing/2014/main" id="{5E709C67-82F7-4D89-A641-A1B3FE5443A6}"/>
                </a:ext>
              </a:extLst>
            </p:cNvPr>
            <p:cNvSpPr>
              <a:spLocks noChangeShapeType="1"/>
            </p:cNvSpPr>
            <p:nvPr/>
          </p:nvSpPr>
          <p:spPr bwMode="auto">
            <a:xfrm flipV="1">
              <a:off x="3958121"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4" name="Line 85">
              <a:extLst>
                <a:ext uri="{FF2B5EF4-FFF2-40B4-BE49-F238E27FC236}">
                  <a16:creationId xmlns:a16="http://schemas.microsoft.com/office/drawing/2014/main" id="{8E6653AA-3ABC-418F-BBA5-F3E74FE7D829}"/>
                </a:ext>
              </a:extLst>
            </p:cNvPr>
            <p:cNvSpPr>
              <a:spLocks noChangeShapeType="1"/>
            </p:cNvSpPr>
            <p:nvPr/>
          </p:nvSpPr>
          <p:spPr bwMode="auto">
            <a:xfrm flipV="1">
              <a:off x="4402981"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5" name="Line 86">
              <a:extLst>
                <a:ext uri="{FF2B5EF4-FFF2-40B4-BE49-F238E27FC236}">
                  <a16:creationId xmlns:a16="http://schemas.microsoft.com/office/drawing/2014/main" id="{4CD0C7B0-5EFE-43A4-8BA0-2642F824AD7E}"/>
                </a:ext>
              </a:extLst>
            </p:cNvPr>
            <p:cNvSpPr>
              <a:spLocks noChangeShapeType="1"/>
            </p:cNvSpPr>
            <p:nvPr/>
          </p:nvSpPr>
          <p:spPr bwMode="auto">
            <a:xfrm flipV="1">
              <a:off x="4846665" y="2991047"/>
              <a:ext cx="0" cy="15437"/>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6" name="Line 88">
              <a:extLst>
                <a:ext uri="{FF2B5EF4-FFF2-40B4-BE49-F238E27FC236}">
                  <a16:creationId xmlns:a16="http://schemas.microsoft.com/office/drawing/2014/main" id="{2B50B085-C98D-4E3D-BDA7-BD2DB9720565}"/>
                </a:ext>
              </a:extLst>
            </p:cNvPr>
            <p:cNvSpPr>
              <a:spLocks noChangeShapeType="1"/>
            </p:cNvSpPr>
            <p:nvPr/>
          </p:nvSpPr>
          <p:spPr bwMode="auto">
            <a:xfrm>
              <a:off x="1736175" y="1748175"/>
              <a:ext cx="0" cy="164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77" name="Rectangle 97">
              <a:extLst>
                <a:ext uri="{FF2B5EF4-FFF2-40B4-BE49-F238E27FC236}">
                  <a16:creationId xmlns:a16="http://schemas.microsoft.com/office/drawing/2014/main" id="{2CB8A8B2-C418-4B38-8537-567E2BC3F4DA}"/>
                </a:ext>
              </a:extLst>
            </p:cNvPr>
            <p:cNvSpPr>
              <a:spLocks noChangeArrowheads="1"/>
            </p:cNvSpPr>
            <p:nvPr/>
          </p:nvSpPr>
          <p:spPr bwMode="auto">
            <a:xfrm>
              <a:off x="1703310" y="3051757"/>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478" name="Rectangle 98">
              <a:extLst>
                <a:ext uri="{FF2B5EF4-FFF2-40B4-BE49-F238E27FC236}">
                  <a16:creationId xmlns:a16="http://schemas.microsoft.com/office/drawing/2014/main" id="{2B9D42D7-305C-4CFF-B32B-8C39EB5EE33E}"/>
                </a:ext>
              </a:extLst>
            </p:cNvPr>
            <p:cNvSpPr>
              <a:spLocks noChangeArrowheads="1"/>
            </p:cNvSpPr>
            <p:nvPr/>
          </p:nvSpPr>
          <p:spPr bwMode="auto">
            <a:xfrm>
              <a:off x="2145822" y="3051757"/>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5</a:t>
              </a:r>
              <a:endParaRPr lang="en-US" altLang="en-US" sz="750">
                <a:latin typeface="+mn-lt"/>
              </a:endParaRPr>
            </a:p>
          </p:txBody>
        </p:sp>
        <p:sp>
          <p:nvSpPr>
            <p:cNvPr id="479" name="Rectangle 99">
              <a:extLst>
                <a:ext uri="{FF2B5EF4-FFF2-40B4-BE49-F238E27FC236}">
                  <a16:creationId xmlns:a16="http://schemas.microsoft.com/office/drawing/2014/main" id="{D8CF654D-77C0-4B70-88B1-E4F5342F171D}"/>
                </a:ext>
              </a:extLst>
            </p:cNvPr>
            <p:cNvSpPr>
              <a:spLocks noChangeArrowheads="1"/>
            </p:cNvSpPr>
            <p:nvPr/>
          </p:nvSpPr>
          <p:spPr bwMode="auto">
            <a:xfrm>
              <a:off x="2571899"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10</a:t>
              </a:r>
              <a:endParaRPr lang="en-US" altLang="en-US" sz="750">
                <a:latin typeface="+mn-lt"/>
              </a:endParaRPr>
            </a:p>
          </p:txBody>
        </p:sp>
        <p:sp>
          <p:nvSpPr>
            <p:cNvPr id="480" name="Rectangle 100">
              <a:extLst>
                <a:ext uri="{FF2B5EF4-FFF2-40B4-BE49-F238E27FC236}">
                  <a16:creationId xmlns:a16="http://schemas.microsoft.com/office/drawing/2014/main" id="{2A5DDA19-4998-4835-8FDB-4F87CF1ED6F4}"/>
                </a:ext>
              </a:extLst>
            </p:cNvPr>
            <p:cNvSpPr>
              <a:spLocks noChangeArrowheads="1"/>
            </p:cNvSpPr>
            <p:nvPr/>
          </p:nvSpPr>
          <p:spPr bwMode="auto">
            <a:xfrm>
              <a:off x="3013236"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15</a:t>
              </a:r>
              <a:endParaRPr lang="en-US" altLang="en-US" sz="750">
                <a:latin typeface="+mn-lt"/>
              </a:endParaRPr>
            </a:p>
          </p:txBody>
        </p:sp>
        <p:sp>
          <p:nvSpPr>
            <p:cNvPr id="481" name="Rectangle 101">
              <a:extLst>
                <a:ext uri="{FF2B5EF4-FFF2-40B4-BE49-F238E27FC236}">
                  <a16:creationId xmlns:a16="http://schemas.microsoft.com/office/drawing/2014/main" id="{3E4FCA4B-821A-46D6-8C12-653AE20B6DC1}"/>
                </a:ext>
              </a:extLst>
            </p:cNvPr>
            <p:cNvSpPr>
              <a:spLocks noChangeArrowheads="1"/>
            </p:cNvSpPr>
            <p:nvPr/>
          </p:nvSpPr>
          <p:spPr bwMode="auto">
            <a:xfrm>
              <a:off x="3455748"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20</a:t>
              </a:r>
              <a:endParaRPr lang="en-US" altLang="en-US" sz="750">
                <a:latin typeface="+mn-lt"/>
              </a:endParaRPr>
            </a:p>
          </p:txBody>
        </p:sp>
        <p:sp>
          <p:nvSpPr>
            <p:cNvPr id="482" name="Rectangle 102">
              <a:extLst>
                <a:ext uri="{FF2B5EF4-FFF2-40B4-BE49-F238E27FC236}">
                  <a16:creationId xmlns:a16="http://schemas.microsoft.com/office/drawing/2014/main" id="{02EC25E1-7545-4FF3-AD37-B4DBD2C87BB6}"/>
                </a:ext>
              </a:extLst>
            </p:cNvPr>
            <p:cNvSpPr>
              <a:spLocks noChangeArrowheads="1"/>
            </p:cNvSpPr>
            <p:nvPr/>
          </p:nvSpPr>
          <p:spPr bwMode="auto">
            <a:xfrm>
              <a:off x="3898259"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25</a:t>
              </a:r>
              <a:endParaRPr lang="en-US" altLang="en-US" sz="750">
                <a:latin typeface="+mn-lt"/>
              </a:endParaRPr>
            </a:p>
          </p:txBody>
        </p:sp>
        <p:sp>
          <p:nvSpPr>
            <p:cNvPr id="483" name="Rectangle 103">
              <a:extLst>
                <a:ext uri="{FF2B5EF4-FFF2-40B4-BE49-F238E27FC236}">
                  <a16:creationId xmlns:a16="http://schemas.microsoft.com/office/drawing/2014/main" id="{2FC01313-81C5-43D3-ADED-57DFED2CE6A3}"/>
                </a:ext>
              </a:extLst>
            </p:cNvPr>
            <p:cNvSpPr>
              <a:spLocks noChangeArrowheads="1"/>
            </p:cNvSpPr>
            <p:nvPr/>
          </p:nvSpPr>
          <p:spPr bwMode="auto">
            <a:xfrm>
              <a:off x="4348985"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30</a:t>
              </a:r>
              <a:endParaRPr lang="en-US" altLang="en-US" sz="750">
                <a:latin typeface="+mn-lt"/>
              </a:endParaRPr>
            </a:p>
          </p:txBody>
        </p:sp>
        <p:sp>
          <p:nvSpPr>
            <p:cNvPr id="484" name="Rectangle 104">
              <a:extLst>
                <a:ext uri="{FF2B5EF4-FFF2-40B4-BE49-F238E27FC236}">
                  <a16:creationId xmlns:a16="http://schemas.microsoft.com/office/drawing/2014/main" id="{5BAF8F96-9193-43B7-B949-B48928E1780F}"/>
                </a:ext>
              </a:extLst>
            </p:cNvPr>
            <p:cNvSpPr>
              <a:spLocks noChangeArrowheads="1"/>
            </p:cNvSpPr>
            <p:nvPr/>
          </p:nvSpPr>
          <p:spPr bwMode="auto">
            <a:xfrm>
              <a:off x="4791497" y="3051757"/>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35</a:t>
              </a:r>
              <a:endParaRPr lang="en-US" altLang="en-US" sz="750">
                <a:latin typeface="+mn-lt"/>
              </a:endParaRPr>
            </a:p>
          </p:txBody>
        </p:sp>
        <p:sp>
          <p:nvSpPr>
            <p:cNvPr id="485" name="Line 106">
              <a:extLst>
                <a:ext uri="{FF2B5EF4-FFF2-40B4-BE49-F238E27FC236}">
                  <a16:creationId xmlns:a16="http://schemas.microsoft.com/office/drawing/2014/main" id="{EB7F567E-28AE-4217-B23A-5CA4FC73EE60}"/>
                </a:ext>
              </a:extLst>
            </p:cNvPr>
            <p:cNvSpPr>
              <a:spLocks noChangeShapeType="1"/>
            </p:cNvSpPr>
            <p:nvPr/>
          </p:nvSpPr>
          <p:spPr bwMode="auto">
            <a:xfrm flipV="1">
              <a:off x="1736175" y="1748175"/>
              <a:ext cx="0" cy="1258308"/>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86" name="Line 108">
              <a:extLst>
                <a:ext uri="{FF2B5EF4-FFF2-40B4-BE49-F238E27FC236}">
                  <a16:creationId xmlns:a16="http://schemas.microsoft.com/office/drawing/2014/main" id="{B6EC30D9-C638-4DF5-BE17-37926D84764A}"/>
                </a:ext>
              </a:extLst>
            </p:cNvPr>
            <p:cNvSpPr>
              <a:spLocks noChangeShapeType="1"/>
            </p:cNvSpPr>
            <p:nvPr/>
          </p:nvSpPr>
          <p:spPr bwMode="auto">
            <a:xfrm>
              <a:off x="1736175" y="3006483"/>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87" name="Line 109">
              <a:extLst>
                <a:ext uri="{FF2B5EF4-FFF2-40B4-BE49-F238E27FC236}">
                  <a16:creationId xmlns:a16="http://schemas.microsoft.com/office/drawing/2014/main" id="{CABC3092-0267-4E5D-9421-0DCB67D355E6}"/>
                </a:ext>
              </a:extLst>
            </p:cNvPr>
            <p:cNvSpPr>
              <a:spLocks noChangeShapeType="1"/>
            </p:cNvSpPr>
            <p:nvPr/>
          </p:nvSpPr>
          <p:spPr bwMode="auto">
            <a:xfrm>
              <a:off x="1736175" y="2797346"/>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88" name="Line 110">
              <a:extLst>
                <a:ext uri="{FF2B5EF4-FFF2-40B4-BE49-F238E27FC236}">
                  <a16:creationId xmlns:a16="http://schemas.microsoft.com/office/drawing/2014/main" id="{DDCDDE32-D3E7-47DC-911D-278A4DDF72E7}"/>
                </a:ext>
              </a:extLst>
            </p:cNvPr>
            <p:cNvSpPr>
              <a:spLocks noChangeShapeType="1"/>
            </p:cNvSpPr>
            <p:nvPr/>
          </p:nvSpPr>
          <p:spPr bwMode="auto">
            <a:xfrm>
              <a:off x="1736175" y="2587213"/>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89" name="Line 111">
              <a:extLst>
                <a:ext uri="{FF2B5EF4-FFF2-40B4-BE49-F238E27FC236}">
                  <a16:creationId xmlns:a16="http://schemas.microsoft.com/office/drawing/2014/main" id="{1CA59EC2-95C0-48A5-BF63-504930A73A0F}"/>
                </a:ext>
              </a:extLst>
            </p:cNvPr>
            <p:cNvSpPr>
              <a:spLocks noChangeShapeType="1"/>
            </p:cNvSpPr>
            <p:nvPr/>
          </p:nvSpPr>
          <p:spPr bwMode="auto">
            <a:xfrm>
              <a:off x="1736175" y="2377578"/>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90" name="Line 112">
              <a:extLst>
                <a:ext uri="{FF2B5EF4-FFF2-40B4-BE49-F238E27FC236}">
                  <a16:creationId xmlns:a16="http://schemas.microsoft.com/office/drawing/2014/main" id="{992277AF-24ED-4FDD-A237-3AA926D0820E}"/>
                </a:ext>
              </a:extLst>
            </p:cNvPr>
            <p:cNvSpPr>
              <a:spLocks noChangeShapeType="1"/>
            </p:cNvSpPr>
            <p:nvPr/>
          </p:nvSpPr>
          <p:spPr bwMode="auto">
            <a:xfrm>
              <a:off x="1736175" y="2167943"/>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91" name="Line 113">
              <a:extLst>
                <a:ext uri="{FF2B5EF4-FFF2-40B4-BE49-F238E27FC236}">
                  <a16:creationId xmlns:a16="http://schemas.microsoft.com/office/drawing/2014/main" id="{6D833F47-A121-42E6-A4EA-2D6FD1799F8E}"/>
                </a:ext>
              </a:extLst>
            </p:cNvPr>
            <p:cNvSpPr>
              <a:spLocks noChangeShapeType="1"/>
            </p:cNvSpPr>
            <p:nvPr/>
          </p:nvSpPr>
          <p:spPr bwMode="auto">
            <a:xfrm>
              <a:off x="1736175" y="1958308"/>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92" name="Line 114">
              <a:extLst>
                <a:ext uri="{FF2B5EF4-FFF2-40B4-BE49-F238E27FC236}">
                  <a16:creationId xmlns:a16="http://schemas.microsoft.com/office/drawing/2014/main" id="{01EFE65B-106E-438D-A645-F98DB32528B6}"/>
                </a:ext>
              </a:extLst>
            </p:cNvPr>
            <p:cNvSpPr>
              <a:spLocks noChangeShapeType="1"/>
            </p:cNvSpPr>
            <p:nvPr/>
          </p:nvSpPr>
          <p:spPr bwMode="auto">
            <a:xfrm>
              <a:off x="1736175" y="1748175"/>
              <a:ext cx="35214"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493" name="Rectangle 122">
              <a:extLst>
                <a:ext uri="{FF2B5EF4-FFF2-40B4-BE49-F238E27FC236}">
                  <a16:creationId xmlns:a16="http://schemas.microsoft.com/office/drawing/2014/main" id="{D572B9C0-69B7-411F-8EA6-3F639EE93758}"/>
                </a:ext>
              </a:extLst>
            </p:cNvPr>
            <p:cNvSpPr>
              <a:spLocks noChangeArrowheads="1"/>
            </p:cNvSpPr>
            <p:nvPr/>
          </p:nvSpPr>
          <p:spPr bwMode="auto">
            <a:xfrm>
              <a:off x="1432762" y="2981086"/>
              <a:ext cx="220147"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-0.8</a:t>
              </a:r>
              <a:endParaRPr lang="en-US" altLang="en-US" sz="750" dirty="0">
                <a:latin typeface="+mn-lt"/>
              </a:endParaRPr>
            </a:p>
          </p:txBody>
        </p:sp>
        <p:sp>
          <p:nvSpPr>
            <p:cNvPr id="494" name="Rectangle 123">
              <a:extLst>
                <a:ext uri="{FF2B5EF4-FFF2-40B4-BE49-F238E27FC236}">
                  <a16:creationId xmlns:a16="http://schemas.microsoft.com/office/drawing/2014/main" id="{E774E330-E2DA-404B-9E27-A7E684945AB2}"/>
                </a:ext>
              </a:extLst>
            </p:cNvPr>
            <p:cNvSpPr>
              <a:spLocks noChangeArrowheads="1"/>
            </p:cNvSpPr>
            <p:nvPr/>
          </p:nvSpPr>
          <p:spPr bwMode="auto">
            <a:xfrm>
              <a:off x="1432762" y="2771951"/>
              <a:ext cx="220147"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-0.6</a:t>
              </a:r>
              <a:endParaRPr lang="en-US" altLang="en-US" sz="750" dirty="0">
                <a:latin typeface="+mn-lt"/>
              </a:endParaRPr>
            </a:p>
          </p:txBody>
        </p:sp>
        <p:sp>
          <p:nvSpPr>
            <p:cNvPr id="495" name="Rectangle 124">
              <a:extLst>
                <a:ext uri="{FF2B5EF4-FFF2-40B4-BE49-F238E27FC236}">
                  <a16:creationId xmlns:a16="http://schemas.microsoft.com/office/drawing/2014/main" id="{3FF1D74E-04B1-4E0C-9B91-4C3153E954D0}"/>
                </a:ext>
              </a:extLst>
            </p:cNvPr>
            <p:cNvSpPr>
              <a:spLocks noChangeArrowheads="1"/>
            </p:cNvSpPr>
            <p:nvPr/>
          </p:nvSpPr>
          <p:spPr bwMode="auto">
            <a:xfrm>
              <a:off x="1432762" y="2562814"/>
              <a:ext cx="220147"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-0.4</a:t>
              </a:r>
              <a:endParaRPr lang="en-US" altLang="en-US" sz="750" dirty="0">
                <a:latin typeface="+mn-lt"/>
              </a:endParaRPr>
            </a:p>
          </p:txBody>
        </p:sp>
        <p:sp>
          <p:nvSpPr>
            <p:cNvPr id="496" name="Rectangle 125">
              <a:extLst>
                <a:ext uri="{FF2B5EF4-FFF2-40B4-BE49-F238E27FC236}">
                  <a16:creationId xmlns:a16="http://schemas.microsoft.com/office/drawing/2014/main" id="{648D6EB2-1E2F-4406-A979-2E4D9F78DD36}"/>
                </a:ext>
              </a:extLst>
            </p:cNvPr>
            <p:cNvSpPr>
              <a:spLocks noChangeArrowheads="1"/>
            </p:cNvSpPr>
            <p:nvPr/>
          </p:nvSpPr>
          <p:spPr bwMode="auto">
            <a:xfrm>
              <a:off x="1432762" y="2353677"/>
              <a:ext cx="220147"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-0.2</a:t>
              </a:r>
              <a:endParaRPr lang="en-US" altLang="en-US" sz="750" dirty="0">
                <a:latin typeface="+mn-lt"/>
              </a:endParaRPr>
            </a:p>
          </p:txBody>
        </p:sp>
        <p:sp>
          <p:nvSpPr>
            <p:cNvPr id="497" name="Rectangle 126">
              <a:extLst>
                <a:ext uri="{FF2B5EF4-FFF2-40B4-BE49-F238E27FC236}">
                  <a16:creationId xmlns:a16="http://schemas.microsoft.com/office/drawing/2014/main" id="{0D429402-9933-4458-BB53-ACC36ECC24B1}"/>
                </a:ext>
              </a:extLst>
            </p:cNvPr>
            <p:cNvSpPr>
              <a:spLocks noChangeArrowheads="1"/>
            </p:cNvSpPr>
            <p:nvPr/>
          </p:nvSpPr>
          <p:spPr bwMode="auto">
            <a:xfrm>
              <a:off x="1583682" y="2141054"/>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498" name="Rectangle 127">
              <a:extLst>
                <a:ext uri="{FF2B5EF4-FFF2-40B4-BE49-F238E27FC236}">
                  <a16:creationId xmlns:a16="http://schemas.microsoft.com/office/drawing/2014/main" id="{E42979D3-EE1C-4828-B6B4-A93A71DE796B}"/>
                </a:ext>
              </a:extLst>
            </p:cNvPr>
            <p:cNvSpPr>
              <a:spLocks noChangeArrowheads="1"/>
            </p:cNvSpPr>
            <p:nvPr/>
          </p:nvSpPr>
          <p:spPr bwMode="auto">
            <a:xfrm>
              <a:off x="1465626" y="1931915"/>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0.2</a:t>
              </a:r>
              <a:endParaRPr lang="en-US" altLang="en-US" sz="750" dirty="0">
                <a:latin typeface="+mn-lt"/>
              </a:endParaRPr>
            </a:p>
          </p:txBody>
        </p:sp>
        <p:sp>
          <p:nvSpPr>
            <p:cNvPr id="499" name="Rectangle 128">
              <a:extLst>
                <a:ext uri="{FF2B5EF4-FFF2-40B4-BE49-F238E27FC236}">
                  <a16:creationId xmlns:a16="http://schemas.microsoft.com/office/drawing/2014/main" id="{E5C971F8-398E-408F-A5F5-0BB444A395CD}"/>
                </a:ext>
              </a:extLst>
            </p:cNvPr>
            <p:cNvSpPr>
              <a:spLocks noChangeArrowheads="1"/>
            </p:cNvSpPr>
            <p:nvPr/>
          </p:nvSpPr>
          <p:spPr bwMode="auto">
            <a:xfrm>
              <a:off x="1465626" y="1722780"/>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0.4</a:t>
              </a:r>
              <a:endParaRPr lang="en-US" altLang="en-US" sz="750" dirty="0">
                <a:latin typeface="+mn-lt"/>
              </a:endParaRPr>
            </a:p>
          </p:txBody>
        </p:sp>
        <p:sp>
          <p:nvSpPr>
            <p:cNvPr id="500" name="Line 6">
              <a:extLst>
                <a:ext uri="{FF2B5EF4-FFF2-40B4-BE49-F238E27FC236}">
                  <a16:creationId xmlns:a16="http://schemas.microsoft.com/office/drawing/2014/main" id="{98821393-AF9A-439D-B04B-AB0AAE3AE6BC}"/>
                </a:ext>
              </a:extLst>
            </p:cNvPr>
            <p:cNvSpPr>
              <a:spLocks noChangeShapeType="1"/>
            </p:cNvSpPr>
            <p:nvPr/>
          </p:nvSpPr>
          <p:spPr bwMode="auto">
            <a:xfrm>
              <a:off x="1827746" y="4679457"/>
              <a:ext cx="355076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01" name="Rectangle 8">
              <a:extLst>
                <a:ext uri="{FF2B5EF4-FFF2-40B4-BE49-F238E27FC236}">
                  <a16:creationId xmlns:a16="http://schemas.microsoft.com/office/drawing/2014/main" id="{8E9E6080-DF36-4D4E-A0CE-305089D8E197}"/>
                </a:ext>
              </a:extLst>
            </p:cNvPr>
            <p:cNvSpPr>
              <a:spLocks noChangeArrowheads="1"/>
            </p:cNvSpPr>
            <p:nvPr/>
          </p:nvSpPr>
          <p:spPr bwMode="auto">
            <a:xfrm>
              <a:off x="2058682" y="3516808"/>
              <a:ext cx="70335" cy="116264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02" name="Rectangle 10">
              <a:extLst>
                <a:ext uri="{FF2B5EF4-FFF2-40B4-BE49-F238E27FC236}">
                  <a16:creationId xmlns:a16="http://schemas.microsoft.com/office/drawing/2014/main" id="{B9CA294E-08AA-41AC-A7D1-E7F5E7E7362A}"/>
                </a:ext>
              </a:extLst>
            </p:cNvPr>
            <p:cNvSpPr>
              <a:spLocks noChangeArrowheads="1"/>
            </p:cNvSpPr>
            <p:nvPr/>
          </p:nvSpPr>
          <p:spPr bwMode="auto">
            <a:xfrm>
              <a:off x="2324783" y="3516808"/>
              <a:ext cx="71507" cy="116264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03" name="Rectangle 11">
              <a:extLst>
                <a:ext uri="{FF2B5EF4-FFF2-40B4-BE49-F238E27FC236}">
                  <a16:creationId xmlns:a16="http://schemas.microsoft.com/office/drawing/2014/main" id="{E1DFB06F-33CA-40A2-AE63-CE29254699E5}"/>
                </a:ext>
              </a:extLst>
            </p:cNvPr>
            <p:cNvSpPr>
              <a:spLocks noChangeArrowheads="1"/>
            </p:cNvSpPr>
            <p:nvPr/>
          </p:nvSpPr>
          <p:spPr bwMode="auto">
            <a:xfrm>
              <a:off x="2413874" y="3516808"/>
              <a:ext cx="70335" cy="116264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04" name="Rectangle 18">
              <a:extLst>
                <a:ext uri="{FF2B5EF4-FFF2-40B4-BE49-F238E27FC236}">
                  <a16:creationId xmlns:a16="http://schemas.microsoft.com/office/drawing/2014/main" id="{226B6587-2EDC-4A34-ABC1-3C1D6C744E61}"/>
                </a:ext>
              </a:extLst>
            </p:cNvPr>
            <p:cNvSpPr>
              <a:spLocks noChangeArrowheads="1"/>
            </p:cNvSpPr>
            <p:nvPr/>
          </p:nvSpPr>
          <p:spPr bwMode="auto">
            <a:xfrm>
              <a:off x="1969589" y="3516808"/>
              <a:ext cx="70335" cy="116264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5" name="Rectangle 20">
              <a:extLst>
                <a:ext uri="{FF2B5EF4-FFF2-40B4-BE49-F238E27FC236}">
                  <a16:creationId xmlns:a16="http://schemas.microsoft.com/office/drawing/2014/main" id="{4D470FE8-2669-4090-97AF-2A70A61E3B87}"/>
                </a:ext>
              </a:extLst>
            </p:cNvPr>
            <p:cNvSpPr>
              <a:spLocks noChangeArrowheads="1"/>
            </p:cNvSpPr>
            <p:nvPr/>
          </p:nvSpPr>
          <p:spPr bwMode="auto">
            <a:xfrm>
              <a:off x="2146600" y="3516808"/>
              <a:ext cx="71507" cy="116264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6" name="Rectangle 26">
              <a:extLst>
                <a:ext uri="{FF2B5EF4-FFF2-40B4-BE49-F238E27FC236}">
                  <a16:creationId xmlns:a16="http://schemas.microsoft.com/office/drawing/2014/main" id="{1F096F38-EBDE-4D15-91CD-7086704627FD}"/>
                </a:ext>
              </a:extLst>
            </p:cNvPr>
            <p:cNvSpPr>
              <a:spLocks noChangeArrowheads="1"/>
            </p:cNvSpPr>
            <p:nvPr/>
          </p:nvSpPr>
          <p:spPr bwMode="auto">
            <a:xfrm>
              <a:off x="2679977" y="4069377"/>
              <a:ext cx="70335" cy="61008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7" name="Rectangle 28">
              <a:extLst>
                <a:ext uri="{FF2B5EF4-FFF2-40B4-BE49-F238E27FC236}">
                  <a16:creationId xmlns:a16="http://schemas.microsoft.com/office/drawing/2014/main" id="{052FC06F-0878-4BFB-A29A-3339BB821272}"/>
                </a:ext>
              </a:extLst>
            </p:cNvPr>
            <p:cNvSpPr>
              <a:spLocks noChangeArrowheads="1"/>
            </p:cNvSpPr>
            <p:nvPr/>
          </p:nvSpPr>
          <p:spPr bwMode="auto">
            <a:xfrm>
              <a:off x="2856986" y="4081339"/>
              <a:ext cx="71507" cy="598118"/>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8" name="Rectangle 32">
              <a:extLst>
                <a:ext uri="{FF2B5EF4-FFF2-40B4-BE49-F238E27FC236}">
                  <a16:creationId xmlns:a16="http://schemas.microsoft.com/office/drawing/2014/main" id="{968627D4-8E00-47C7-9131-04D4132D1A66}"/>
                </a:ext>
              </a:extLst>
            </p:cNvPr>
            <p:cNvSpPr>
              <a:spLocks noChangeArrowheads="1"/>
            </p:cNvSpPr>
            <p:nvPr/>
          </p:nvSpPr>
          <p:spPr bwMode="auto">
            <a:xfrm>
              <a:off x="3212180" y="4090542"/>
              <a:ext cx="71507" cy="588916"/>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09" name="Rectangle 46">
              <a:extLst>
                <a:ext uri="{FF2B5EF4-FFF2-40B4-BE49-F238E27FC236}">
                  <a16:creationId xmlns:a16="http://schemas.microsoft.com/office/drawing/2014/main" id="{D010D500-58FA-4938-AD36-7C03C940DE2B}"/>
                </a:ext>
              </a:extLst>
            </p:cNvPr>
            <p:cNvSpPr>
              <a:spLocks noChangeArrowheads="1"/>
            </p:cNvSpPr>
            <p:nvPr/>
          </p:nvSpPr>
          <p:spPr bwMode="auto">
            <a:xfrm>
              <a:off x="4454773" y="4087320"/>
              <a:ext cx="71507" cy="592136"/>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10" name="Rectangle 51">
              <a:extLst>
                <a:ext uri="{FF2B5EF4-FFF2-40B4-BE49-F238E27FC236}">
                  <a16:creationId xmlns:a16="http://schemas.microsoft.com/office/drawing/2014/main" id="{F64243DD-8346-4A1C-98CD-C7D1ADE1FECE}"/>
                </a:ext>
              </a:extLst>
            </p:cNvPr>
            <p:cNvSpPr>
              <a:spLocks noChangeArrowheads="1"/>
            </p:cNvSpPr>
            <p:nvPr/>
          </p:nvSpPr>
          <p:spPr bwMode="auto">
            <a:xfrm>
              <a:off x="4899057" y="4092841"/>
              <a:ext cx="71507" cy="58661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11" name="Freeform 52">
              <a:extLst>
                <a:ext uri="{FF2B5EF4-FFF2-40B4-BE49-F238E27FC236}">
                  <a16:creationId xmlns:a16="http://schemas.microsoft.com/office/drawing/2014/main" id="{41C9CF9A-01DF-4687-B69D-C2B224F8F9CF}"/>
                </a:ext>
              </a:extLst>
            </p:cNvPr>
            <p:cNvSpPr>
              <a:spLocks noEditPoints="1"/>
            </p:cNvSpPr>
            <p:nvPr/>
          </p:nvSpPr>
          <p:spPr bwMode="auto">
            <a:xfrm>
              <a:off x="1827746" y="3574320"/>
              <a:ext cx="3550765" cy="1840"/>
            </a:xfrm>
            <a:custGeom>
              <a:avLst/>
              <a:gdLst>
                <a:gd name="T0" fmla="*/ 181 w 3029"/>
                <a:gd name="T1" fmla="*/ 4 h 4"/>
                <a:gd name="T2" fmla="*/ 111 w 3029"/>
                <a:gd name="T3" fmla="*/ 0 h 4"/>
                <a:gd name="T4" fmla="*/ 227 w 3029"/>
                <a:gd name="T5" fmla="*/ 4 h 4"/>
                <a:gd name="T6" fmla="*/ 227 w 3029"/>
                <a:gd name="T7" fmla="*/ 0 h 4"/>
                <a:gd name="T8" fmla="*/ 335 w 3029"/>
                <a:gd name="T9" fmla="*/ 4 h 4"/>
                <a:gd name="T10" fmla="*/ 404 w 3029"/>
                <a:gd name="T11" fmla="*/ 0 h 4"/>
                <a:gd name="T12" fmla="*/ 335 w 3029"/>
                <a:gd name="T13" fmla="*/ 4 h 4"/>
                <a:gd name="T14" fmla="*/ 516 w 3029"/>
                <a:gd name="T15" fmla="*/ 4 h 4"/>
                <a:gd name="T16" fmla="*/ 446 w 3029"/>
                <a:gd name="T17" fmla="*/ 0 h 4"/>
                <a:gd name="T18" fmla="*/ 606 w 3029"/>
                <a:gd name="T19" fmla="*/ 4 h 4"/>
                <a:gd name="T20" fmla="*/ 606 w 3029"/>
                <a:gd name="T21" fmla="*/ 0 h 4"/>
                <a:gd name="T22" fmla="*/ 670 w 3029"/>
                <a:gd name="T23" fmla="*/ 4 h 4"/>
                <a:gd name="T24" fmla="*/ 739 w 3029"/>
                <a:gd name="T25" fmla="*/ 0 h 4"/>
                <a:gd name="T26" fmla="*/ 670 w 3029"/>
                <a:gd name="T27" fmla="*/ 4 h 4"/>
                <a:gd name="T28" fmla="*/ 851 w 3029"/>
                <a:gd name="T29" fmla="*/ 4 h 4"/>
                <a:gd name="T30" fmla="*/ 781 w 3029"/>
                <a:gd name="T31" fmla="*/ 0 h 4"/>
                <a:gd name="T32" fmla="*/ 909 w 3029"/>
                <a:gd name="T33" fmla="*/ 4 h 4"/>
                <a:gd name="T34" fmla="*/ 909 w 3029"/>
                <a:gd name="T35" fmla="*/ 0 h 4"/>
                <a:gd name="T36" fmla="*/ 1005 w 3029"/>
                <a:gd name="T37" fmla="*/ 4 h 4"/>
                <a:gd name="T38" fmla="*/ 1074 w 3029"/>
                <a:gd name="T39" fmla="*/ 0 h 4"/>
                <a:gd name="T40" fmla="*/ 1005 w 3029"/>
                <a:gd name="T41" fmla="*/ 4 h 4"/>
                <a:gd name="T42" fmla="*/ 1186 w 3029"/>
                <a:gd name="T43" fmla="*/ 4 h 4"/>
                <a:gd name="T44" fmla="*/ 1116 w 3029"/>
                <a:gd name="T45" fmla="*/ 0 h 4"/>
                <a:gd name="T46" fmla="*/ 1287 w 3029"/>
                <a:gd name="T47" fmla="*/ 4 h 4"/>
                <a:gd name="T48" fmla="*/ 1287 w 3029"/>
                <a:gd name="T49" fmla="*/ 0 h 4"/>
                <a:gd name="T50" fmla="*/ 1340 w 3029"/>
                <a:gd name="T51" fmla="*/ 4 h 4"/>
                <a:gd name="T52" fmla="*/ 1410 w 3029"/>
                <a:gd name="T53" fmla="*/ 0 h 4"/>
                <a:gd name="T54" fmla="*/ 1340 w 3029"/>
                <a:gd name="T55" fmla="*/ 4 h 4"/>
                <a:gd name="T56" fmla="*/ 1521 w 3029"/>
                <a:gd name="T57" fmla="*/ 4 h 4"/>
                <a:gd name="T58" fmla="*/ 1451 w 3029"/>
                <a:gd name="T59" fmla="*/ 0 h 4"/>
                <a:gd name="T60" fmla="*/ 1590 w 3029"/>
                <a:gd name="T61" fmla="*/ 4 h 4"/>
                <a:gd name="T62" fmla="*/ 1590 w 3029"/>
                <a:gd name="T63" fmla="*/ 0 h 4"/>
                <a:gd name="T64" fmla="*/ 1675 w 3029"/>
                <a:gd name="T65" fmla="*/ 4 h 4"/>
                <a:gd name="T66" fmla="*/ 1745 w 3029"/>
                <a:gd name="T67" fmla="*/ 0 h 4"/>
                <a:gd name="T68" fmla="*/ 1675 w 3029"/>
                <a:gd name="T69" fmla="*/ 4 h 4"/>
                <a:gd name="T70" fmla="*/ 1856 w 3029"/>
                <a:gd name="T71" fmla="*/ 4 h 4"/>
                <a:gd name="T72" fmla="*/ 1786 w 3029"/>
                <a:gd name="T73" fmla="*/ 0 h 4"/>
                <a:gd name="T74" fmla="*/ 1968 w 3029"/>
                <a:gd name="T75" fmla="*/ 4 h 4"/>
                <a:gd name="T76" fmla="*/ 1898 w 3029"/>
                <a:gd name="T77" fmla="*/ 4 h 4"/>
                <a:gd name="T78" fmla="*/ 2080 w 3029"/>
                <a:gd name="T79" fmla="*/ 4 h 4"/>
                <a:gd name="T80" fmla="*/ 2010 w 3029"/>
                <a:gd name="T81" fmla="*/ 0 h 4"/>
                <a:gd name="T82" fmla="*/ 2191 w 3029"/>
                <a:gd name="T83" fmla="*/ 4 h 4"/>
                <a:gd name="T84" fmla="*/ 2122 w 3029"/>
                <a:gd name="T85" fmla="*/ 4 h 4"/>
                <a:gd name="T86" fmla="*/ 2303 w 3029"/>
                <a:gd name="T87" fmla="*/ 4 h 4"/>
                <a:gd name="T88" fmla="*/ 2233 w 3029"/>
                <a:gd name="T89" fmla="*/ 0 h 4"/>
                <a:gd name="T90" fmla="*/ 2348 w 3029"/>
                <a:gd name="T91" fmla="*/ 4 h 4"/>
                <a:gd name="T92" fmla="*/ 2348 w 3029"/>
                <a:gd name="T93" fmla="*/ 0 h 4"/>
                <a:gd name="T94" fmla="*/ 2457 w 3029"/>
                <a:gd name="T95" fmla="*/ 4 h 4"/>
                <a:gd name="T96" fmla="*/ 2526 w 3029"/>
                <a:gd name="T97" fmla="*/ 0 h 4"/>
                <a:gd name="T98" fmla="*/ 2457 w 3029"/>
                <a:gd name="T99" fmla="*/ 4 h 4"/>
                <a:gd name="T100" fmla="*/ 2638 w 3029"/>
                <a:gd name="T101" fmla="*/ 4 h 4"/>
                <a:gd name="T102" fmla="*/ 2568 w 3029"/>
                <a:gd name="T103" fmla="*/ 0 h 4"/>
                <a:gd name="T104" fmla="*/ 2726 w 3029"/>
                <a:gd name="T105" fmla="*/ 4 h 4"/>
                <a:gd name="T106" fmla="*/ 2726 w 3029"/>
                <a:gd name="T107" fmla="*/ 0 h 4"/>
                <a:gd name="T108" fmla="*/ 2792 w 3029"/>
                <a:gd name="T109" fmla="*/ 4 h 4"/>
                <a:gd name="T110" fmla="*/ 2861 w 3029"/>
                <a:gd name="T111" fmla="*/ 0 h 4"/>
                <a:gd name="T112" fmla="*/ 2792 w 3029"/>
                <a:gd name="T113" fmla="*/ 4 h 4"/>
                <a:gd name="T114" fmla="*/ 2973 w 3029"/>
                <a:gd name="T115" fmla="*/ 4 h 4"/>
                <a:gd name="T116" fmla="*/ 2903 w 3029"/>
                <a:gd name="T117" fmla="*/ 0 h 4"/>
                <a:gd name="T118" fmla="*/ 3029 w 3029"/>
                <a:gd name="T119" fmla="*/ 4 h 4"/>
                <a:gd name="T120" fmla="*/ 3015 w 3029"/>
                <a:gd name="T121" fmla="*/ 4 h 4"/>
                <a:gd name="T122" fmla="*/ 69 w 3029"/>
                <a:gd name="T1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9" h="4">
                  <a:moveTo>
                    <a:pt x="111" y="4"/>
                  </a:moveTo>
                  <a:lnTo>
                    <a:pt x="151" y="4"/>
                  </a:lnTo>
                  <a:lnTo>
                    <a:pt x="181" y="4"/>
                  </a:lnTo>
                  <a:lnTo>
                    <a:pt x="181" y="0"/>
                  </a:lnTo>
                  <a:lnTo>
                    <a:pt x="151" y="0"/>
                  </a:lnTo>
                  <a:lnTo>
                    <a:pt x="111" y="0"/>
                  </a:lnTo>
                  <a:lnTo>
                    <a:pt x="111" y="4"/>
                  </a:lnTo>
                  <a:close/>
                  <a:moveTo>
                    <a:pt x="223" y="4"/>
                  </a:moveTo>
                  <a:lnTo>
                    <a:pt x="227" y="4"/>
                  </a:lnTo>
                  <a:lnTo>
                    <a:pt x="293" y="4"/>
                  </a:lnTo>
                  <a:lnTo>
                    <a:pt x="293" y="0"/>
                  </a:lnTo>
                  <a:lnTo>
                    <a:pt x="227" y="0"/>
                  </a:lnTo>
                  <a:lnTo>
                    <a:pt x="223" y="0"/>
                  </a:lnTo>
                  <a:lnTo>
                    <a:pt x="223" y="4"/>
                  </a:lnTo>
                  <a:close/>
                  <a:moveTo>
                    <a:pt x="335" y="4"/>
                  </a:moveTo>
                  <a:lnTo>
                    <a:pt x="378" y="4"/>
                  </a:lnTo>
                  <a:lnTo>
                    <a:pt x="404" y="4"/>
                  </a:lnTo>
                  <a:lnTo>
                    <a:pt x="404" y="0"/>
                  </a:lnTo>
                  <a:lnTo>
                    <a:pt x="378" y="0"/>
                  </a:lnTo>
                  <a:lnTo>
                    <a:pt x="335" y="0"/>
                  </a:lnTo>
                  <a:lnTo>
                    <a:pt x="335" y="4"/>
                  </a:lnTo>
                  <a:close/>
                  <a:moveTo>
                    <a:pt x="446" y="4"/>
                  </a:moveTo>
                  <a:lnTo>
                    <a:pt x="454" y="4"/>
                  </a:lnTo>
                  <a:lnTo>
                    <a:pt x="516" y="4"/>
                  </a:lnTo>
                  <a:lnTo>
                    <a:pt x="516" y="0"/>
                  </a:lnTo>
                  <a:lnTo>
                    <a:pt x="454" y="0"/>
                  </a:lnTo>
                  <a:lnTo>
                    <a:pt x="446" y="0"/>
                  </a:lnTo>
                  <a:lnTo>
                    <a:pt x="446" y="4"/>
                  </a:lnTo>
                  <a:close/>
                  <a:moveTo>
                    <a:pt x="558" y="4"/>
                  </a:moveTo>
                  <a:lnTo>
                    <a:pt x="606" y="4"/>
                  </a:lnTo>
                  <a:lnTo>
                    <a:pt x="628" y="4"/>
                  </a:lnTo>
                  <a:lnTo>
                    <a:pt x="628" y="0"/>
                  </a:lnTo>
                  <a:lnTo>
                    <a:pt x="606" y="0"/>
                  </a:lnTo>
                  <a:lnTo>
                    <a:pt x="558" y="0"/>
                  </a:lnTo>
                  <a:lnTo>
                    <a:pt x="558" y="4"/>
                  </a:lnTo>
                  <a:close/>
                  <a:moveTo>
                    <a:pt x="670" y="4"/>
                  </a:moveTo>
                  <a:lnTo>
                    <a:pt x="681" y="4"/>
                  </a:lnTo>
                  <a:lnTo>
                    <a:pt x="739" y="4"/>
                  </a:lnTo>
                  <a:lnTo>
                    <a:pt x="739" y="0"/>
                  </a:lnTo>
                  <a:lnTo>
                    <a:pt x="681" y="0"/>
                  </a:lnTo>
                  <a:lnTo>
                    <a:pt x="670" y="0"/>
                  </a:lnTo>
                  <a:lnTo>
                    <a:pt x="670" y="4"/>
                  </a:lnTo>
                  <a:close/>
                  <a:moveTo>
                    <a:pt x="781" y="4"/>
                  </a:moveTo>
                  <a:lnTo>
                    <a:pt x="833" y="4"/>
                  </a:lnTo>
                  <a:lnTo>
                    <a:pt x="851" y="4"/>
                  </a:lnTo>
                  <a:lnTo>
                    <a:pt x="851" y="0"/>
                  </a:lnTo>
                  <a:lnTo>
                    <a:pt x="833" y="0"/>
                  </a:lnTo>
                  <a:lnTo>
                    <a:pt x="781" y="0"/>
                  </a:lnTo>
                  <a:lnTo>
                    <a:pt x="781" y="4"/>
                  </a:lnTo>
                  <a:close/>
                  <a:moveTo>
                    <a:pt x="893" y="4"/>
                  </a:moveTo>
                  <a:lnTo>
                    <a:pt x="909" y="4"/>
                  </a:lnTo>
                  <a:lnTo>
                    <a:pt x="963" y="4"/>
                  </a:lnTo>
                  <a:lnTo>
                    <a:pt x="963" y="0"/>
                  </a:lnTo>
                  <a:lnTo>
                    <a:pt x="909" y="0"/>
                  </a:lnTo>
                  <a:lnTo>
                    <a:pt x="893" y="0"/>
                  </a:lnTo>
                  <a:lnTo>
                    <a:pt x="893" y="4"/>
                  </a:lnTo>
                  <a:close/>
                  <a:moveTo>
                    <a:pt x="1005" y="4"/>
                  </a:moveTo>
                  <a:lnTo>
                    <a:pt x="1060" y="4"/>
                  </a:lnTo>
                  <a:lnTo>
                    <a:pt x="1074" y="4"/>
                  </a:lnTo>
                  <a:lnTo>
                    <a:pt x="1074" y="0"/>
                  </a:lnTo>
                  <a:lnTo>
                    <a:pt x="1060" y="0"/>
                  </a:lnTo>
                  <a:lnTo>
                    <a:pt x="1005" y="0"/>
                  </a:lnTo>
                  <a:lnTo>
                    <a:pt x="1005" y="4"/>
                  </a:lnTo>
                  <a:close/>
                  <a:moveTo>
                    <a:pt x="1116" y="4"/>
                  </a:moveTo>
                  <a:lnTo>
                    <a:pt x="1136" y="4"/>
                  </a:lnTo>
                  <a:lnTo>
                    <a:pt x="1186" y="4"/>
                  </a:lnTo>
                  <a:lnTo>
                    <a:pt x="1186" y="0"/>
                  </a:lnTo>
                  <a:lnTo>
                    <a:pt x="1136" y="0"/>
                  </a:lnTo>
                  <a:lnTo>
                    <a:pt x="1116" y="0"/>
                  </a:lnTo>
                  <a:lnTo>
                    <a:pt x="1116" y="4"/>
                  </a:lnTo>
                  <a:close/>
                  <a:moveTo>
                    <a:pt x="1228" y="4"/>
                  </a:moveTo>
                  <a:lnTo>
                    <a:pt x="1287" y="4"/>
                  </a:lnTo>
                  <a:lnTo>
                    <a:pt x="1298" y="4"/>
                  </a:lnTo>
                  <a:lnTo>
                    <a:pt x="1298" y="0"/>
                  </a:lnTo>
                  <a:lnTo>
                    <a:pt x="1287" y="0"/>
                  </a:lnTo>
                  <a:lnTo>
                    <a:pt x="1228" y="0"/>
                  </a:lnTo>
                  <a:lnTo>
                    <a:pt x="1228" y="4"/>
                  </a:lnTo>
                  <a:close/>
                  <a:moveTo>
                    <a:pt x="1340" y="4"/>
                  </a:moveTo>
                  <a:lnTo>
                    <a:pt x="1363" y="4"/>
                  </a:lnTo>
                  <a:lnTo>
                    <a:pt x="1410" y="4"/>
                  </a:lnTo>
                  <a:lnTo>
                    <a:pt x="1410" y="0"/>
                  </a:lnTo>
                  <a:lnTo>
                    <a:pt x="1363" y="0"/>
                  </a:lnTo>
                  <a:lnTo>
                    <a:pt x="1340" y="0"/>
                  </a:lnTo>
                  <a:lnTo>
                    <a:pt x="1340" y="4"/>
                  </a:lnTo>
                  <a:close/>
                  <a:moveTo>
                    <a:pt x="1451" y="4"/>
                  </a:moveTo>
                  <a:lnTo>
                    <a:pt x="1514" y="4"/>
                  </a:lnTo>
                  <a:lnTo>
                    <a:pt x="1521" y="4"/>
                  </a:lnTo>
                  <a:lnTo>
                    <a:pt x="1521" y="0"/>
                  </a:lnTo>
                  <a:lnTo>
                    <a:pt x="1514" y="0"/>
                  </a:lnTo>
                  <a:lnTo>
                    <a:pt x="1451" y="0"/>
                  </a:lnTo>
                  <a:lnTo>
                    <a:pt x="1451" y="4"/>
                  </a:lnTo>
                  <a:close/>
                  <a:moveTo>
                    <a:pt x="1563" y="4"/>
                  </a:moveTo>
                  <a:lnTo>
                    <a:pt x="1590" y="4"/>
                  </a:lnTo>
                  <a:lnTo>
                    <a:pt x="1633" y="4"/>
                  </a:lnTo>
                  <a:lnTo>
                    <a:pt x="1633" y="0"/>
                  </a:lnTo>
                  <a:lnTo>
                    <a:pt x="1590" y="0"/>
                  </a:lnTo>
                  <a:lnTo>
                    <a:pt x="1563" y="0"/>
                  </a:lnTo>
                  <a:lnTo>
                    <a:pt x="1563" y="4"/>
                  </a:lnTo>
                  <a:close/>
                  <a:moveTo>
                    <a:pt x="1675" y="4"/>
                  </a:moveTo>
                  <a:lnTo>
                    <a:pt x="1742" y="4"/>
                  </a:lnTo>
                  <a:lnTo>
                    <a:pt x="1745" y="4"/>
                  </a:lnTo>
                  <a:lnTo>
                    <a:pt x="1745" y="0"/>
                  </a:lnTo>
                  <a:lnTo>
                    <a:pt x="1742" y="0"/>
                  </a:lnTo>
                  <a:lnTo>
                    <a:pt x="1675" y="0"/>
                  </a:lnTo>
                  <a:lnTo>
                    <a:pt x="1675" y="4"/>
                  </a:lnTo>
                  <a:close/>
                  <a:moveTo>
                    <a:pt x="1786" y="4"/>
                  </a:moveTo>
                  <a:lnTo>
                    <a:pt x="1817" y="4"/>
                  </a:lnTo>
                  <a:lnTo>
                    <a:pt x="1856" y="4"/>
                  </a:lnTo>
                  <a:lnTo>
                    <a:pt x="1856" y="0"/>
                  </a:lnTo>
                  <a:lnTo>
                    <a:pt x="1817" y="0"/>
                  </a:lnTo>
                  <a:lnTo>
                    <a:pt x="1786" y="0"/>
                  </a:lnTo>
                  <a:lnTo>
                    <a:pt x="1786" y="4"/>
                  </a:lnTo>
                  <a:close/>
                  <a:moveTo>
                    <a:pt x="1898" y="4"/>
                  </a:moveTo>
                  <a:lnTo>
                    <a:pt x="1968" y="4"/>
                  </a:lnTo>
                  <a:lnTo>
                    <a:pt x="1968" y="0"/>
                  </a:lnTo>
                  <a:lnTo>
                    <a:pt x="1898" y="0"/>
                  </a:lnTo>
                  <a:lnTo>
                    <a:pt x="1898" y="4"/>
                  </a:lnTo>
                  <a:close/>
                  <a:moveTo>
                    <a:pt x="2010" y="4"/>
                  </a:moveTo>
                  <a:lnTo>
                    <a:pt x="2045" y="4"/>
                  </a:lnTo>
                  <a:lnTo>
                    <a:pt x="2080" y="4"/>
                  </a:lnTo>
                  <a:lnTo>
                    <a:pt x="2080" y="0"/>
                  </a:lnTo>
                  <a:lnTo>
                    <a:pt x="2045" y="0"/>
                  </a:lnTo>
                  <a:lnTo>
                    <a:pt x="2010" y="0"/>
                  </a:lnTo>
                  <a:lnTo>
                    <a:pt x="2010" y="4"/>
                  </a:lnTo>
                  <a:close/>
                  <a:moveTo>
                    <a:pt x="2122" y="4"/>
                  </a:moveTo>
                  <a:lnTo>
                    <a:pt x="2191" y="4"/>
                  </a:lnTo>
                  <a:lnTo>
                    <a:pt x="2191" y="0"/>
                  </a:lnTo>
                  <a:lnTo>
                    <a:pt x="2122" y="0"/>
                  </a:lnTo>
                  <a:lnTo>
                    <a:pt x="2122" y="4"/>
                  </a:lnTo>
                  <a:close/>
                  <a:moveTo>
                    <a:pt x="2233" y="4"/>
                  </a:moveTo>
                  <a:lnTo>
                    <a:pt x="2272" y="4"/>
                  </a:lnTo>
                  <a:lnTo>
                    <a:pt x="2303" y="4"/>
                  </a:lnTo>
                  <a:lnTo>
                    <a:pt x="2303" y="0"/>
                  </a:lnTo>
                  <a:lnTo>
                    <a:pt x="2272" y="0"/>
                  </a:lnTo>
                  <a:lnTo>
                    <a:pt x="2233" y="0"/>
                  </a:lnTo>
                  <a:lnTo>
                    <a:pt x="2233" y="4"/>
                  </a:lnTo>
                  <a:close/>
                  <a:moveTo>
                    <a:pt x="2345" y="4"/>
                  </a:moveTo>
                  <a:lnTo>
                    <a:pt x="2348" y="4"/>
                  </a:lnTo>
                  <a:lnTo>
                    <a:pt x="2415" y="4"/>
                  </a:lnTo>
                  <a:lnTo>
                    <a:pt x="2415" y="0"/>
                  </a:lnTo>
                  <a:lnTo>
                    <a:pt x="2348" y="0"/>
                  </a:lnTo>
                  <a:lnTo>
                    <a:pt x="2345" y="0"/>
                  </a:lnTo>
                  <a:lnTo>
                    <a:pt x="2345" y="4"/>
                  </a:lnTo>
                  <a:close/>
                  <a:moveTo>
                    <a:pt x="2457" y="4"/>
                  </a:moveTo>
                  <a:lnTo>
                    <a:pt x="2499" y="4"/>
                  </a:lnTo>
                  <a:lnTo>
                    <a:pt x="2526" y="4"/>
                  </a:lnTo>
                  <a:lnTo>
                    <a:pt x="2526" y="0"/>
                  </a:lnTo>
                  <a:lnTo>
                    <a:pt x="2499" y="0"/>
                  </a:lnTo>
                  <a:lnTo>
                    <a:pt x="2457" y="0"/>
                  </a:lnTo>
                  <a:lnTo>
                    <a:pt x="2457" y="4"/>
                  </a:lnTo>
                  <a:close/>
                  <a:moveTo>
                    <a:pt x="2568" y="4"/>
                  </a:moveTo>
                  <a:lnTo>
                    <a:pt x="2575" y="4"/>
                  </a:lnTo>
                  <a:lnTo>
                    <a:pt x="2638" y="4"/>
                  </a:lnTo>
                  <a:lnTo>
                    <a:pt x="2638" y="0"/>
                  </a:lnTo>
                  <a:lnTo>
                    <a:pt x="2575" y="0"/>
                  </a:lnTo>
                  <a:lnTo>
                    <a:pt x="2568" y="0"/>
                  </a:lnTo>
                  <a:lnTo>
                    <a:pt x="2568" y="4"/>
                  </a:lnTo>
                  <a:close/>
                  <a:moveTo>
                    <a:pt x="2680" y="4"/>
                  </a:moveTo>
                  <a:lnTo>
                    <a:pt x="2726" y="4"/>
                  </a:lnTo>
                  <a:lnTo>
                    <a:pt x="2750" y="4"/>
                  </a:lnTo>
                  <a:lnTo>
                    <a:pt x="2750" y="0"/>
                  </a:lnTo>
                  <a:lnTo>
                    <a:pt x="2726" y="0"/>
                  </a:lnTo>
                  <a:lnTo>
                    <a:pt x="2680" y="0"/>
                  </a:lnTo>
                  <a:lnTo>
                    <a:pt x="2680" y="4"/>
                  </a:lnTo>
                  <a:close/>
                  <a:moveTo>
                    <a:pt x="2792" y="4"/>
                  </a:moveTo>
                  <a:lnTo>
                    <a:pt x="2802" y="4"/>
                  </a:lnTo>
                  <a:lnTo>
                    <a:pt x="2861" y="4"/>
                  </a:lnTo>
                  <a:lnTo>
                    <a:pt x="2861" y="0"/>
                  </a:lnTo>
                  <a:lnTo>
                    <a:pt x="2802" y="0"/>
                  </a:lnTo>
                  <a:lnTo>
                    <a:pt x="2792" y="0"/>
                  </a:lnTo>
                  <a:lnTo>
                    <a:pt x="2792" y="4"/>
                  </a:lnTo>
                  <a:close/>
                  <a:moveTo>
                    <a:pt x="2903" y="4"/>
                  </a:moveTo>
                  <a:lnTo>
                    <a:pt x="2953" y="4"/>
                  </a:lnTo>
                  <a:lnTo>
                    <a:pt x="2973" y="4"/>
                  </a:lnTo>
                  <a:lnTo>
                    <a:pt x="2973" y="0"/>
                  </a:lnTo>
                  <a:lnTo>
                    <a:pt x="2953" y="0"/>
                  </a:lnTo>
                  <a:lnTo>
                    <a:pt x="2903" y="0"/>
                  </a:lnTo>
                  <a:lnTo>
                    <a:pt x="2903" y="4"/>
                  </a:lnTo>
                  <a:close/>
                  <a:moveTo>
                    <a:pt x="3015" y="4"/>
                  </a:moveTo>
                  <a:lnTo>
                    <a:pt x="3029" y="4"/>
                  </a:lnTo>
                  <a:lnTo>
                    <a:pt x="3029" y="0"/>
                  </a:lnTo>
                  <a:lnTo>
                    <a:pt x="3015" y="0"/>
                  </a:lnTo>
                  <a:lnTo>
                    <a:pt x="3015" y="4"/>
                  </a:lnTo>
                  <a:close/>
                  <a:moveTo>
                    <a:pt x="0" y="4"/>
                  </a:moveTo>
                  <a:lnTo>
                    <a:pt x="69" y="4"/>
                  </a:lnTo>
                  <a:lnTo>
                    <a:pt x="69" y="0"/>
                  </a:lnTo>
                  <a:lnTo>
                    <a:pt x="0" y="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512" name="Line 55">
              <a:extLst>
                <a:ext uri="{FF2B5EF4-FFF2-40B4-BE49-F238E27FC236}">
                  <a16:creationId xmlns:a16="http://schemas.microsoft.com/office/drawing/2014/main" id="{530CD2D7-2E3A-468D-B494-44F6E05FFB01}"/>
                </a:ext>
              </a:extLst>
            </p:cNvPr>
            <p:cNvSpPr>
              <a:spLocks noChangeShapeType="1"/>
            </p:cNvSpPr>
            <p:nvPr/>
          </p:nvSpPr>
          <p:spPr bwMode="auto">
            <a:xfrm flipV="1">
              <a:off x="1827746" y="4664735"/>
              <a:ext cx="0" cy="1472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13" name="Line 56">
              <a:extLst>
                <a:ext uri="{FF2B5EF4-FFF2-40B4-BE49-F238E27FC236}">
                  <a16:creationId xmlns:a16="http://schemas.microsoft.com/office/drawing/2014/main" id="{C6236F34-8985-4870-9D81-A8C7F539C293}"/>
                </a:ext>
              </a:extLst>
            </p:cNvPr>
            <p:cNvSpPr>
              <a:spLocks noChangeShapeType="1"/>
            </p:cNvSpPr>
            <p:nvPr/>
          </p:nvSpPr>
          <p:spPr bwMode="auto">
            <a:xfrm flipV="1">
              <a:off x="2270860" y="4664735"/>
              <a:ext cx="0" cy="14723"/>
            </a:xfrm>
            <a:prstGeom prst="line">
              <a:avLst/>
            </a:prstGeom>
            <a:ln>
              <a:solidFill>
                <a:srgbClr val="FF0000"/>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4" name="Line 57">
              <a:extLst>
                <a:ext uri="{FF2B5EF4-FFF2-40B4-BE49-F238E27FC236}">
                  <a16:creationId xmlns:a16="http://schemas.microsoft.com/office/drawing/2014/main" id="{9F0E6E9B-A8FF-4586-AFE2-82DE62F9FA3D}"/>
                </a:ext>
              </a:extLst>
            </p:cNvPr>
            <p:cNvSpPr>
              <a:spLocks noChangeShapeType="1"/>
            </p:cNvSpPr>
            <p:nvPr/>
          </p:nvSpPr>
          <p:spPr bwMode="auto">
            <a:xfrm flipV="1">
              <a:off x="2715143" y="4664735"/>
              <a:ext cx="0" cy="14723"/>
            </a:xfrm>
            <a:prstGeom prst="line">
              <a:avLst/>
            </a:prstGeom>
            <a:ln>
              <a:solidFill>
                <a:srgbClr val="FF0000"/>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5" name="Line 58">
              <a:extLst>
                <a:ext uri="{FF2B5EF4-FFF2-40B4-BE49-F238E27FC236}">
                  <a16:creationId xmlns:a16="http://schemas.microsoft.com/office/drawing/2014/main" id="{B9BA445D-70FB-47A9-9857-137EFEDFFFF2}"/>
                </a:ext>
              </a:extLst>
            </p:cNvPr>
            <p:cNvSpPr>
              <a:spLocks noChangeShapeType="1"/>
            </p:cNvSpPr>
            <p:nvPr/>
          </p:nvSpPr>
          <p:spPr bwMode="auto">
            <a:xfrm flipV="1">
              <a:off x="3159429" y="4664735"/>
              <a:ext cx="0" cy="1472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6" name="Line 59">
              <a:extLst>
                <a:ext uri="{FF2B5EF4-FFF2-40B4-BE49-F238E27FC236}">
                  <a16:creationId xmlns:a16="http://schemas.microsoft.com/office/drawing/2014/main" id="{AFCD37F0-1791-4140-9908-76AB4A27A3CA}"/>
                </a:ext>
              </a:extLst>
            </p:cNvPr>
            <p:cNvSpPr>
              <a:spLocks noChangeShapeType="1"/>
            </p:cNvSpPr>
            <p:nvPr/>
          </p:nvSpPr>
          <p:spPr bwMode="auto">
            <a:xfrm flipV="1">
              <a:off x="3602542" y="4664735"/>
              <a:ext cx="0" cy="14723"/>
            </a:xfrm>
            <a:prstGeom prst="line">
              <a:avLst/>
            </a:prstGeom>
            <a:ln>
              <a:solidFill>
                <a:schemeClr val="bg1">
                  <a:lumMod val="65000"/>
                </a:schemeClr>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7" name="Line 60">
              <a:extLst>
                <a:ext uri="{FF2B5EF4-FFF2-40B4-BE49-F238E27FC236}">
                  <a16:creationId xmlns:a16="http://schemas.microsoft.com/office/drawing/2014/main" id="{D9B01199-0EA4-4454-89E0-B65A38DB5DF2}"/>
                </a:ext>
              </a:extLst>
            </p:cNvPr>
            <p:cNvSpPr>
              <a:spLocks noChangeShapeType="1"/>
            </p:cNvSpPr>
            <p:nvPr/>
          </p:nvSpPr>
          <p:spPr bwMode="auto">
            <a:xfrm flipV="1">
              <a:off x="4046828" y="4664735"/>
              <a:ext cx="0" cy="1472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8" name="Line 61">
              <a:extLst>
                <a:ext uri="{FF2B5EF4-FFF2-40B4-BE49-F238E27FC236}">
                  <a16:creationId xmlns:a16="http://schemas.microsoft.com/office/drawing/2014/main" id="{E7F8A3D0-0905-4420-9B28-2FA7177386FC}"/>
                </a:ext>
              </a:extLst>
            </p:cNvPr>
            <p:cNvSpPr>
              <a:spLocks noChangeShapeType="1"/>
            </p:cNvSpPr>
            <p:nvPr/>
          </p:nvSpPr>
          <p:spPr bwMode="auto">
            <a:xfrm flipV="1">
              <a:off x="4491112" y="4664735"/>
              <a:ext cx="0" cy="14723"/>
            </a:xfrm>
            <a:prstGeom prst="line">
              <a:avLst/>
            </a:prstGeom>
            <a:ln>
              <a:solidFill>
                <a:srgbClr val="00B050"/>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19" name="Line 62">
              <a:extLst>
                <a:ext uri="{FF2B5EF4-FFF2-40B4-BE49-F238E27FC236}">
                  <a16:creationId xmlns:a16="http://schemas.microsoft.com/office/drawing/2014/main" id="{F1912455-36C8-49F5-BC03-A17027A1286C}"/>
                </a:ext>
              </a:extLst>
            </p:cNvPr>
            <p:cNvSpPr>
              <a:spLocks noChangeShapeType="1"/>
            </p:cNvSpPr>
            <p:nvPr/>
          </p:nvSpPr>
          <p:spPr bwMode="auto">
            <a:xfrm flipV="1">
              <a:off x="4934225" y="4664735"/>
              <a:ext cx="0" cy="14723"/>
            </a:xfrm>
            <a:prstGeom prst="line">
              <a:avLst/>
            </a:prstGeom>
            <a:ln>
              <a:solidFill>
                <a:srgbClr val="00B050"/>
              </a:soli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endParaRPr lang="en-GB" sz="750"/>
            </a:p>
          </p:txBody>
        </p:sp>
        <p:sp>
          <p:nvSpPr>
            <p:cNvPr id="520" name="Line 64">
              <a:extLst>
                <a:ext uri="{FF2B5EF4-FFF2-40B4-BE49-F238E27FC236}">
                  <a16:creationId xmlns:a16="http://schemas.microsoft.com/office/drawing/2014/main" id="{CDBFEBC5-EBA4-4B8B-8CB7-382D23F336F3}"/>
                </a:ext>
              </a:extLst>
            </p:cNvPr>
            <p:cNvSpPr>
              <a:spLocks noChangeShapeType="1"/>
            </p:cNvSpPr>
            <p:nvPr/>
          </p:nvSpPr>
          <p:spPr bwMode="auto">
            <a:xfrm>
              <a:off x="1827746" y="3516808"/>
              <a:ext cx="0" cy="1518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21" name="Rectangle 73">
              <a:extLst>
                <a:ext uri="{FF2B5EF4-FFF2-40B4-BE49-F238E27FC236}">
                  <a16:creationId xmlns:a16="http://schemas.microsoft.com/office/drawing/2014/main" id="{0C9A3C1F-3313-462D-9BF6-190D4E73D89B}"/>
                </a:ext>
              </a:extLst>
            </p:cNvPr>
            <p:cNvSpPr>
              <a:spLocks noChangeArrowheads="1"/>
            </p:cNvSpPr>
            <p:nvPr/>
          </p:nvSpPr>
          <p:spPr bwMode="auto">
            <a:xfrm>
              <a:off x="1794922" y="4747091"/>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522" name="Rectangle 74">
              <a:extLst>
                <a:ext uri="{FF2B5EF4-FFF2-40B4-BE49-F238E27FC236}">
                  <a16:creationId xmlns:a16="http://schemas.microsoft.com/office/drawing/2014/main" id="{48886C09-9778-4B25-A324-0EA39AF7EEF3}"/>
                </a:ext>
              </a:extLst>
            </p:cNvPr>
            <p:cNvSpPr>
              <a:spLocks noChangeArrowheads="1"/>
            </p:cNvSpPr>
            <p:nvPr/>
          </p:nvSpPr>
          <p:spPr bwMode="auto">
            <a:xfrm>
              <a:off x="2236863" y="4747091"/>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5</a:t>
              </a:r>
              <a:endParaRPr lang="en-US" altLang="en-US" sz="750">
                <a:latin typeface="+mn-lt"/>
              </a:endParaRPr>
            </a:p>
          </p:txBody>
        </p:sp>
        <p:sp>
          <p:nvSpPr>
            <p:cNvPr id="523" name="Rectangle 75">
              <a:extLst>
                <a:ext uri="{FF2B5EF4-FFF2-40B4-BE49-F238E27FC236}">
                  <a16:creationId xmlns:a16="http://schemas.microsoft.com/office/drawing/2014/main" id="{3EB94202-90DC-4FD1-9223-C074FBDDCC9F}"/>
                </a:ext>
              </a:extLst>
            </p:cNvPr>
            <p:cNvSpPr>
              <a:spLocks noChangeArrowheads="1"/>
            </p:cNvSpPr>
            <p:nvPr/>
          </p:nvSpPr>
          <p:spPr bwMode="auto">
            <a:xfrm>
              <a:off x="2662392"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10</a:t>
              </a:r>
              <a:endParaRPr lang="en-US" altLang="en-US" sz="750">
                <a:latin typeface="+mn-lt"/>
              </a:endParaRPr>
            </a:p>
          </p:txBody>
        </p:sp>
        <p:sp>
          <p:nvSpPr>
            <p:cNvPr id="524" name="Rectangle 76">
              <a:extLst>
                <a:ext uri="{FF2B5EF4-FFF2-40B4-BE49-F238E27FC236}">
                  <a16:creationId xmlns:a16="http://schemas.microsoft.com/office/drawing/2014/main" id="{7A2F968A-AA8B-47FF-8063-71B5CA4C1366}"/>
                </a:ext>
              </a:extLst>
            </p:cNvPr>
            <p:cNvSpPr>
              <a:spLocks noChangeArrowheads="1"/>
            </p:cNvSpPr>
            <p:nvPr/>
          </p:nvSpPr>
          <p:spPr bwMode="auto">
            <a:xfrm>
              <a:off x="3103160"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15</a:t>
              </a:r>
              <a:endParaRPr lang="en-US" altLang="en-US" sz="750">
                <a:latin typeface="+mn-lt"/>
              </a:endParaRPr>
            </a:p>
          </p:txBody>
        </p:sp>
        <p:sp>
          <p:nvSpPr>
            <p:cNvPr id="525" name="Rectangle 77">
              <a:extLst>
                <a:ext uri="{FF2B5EF4-FFF2-40B4-BE49-F238E27FC236}">
                  <a16:creationId xmlns:a16="http://schemas.microsoft.com/office/drawing/2014/main" id="{73BC847A-B93C-496F-80F1-949CE55E6728}"/>
                </a:ext>
              </a:extLst>
            </p:cNvPr>
            <p:cNvSpPr>
              <a:spLocks noChangeArrowheads="1"/>
            </p:cNvSpPr>
            <p:nvPr/>
          </p:nvSpPr>
          <p:spPr bwMode="auto">
            <a:xfrm>
              <a:off x="3545103"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20</a:t>
              </a:r>
              <a:endParaRPr lang="en-US" altLang="en-US" sz="750">
                <a:latin typeface="+mn-lt"/>
              </a:endParaRPr>
            </a:p>
          </p:txBody>
        </p:sp>
        <p:sp>
          <p:nvSpPr>
            <p:cNvPr id="526" name="Rectangle 78">
              <a:extLst>
                <a:ext uri="{FF2B5EF4-FFF2-40B4-BE49-F238E27FC236}">
                  <a16:creationId xmlns:a16="http://schemas.microsoft.com/office/drawing/2014/main" id="{6C2E3AF4-CC68-4DA4-B821-9ACFA0247560}"/>
                </a:ext>
              </a:extLst>
            </p:cNvPr>
            <p:cNvSpPr>
              <a:spLocks noChangeArrowheads="1"/>
            </p:cNvSpPr>
            <p:nvPr/>
          </p:nvSpPr>
          <p:spPr bwMode="auto">
            <a:xfrm>
              <a:off x="3987041"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25</a:t>
              </a:r>
              <a:endParaRPr lang="en-US" altLang="en-US" sz="750">
                <a:latin typeface="+mn-lt"/>
              </a:endParaRPr>
            </a:p>
          </p:txBody>
        </p:sp>
        <p:sp>
          <p:nvSpPr>
            <p:cNvPr id="527" name="Rectangle 79">
              <a:extLst>
                <a:ext uri="{FF2B5EF4-FFF2-40B4-BE49-F238E27FC236}">
                  <a16:creationId xmlns:a16="http://schemas.microsoft.com/office/drawing/2014/main" id="{FCDE510B-40DC-40BB-9CD0-19EF459A348C}"/>
                </a:ext>
              </a:extLst>
            </p:cNvPr>
            <p:cNvSpPr>
              <a:spLocks noChangeArrowheads="1"/>
            </p:cNvSpPr>
            <p:nvPr/>
          </p:nvSpPr>
          <p:spPr bwMode="auto">
            <a:xfrm>
              <a:off x="4437188"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30</a:t>
              </a:r>
              <a:endParaRPr lang="en-US" altLang="en-US" sz="750">
                <a:latin typeface="+mn-lt"/>
              </a:endParaRPr>
            </a:p>
          </p:txBody>
        </p:sp>
        <p:sp>
          <p:nvSpPr>
            <p:cNvPr id="528" name="Rectangle 80">
              <a:extLst>
                <a:ext uri="{FF2B5EF4-FFF2-40B4-BE49-F238E27FC236}">
                  <a16:creationId xmlns:a16="http://schemas.microsoft.com/office/drawing/2014/main" id="{FA8CD3DE-44D9-4C63-90DF-44F3F8FF8ECD}"/>
                </a:ext>
              </a:extLst>
            </p:cNvPr>
            <p:cNvSpPr>
              <a:spLocks noChangeArrowheads="1"/>
            </p:cNvSpPr>
            <p:nvPr/>
          </p:nvSpPr>
          <p:spPr bwMode="auto">
            <a:xfrm>
              <a:off x="4879129" y="4747091"/>
              <a:ext cx="141064"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35</a:t>
              </a:r>
              <a:endParaRPr lang="en-US" altLang="en-US" sz="750">
                <a:latin typeface="+mn-lt"/>
              </a:endParaRPr>
            </a:p>
          </p:txBody>
        </p:sp>
        <p:sp>
          <p:nvSpPr>
            <p:cNvPr id="529" name="Line 82">
              <a:extLst>
                <a:ext uri="{FF2B5EF4-FFF2-40B4-BE49-F238E27FC236}">
                  <a16:creationId xmlns:a16="http://schemas.microsoft.com/office/drawing/2014/main" id="{242C5C88-7719-4A7A-A7BA-98DEFF2BB0C8}"/>
                </a:ext>
              </a:extLst>
            </p:cNvPr>
            <p:cNvSpPr>
              <a:spLocks noChangeShapeType="1"/>
            </p:cNvSpPr>
            <p:nvPr/>
          </p:nvSpPr>
          <p:spPr bwMode="auto">
            <a:xfrm flipV="1">
              <a:off x="1827746" y="3516808"/>
              <a:ext cx="0" cy="1162649"/>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0" name="Line 85">
              <a:extLst>
                <a:ext uri="{FF2B5EF4-FFF2-40B4-BE49-F238E27FC236}">
                  <a16:creationId xmlns:a16="http://schemas.microsoft.com/office/drawing/2014/main" id="{676EF3AD-77CB-4C1E-AA5E-C4FA2677FB96}"/>
                </a:ext>
              </a:extLst>
            </p:cNvPr>
            <p:cNvSpPr>
              <a:spLocks noChangeShapeType="1"/>
            </p:cNvSpPr>
            <p:nvPr/>
          </p:nvSpPr>
          <p:spPr bwMode="auto">
            <a:xfrm>
              <a:off x="1827746" y="4563054"/>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1" name="Line 86">
              <a:extLst>
                <a:ext uri="{FF2B5EF4-FFF2-40B4-BE49-F238E27FC236}">
                  <a16:creationId xmlns:a16="http://schemas.microsoft.com/office/drawing/2014/main" id="{25F48A69-896C-4CDE-AE83-CDEDB5B98B26}"/>
                </a:ext>
              </a:extLst>
            </p:cNvPr>
            <p:cNvSpPr>
              <a:spLocks noChangeShapeType="1"/>
            </p:cNvSpPr>
            <p:nvPr/>
          </p:nvSpPr>
          <p:spPr bwMode="auto">
            <a:xfrm>
              <a:off x="1827746" y="4447111"/>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2" name="Line 87">
              <a:extLst>
                <a:ext uri="{FF2B5EF4-FFF2-40B4-BE49-F238E27FC236}">
                  <a16:creationId xmlns:a16="http://schemas.microsoft.com/office/drawing/2014/main" id="{5F74E67E-2182-460F-B31D-9087893A40AE}"/>
                </a:ext>
              </a:extLst>
            </p:cNvPr>
            <p:cNvSpPr>
              <a:spLocks noChangeShapeType="1"/>
            </p:cNvSpPr>
            <p:nvPr/>
          </p:nvSpPr>
          <p:spPr bwMode="auto">
            <a:xfrm>
              <a:off x="1827746" y="4330709"/>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3" name="Line 88">
              <a:extLst>
                <a:ext uri="{FF2B5EF4-FFF2-40B4-BE49-F238E27FC236}">
                  <a16:creationId xmlns:a16="http://schemas.microsoft.com/office/drawing/2014/main" id="{9C9760BB-793E-4CAF-B7C1-0BB6A7B4D68E}"/>
                </a:ext>
              </a:extLst>
            </p:cNvPr>
            <p:cNvSpPr>
              <a:spLocks noChangeShapeType="1"/>
            </p:cNvSpPr>
            <p:nvPr/>
          </p:nvSpPr>
          <p:spPr bwMode="auto">
            <a:xfrm>
              <a:off x="1827746" y="4214305"/>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4" name="Line 89">
              <a:extLst>
                <a:ext uri="{FF2B5EF4-FFF2-40B4-BE49-F238E27FC236}">
                  <a16:creationId xmlns:a16="http://schemas.microsoft.com/office/drawing/2014/main" id="{B621386D-590D-4514-AAB7-1BF4B3135AE4}"/>
                </a:ext>
              </a:extLst>
            </p:cNvPr>
            <p:cNvSpPr>
              <a:spLocks noChangeShapeType="1"/>
            </p:cNvSpPr>
            <p:nvPr/>
          </p:nvSpPr>
          <p:spPr bwMode="auto">
            <a:xfrm>
              <a:off x="1827746" y="4097903"/>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5" name="Line 90">
              <a:extLst>
                <a:ext uri="{FF2B5EF4-FFF2-40B4-BE49-F238E27FC236}">
                  <a16:creationId xmlns:a16="http://schemas.microsoft.com/office/drawing/2014/main" id="{940D33F9-D38D-4285-ACFF-E94AEC207669}"/>
                </a:ext>
              </a:extLst>
            </p:cNvPr>
            <p:cNvSpPr>
              <a:spLocks noChangeShapeType="1"/>
            </p:cNvSpPr>
            <p:nvPr/>
          </p:nvSpPr>
          <p:spPr bwMode="auto">
            <a:xfrm>
              <a:off x="1827746" y="3981960"/>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6" name="Line 91">
              <a:extLst>
                <a:ext uri="{FF2B5EF4-FFF2-40B4-BE49-F238E27FC236}">
                  <a16:creationId xmlns:a16="http://schemas.microsoft.com/office/drawing/2014/main" id="{BAD97C3D-3848-49A3-BB31-B64C88D99FEC}"/>
                </a:ext>
              </a:extLst>
            </p:cNvPr>
            <p:cNvSpPr>
              <a:spLocks noChangeShapeType="1"/>
            </p:cNvSpPr>
            <p:nvPr/>
          </p:nvSpPr>
          <p:spPr bwMode="auto">
            <a:xfrm>
              <a:off x="1827746" y="3865557"/>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7" name="Line 92">
              <a:extLst>
                <a:ext uri="{FF2B5EF4-FFF2-40B4-BE49-F238E27FC236}">
                  <a16:creationId xmlns:a16="http://schemas.microsoft.com/office/drawing/2014/main" id="{4B66B4B0-16A5-42B6-90C3-986889D0863B}"/>
                </a:ext>
              </a:extLst>
            </p:cNvPr>
            <p:cNvSpPr>
              <a:spLocks noChangeShapeType="1"/>
            </p:cNvSpPr>
            <p:nvPr/>
          </p:nvSpPr>
          <p:spPr bwMode="auto">
            <a:xfrm>
              <a:off x="1827746" y="3749615"/>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8" name="Line 93">
              <a:extLst>
                <a:ext uri="{FF2B5EF4-FFF2-40B4-BE49-F238E27FC236}">
                  <a16:creationId xmlns:a16="http://schemas.microsoft.com/office/drawing/2014/main" id="{5068D03D-2771-4B6E-BE25-9B28EADAEAB1}"/>
                </a:ext>
              </a:extLst>
            </p:cNvPr>
            <p:cNvSpPr>
              <a:spLocks noChangeShapeType="1"/>
            </p:cNvSpPr>
            <p:nvPr/>
          </p:nvSpPr>
          <p:spPr bwMode="auto">
            <a:xfrm>
              <a:off x="1827746" y="3633211"/>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39" name="Line 94">
              <a:extLst>
                <a:ext uri="{FF2B5EF4-FFF2-40B4-BE49-F238E27FC236}">
                  <a16:creationId xmlns:a16="http://schemas.microsoft.com/office/drawing/2014/main" id="{1A02324B-70B4-4D10-A7F7-907EAD7B3D91}"/>
                </a:ext>
              </a:extLst>
            </p:cNvPr>
            <p:cNvSpPr>
              <a:spLocks noChangeShapeType="1"/>
            </p:cNvSpPr>
            <p:nvPr/>
          </p:nvSpPr>
          <p:spPr bwMode="auto">
            <a:xfrm>
              <a:off x="1827746" y="3516808"/>
              <a:ext cx="3516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40" name="Rectangle 106">
              <a:extLst>
                <a:ext uri="{FF2B5EF4-FFF2-40B4-BE49-F238E27FC236}">
                  <a16:creationId xmlns:a16="http://schemas.microsoft.com/office/drawing/2014/main" id="{B0E2C000-212C-459D-AF1B-9AEBAD8E1B1C}"/>
                </a:ext>
              </a:extLst>
            </p:cNvPr>
            <p:cNvSpPr>
              <a:spLocks noChangeArrowheads="1"/>
            </p:cNvSpPr>
            <p:nvPr/>
          </p:nvSpPr>
          <p:spPr bwMode="auto">
            <a:xfrm>
              <a:off x="1629638" y="4655532"/>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541" name="Rectangle 107">
              <a:extLst>
                <a:ext uri="{FF2B5EF4-FFF2-40B4-BE49-F238E27FC236}">
                  <a16:creationId xmlns:a16="http://schemas.microsoft.com/office/drawing/2014/main" id="{1CEE43B2-EE4A-431B-B3B4-8C4668735FE8}"/>
                </a:ext>
              </a:extLst>
            </p:cNvPr>
            <p:cNvSpPr>
              <a:spLocks noChangeArrowheads="1"/>
            </p:cNvSpPr>
            <p:nvPr/>
          </p:nvSpPr>
          <p:spPr bwMode="auto">
            <a:xfrm>
              <a:off x="1539371" y="4540510"/>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0.1</a:t>
              </a:r>
              <a:endParaRPr lang="en-US" altLang="en-US" sz="750">
                <a:latin typeface="+mn-lt"/>
              </a:endParaRPr>
            </a:p>
          </p:txBody>
        </p:sp>
        <p:sp>
          <p:nvSpPr>
            <p:cNvPr id="542" name="Rectangle 108">
              <a:extLst>
                <a:ext uri="{FF2B5EF4-FFF2-40B4-BE49-F238E27FC236}">
                  <a16:creationId xmlns:a16="http://schemas.microsoft.com/office/drawing/2014/main" id="{08AED47C-C862-4351-88AB-DFB6E68E93AB}"/>
                </a:ext>
              </a:extLst>
            </p:cNvPr>
            <p:cNvSpPr>
              <a:spLocks noChangeArrowheads="1"/>
            </p:cNvSpPr>
            <p:nvPr/>
          </p:nvSpPr>
          <p:spPr bwMode="auto">
            <a:xfrm>
              <a:off x="1539371" y="4421807"/>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0.2</a:t>
              </a:r>
              <a:endParaRPr lang="en-US" altLang="en-US" sz="750">
                <a:latin typeface="+mn-lt"/>
              </a:endParaRPr>
            </a:p>
          </p:txBody>
        </p:sp>
        <p:sp>
          <p:nvSpPr>
            <p:cNvPr id="543" name="Rectangle 109">
              <a:extLst>
                <a:ext uri="{FF2B5EF4-FFF2-40B4-BE49-F238E27FC236}">
                  <a16:creationId xmlns:a16="http://schemas.microsoft.com/office/drawing/2014/main" id="{AD67B0F4-28F4-4FFD-960F-0E66A0155E4F}"/>
                </a:ext>
              </a:extLst>
            </p:cNvPr>
            <p:cNvSpPr>
              <a:spLocks noChangeArrowheads="1"/>
            </p:cNvSpPr>
            <p:nvPr/>
          </p:nvSpPr>
          <p:spPr bwMode="auto">
            <a:xfrm>
              <a:off x="1539371" y="4306783"/>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0.3</a:t>
              </a:r>
              <a:endParaRPr lang="en-US" altLang="en-US" sz="750">
                <a:latin typeface="+mn-lt"/>
              </a:endParaRPr>
            </a:p>
          </p:txBody>
        </p:sp>
        <p:sp>
          <p:nvSpPr>
            <p:cNvPr id="544" name="Rectangle 110">
              <a:extLst>
                <a:ext uri="{FF2B5EF4-FFF2-40B4-BE49-F238E27FC236}">
                  <a16:creationId xmlns:a16="http://schemas.microsoft.com/office/drawing/2014/main" id="{B277804D-C36B-4E3C-A3B7-62B95B80BD9D}"/>
                </a:ext>
              </a:extLst>
            </p:cNvPr>
            <p:cNvSpPr>
              <a:spLocks noChangeArrowheads="1"/>
            </p:cNvSpPr>
            <p:nvPr/>
          </p:nvSpPr>
          <p:spPr bwMode="auto">
            <a:xfrm>
              <a:off x="1539371" y="4191300"/>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0.4</a:t>
              </a:r>
              <a:endParaRPr lang="en-US" altLang="en-US" sz="750">
                <a:latin typeface="+mn-lt"/>
              </a:endParaRPr>
            </a:p>
          </p:txBody>
        </p:sp>
        <p:sp>
          <p:nvSpPr>
            <p:cNvPr id="545" name="Rectangle 111">
              <a:extLst>
                <a:ext uri="{FF2B5EF4-FFF2-40B4-BE49-F238E27FC236}">
                  <a16:creationId xmlns:a16="http://schemas.microsoft.com/office/drawing/2014/main" id="{BCDA728D-CF54-436C-8143-B846DF02840D}"/>
                </a:ext>
              </a:extLst>
            </p:cNvPr>
            <p:cNvSpPr>
              <a:spLocks noChangeArrowheads="1"/>
            </p:cNvSpPr>
            <p:nvPr/>
          </p:nvSpPr>
          <p:spPr bwMode="auto">
            <a:xfrm>
              <a:off x="1539371" y="4076278"/>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0.5</a:t>
              </a:r>
              <a:endParaRPr lang="en-US" altLang="en-US" sz="750">
                <a:latin typeface="+mn-lt"/>
              </a:endParaRPr>
            </a:p>
          </p:txBody>
        </p:sp>
        <p:sp>
          <p:nvSpPr>
            <p:cNvPr id="546" name="Rectangle 112">
              <a:extLst>
                <a:ext uri="{FF2B5EF4-FFF2-40B4-BE49-F238E27FC236}">
                  <a16:creationId xmlns:a16="http://schemas.microsoft.com/office/drawing/2014/main" id="{A1BF17C2-86C6-450E-9416-D6907B22CE0E}"/>
                </a:ext>
              </a:extLst>
            </p:cNvPr>
            <p:cNvSpPr>
              <a:spLocks noChangeArrowheads="1"/>
            </p:cNvSpPr>
            <p:nvPr/>
          </p:nvSpPr>
          <p:spPr bwMode="auto">
            <a:xfrm>
              <a:off x="1539371" y="3957575"/>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0.6</a:t>
              </a:r>
              <a:endParaRPr lang="en-US" altLang="en-US" sz="750">
                <a:latin typeface="+mn-lt"/>
              </a:endParaRPr>
            </a:p>
          </p:txBody>
        </p:sp>
        <p:sp>
          <p:nvSpPr>
            <p:cNvPr id="547" name="Rectangle 113">
              <a:extLst>
                <a:ext uri="{FF2B5EF4-FFF2-40B4-BE49-F238E27FC236}">
                  <a16:creationId xmlns:a16="http://schemas.microsoft.com/office/drawing/2014/main" id="{B021C66D-1FC1-49BE-B9AA-C676B279EDF7}"/>
                </a:ext>
              </a:extLst>
            </p:cNvPr>
            <p:cNvSpPr>
              <a:spLocks noChangeArrowheads="1"/>
            </p:cNvSpPr>
            <p:nvPr/>
          </p:nvSpPr>
          <p:spPr bwMode="auto">
            <a:xfrm>
              <a:off x="1539371" y="3842552"/>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0.7</a:t>
              </a:r>
              <a:endParaRPr lang="en-US" altLang="en-US" sz="750">
                <a:latin typeface="+mn-lt"/>
              </a:endParaRPr>
            </a:p>
          </p:txBody>
        </p:sp>
        <p:sp>
          <p:nvSpPr>
            <p:cNvPr id="548" name="Rectangle 114">
              <a:extLst>
                <a:ext uri="{FF2B5EF4-FFF2-40B4-BE49-F238E27FC236}">
                  <a16:creationId xmlns:a16="http://schemas.microsoft.com/office/drawing/2014/main" id="{C9025A08-7C2D-4311-A7E8-3BB3D2713185}"/>
                </a:ext>
              </a:extLst>
            </p:cNvPr>
            <p:cNvSpPr>
              <a:spLocks noChangeArrowheads="1"/>
            </p:cNvSpPr>
            <p:nvPr/>
          </p:nvSpPr>
          <p:spPr bwMode="auto">
            <a:xfrm>
              <a:off x="1539371" y="3727070"/>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0.8</a:t>
              </a:r>
              <a:endParaRPr lang="en-US" altLang="en-US" sz="750">
                <a:latin typeface="+mn-lt"/>
              </a:endParaRPr>
            </a:p>
          </p:txBody>
        </p:sp>
        <p:sp>
          <p:nvSpPr>
            <p:cNvPr id="549" name="Rectangle 115">
              <a:extLst>
                <a:ext uri="{FF2B5EF4-FFF2-40B4-BE49-F238E27FC236}">
                  <a16:creationId xmlns:a16="http://schemas.microsoft.com/office/drawing/2014/main" id="{B5D35351-6AD6-4D72-8853-2B402742A2D5}"/>
                </a:ext>
              </a:extLst>
            </p:cNvPr>
            <p:cNvSpPr>
              <a:spLocks noChangeArrowheads="1"/>
            </p:cNvSpPr>
            <p:nvPr/>
          </p:nvSpPr>
          <p:spPr bwMode="auto">
            <a:xfrm>
              <a:off x="1539371" y="3608826"/>
              <a:ext cx="177400"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0.9</a:t>
              </a:r>
              <a:endParaRPr lang="en-US" altLang="en-US" sz="750">
                <a:latin typeface="+mn-lt"/>
              </a:endParaRPr>
            </a:p>
          </p:txBody>
        </p:sp>
        <p:sp>
          <p:nvSpPr>
            <p:cNvPr id="550" name="Rectangle 116">
              <a:extLst>
                <a:ext uri="{FF2B5EF4-FFF2-40B4-BE49-F238E27FC236}">
                  <a16:creationId xmlns:a16="http://schemas.microsoft.com/office/drawing/2014/main" id="{8208D4DE-24C6-469D-84A9-E8ADF4ED50E5}"/>
                </a:ext>
              </a:extLst>
            </p:cNvPr>
            <p:cNvSpPr>
              <a:spLocks noChangeArrowheads="1"/>
            </p:cNvSpPr>
            <p:nvPr/>
          </p:nvSpPr>
          <p:spPr bwMode="auto">
            <a:xfrm>
              <a:off x="1629638" y="3493344"/>
              <a:ext cx="70533" cy="1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a:t>
              </a:r>
              <a:endParaRPr lang="en-US" altLang="en-US" sz="750">
                <a:latin typeface="+mn-lt"/>
              </a:endParaRPr>
            </a:p>
          </p:txBody>
        </p:sp>
        <p:sp>
          <p:nvSpPr>
            <p:cNvPr id="551" name="Rectangle 550">
              <a:extLst>
                <a:ext uri="{FF2B5EF4-FFF2-40B4-BE49-F238E27FC236}">
                  <a16:creationId xmlns:a16="http://schemas.microsoft.com/office/drawing/2014/main" id="{FEEA3FDA-A3FC-4F6D-ABD1-4ABC519B9291}"/>
                </a:ext>
              </a:extLst>
            </p:cNvPr>
            <p:cNvSpPr/>
            <p:nvPr/>
          </p:nvSpPr>
          <p:spPr>
            <a:xfrm>
              <a:off x="5023886" y="3519128"/>
              <a:ext cx="624510" cy="347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52" name="Rectangle 6">
              <a:extLst>
                <a:ext uri="{FF2B5EF4-FFF2-40B4-BE49-F238E27FC236}">
                  <a16:creationId xmlns:a16="http://schemas.microsoft.com/office/drawing/2014/main" id="{CAFC441D-0743-4DA0-AA21-FF55278A0901}"/>
                </a:ext>
              </a:extLst>
            </p:cNvPr>
            <p:cNvSpPr>
              <a:spLocks noChangeArrowheads="1"/>
            </p:cNvSpPr>
            <p:nvPr/>
          </p:nvSpPr>
          <p:spPr bwMode="auto">
            <a:xfrm>
              <a:off x="3049742" y="4944614"/>
              <a:ext cx="694635" cy="14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262626"/>
                  </a:solidFill>
                  <a:latin typeface="+mn-lt"/>
                </a:rPr>
                <a:t>Parameter</a:t>
              </a:r>
              <a:endParaRPr lang="en-US" altLang="en-US" sz="825" dirty="0">
                <a:latin typeface="+mn-lt"/>
              </a:endParaRPr>
            </a:p>
          </p:txBody>
        </p:sp>
        <p:sp>
          <p:nvSpPr>
            <p:cNvPr id="553" name="Rectangle 6">
              <a:extLst>
                <a:ext uri="{FF2B5EF4-FFF2-40B4-BE49-F238E27FC236}">
                  <a16:creationId xmlns:a16="http://schemas.microsoft.com/office/drawing/2014/main" id="{605A77AA-BD33-4B4A-AC11-A4C67A249F9A}"/>
                </a:ext>
              </a:extLst>
            </p:cNvPr>
            <p:cNvSpPr>
              <a:spLocks noChangeArrowheads="1"/>
            </p:cNvSpPr>
            <p:nvPr/>
          </p:nvSpPr>
          <p:spPr bwMode="auto">
            <a:xfrm rot="16200000">
              <a:off x="62335" y="4004551"/>
              <a:ext cx="2093428"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Probability of Effect</a:t>
              </a:r>
              <a:endParaRPr lang="en-US" altLang="en-US" sz="1500" dirty="0">
                <a:latin typeface="+mn-lt"/>
              </a:endParaRPr>
            </a:p>
          </p:txBody>
        </p:sp>
        <p:sp>
          <p:nvSpPr>
            <p:cNvPr id="554" name="Rectangle 6">
              <a:extLst>
                <a:ext uri="{FF2B5EF4-FFF2-40B4-BE49-F238E27FC236}">
                  <a16:creationId xmlns:a16="http://schemas.microsoft.com/office/drawing/2014/main" id="{DD6DC6EC-0C3B-43EF-9309-6A6BCAE9E52A}"/>
                </a:ext>
              </a:extLst>
            </p:cNvPr>
            <p:cNvSpPr>
              <a:spLocks noChangeArrowheads="1"/>
            </p:cNvSpPr>
            <p:nvPr/>
          </p:nvSpPr>
          <p:spPr bwMode="auto">
            <a:xfrm rot="16200000">
              <a:off x="703608" y="2131071"/>
              <a:ext cx="1043016"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b="0" dirty="0">
                  <a:solidFill>
                    <a:srgbClr val="262626"/>
                  </a:solidFill>
                  <a:latin typeface="+mn-lt"/>
                </a:rPr>
                <a:t>Effect Size </a:t>
              </a:r>
              <a:endParaRPr lang="en-US" altLang="en-US" b="0" dirty="0">
                <a:latin typeface="+mn-lt"/>
              </a:endParaRPr>
            </a:p>
          </p:txBody>
        </p:sp>
        <p:sp>
          <p:nvSpPr>
            <p:cNvPr id="734" name="Rectangle 6">
              <a:extLst>
                <a:ext uri="{FF2B5EF4-FFF2-40B4-BE49-F238E27FC236}">
                  <a16:creationId xmlns:a16="http://schemas.microsoft.com/office/drawing/2014/main" id="{9B9CD1A5-F24A-4481-BCB6-8A5F1C0CB462}"/>
                </a:ext>
              </a:extLst>
            </p:cNvPr>
            <p:cNvSpPr>
              <a:spLocks noChangeArrowheads="1"/>
            </p:cNvSpPr>
            <p:nvPr/>
          </p:nvSpPr>
          <p:spPr bwMode="auto">
            <a:xfrm rot="16200000">
              <a:off x="426054" y="5275095"/>
              <a:ext cx="16839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Receptor Summary</a:t>
              </a:r>
              <a:endParaRPr lang="en-US" altLang="en-US" sz="1500" dirty="0">
                <a:latin typeface="+mn-lt"/>
              </a:endParaRPr>
            </a:p>
          </p:txBody>
        </p:sp>
        <p:sp>
          <p:nvSpPr>
            <p:cNvPr id="736" name="Rectangle 735">
              <a:extLst>
                <a:ext uri="{FF2B5EF4-FFF2-40B4-BE49-F238E27FC236}">
                  <a16:creationId xmlns:a16="http://schemas.microsoft.com/office/drawing/2014/main" id="{4A803006-55C9-4C92-A0BD-D81BF20490EA}"/>
                </a:ext>
              </a:extLst>
            </p:cNvPr>
            <p:cNvSpPr/>
            <p:nvPr/>
          </p:nvSpPr>
          <p:spPr>
            <a:xfrm>
              <a:off x="1746410" y="5342438"/>
              <a:ext cx="3523012" cy="11248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8" name="TextBox 737">
              <a:extLst>
                <a:ext uri="{FF2B5EF4-FFF2-40B4-BE49-F238E27FC236}">
                  <a16:creationId xmlns:a16="http://schemas.microsoft.com/office/drawing/2014/main" id="{5B2754D3-A821-4F83-9326-7CCE8EC398A2}"/>
                </a:ext>
              </a:extLst>
            </p:cNvPr>
            <p:cNvSpPr txBox="1"/>
            <p:nvPr/>
          </p:nvSpPr>
          <p:spPr>
            <a:xfrm>
              <a:off x="1807938" y="3297249"/>
              <a:ext cx="814356" cy="319562"/>
            </a:xfrm>
            <a:prstGeom prst="rect">
              <a:avLst/>
            </a:prstGeom>
            <a:noFill/>
          </p:spPr>
          <p:txBody>
            <a:bodyPr wrap="square" rtlCol="0">
              <a:spAutoFit/>
            </a:bodyPr>
            <a:lstStyle/>
            <a:p>
              <a:r>
                <a:rPr lang="en-GB" sz="1200" dirty="0">
                  <a:solidFill>
                    <a:srgbClr val="FF0000"/>
                  </a:solidFill>
                </a:rPr>
                <a:t>*</a:t>
              </a:r>
            </a:p>
          </p:txBody>
        </p:sp>
        <p:sp>
          <p:nvSpPr>
            <p:cNvPr id="739" name="TextBox 738">
              <a:extLst>
                <a:ext uri="{FF2B5EF4-FFF2-40B4-BE49-F238E27FC236}">
                  <a16:creationId xmlns:a16="http://schemas.microsoft.com/office/drawing/2014/main" id="{9859D2DD-C7D4-456C-AB7A-B4701F0207AF}"/>
                </a:ext>
              </a:extLst>
            </p:cNvPr>
            <p:cNvSpPr txBox="1"/>
            <p:nvPr/>
          </p:nvSpPr>
          <p:spPr>
            <a:xfrm>
              <a:off x="1919154" y="3297249"/>
              <a:ext cx="814356" cy="319562"/>
            </a:xfrm>
            <a:prstGeom prst="rect">
              <a:avLst/>
            </a:prstGeom>
            <a:noFill/>
          </p:spPr>
          <p:txBody>
            <a:bodyPr wrap="square" rtlCol="0">
              <a:spAutoFit/>
            </a:bodyPr>
            <a:lstStyle/>
            <a:p>
              <a:r>
                <a:rPr lang="en-GB" sz="1200" dirty="0">
                  <a:solidFill>
                    <a:srgbClr val="FF0000"/>
                  </a:solidFill>
                </a:rPr>
                <a:t>*</a:t>
              </a:r>
            </a:p>
          </p:txBody>
        </p:sp>
        <p:sp>
          <p:nvSpPr>
            <p:cNvPr id="740" name="TextBox 739">
              <a:extLst>
                <a:ext uri="{FF2B5EF4-FFF2-40B4-BE49-F238E27FC236}">
                  <a16:creationId xmlns:a16="http://schemas.microsoft.com/office/drawing/2014/main" id="{EB30F36C-8A4B-4935-9A30-CFC85661C43B}"/>
                </a:ext>
              </a:extLst>
            </p:cNvPr>
            <p:cNvSpPr txBox="1"/>
            <p:nvPr/>
          </p:nvSpPr>
          <p:spPr>
            <a:xfrm>
              <a:off x="2035138" y="3297249"/>
              <a:ext cx="814356" cy="319562"/>
            </a:xfrm>
            <a:prstGeom prst="rect">
              <a:avLst/>
            </a:prstGeom>
            <a:noFill/>
          </p:spPr>
          <p:txBody>
            <a:bodyPr wrap="square" rtlCol="0">
              <a:spAutoFit/>
            </a:bodyPr>
            <a:lstStyle/>
            <a:p>
              <a:r>
                <a:rPr lang="en-GB" sz="1200" dirty="0">
                  <a:solidFill>
                    <a:srgbClr val="FF0000"/>
                  </a:solidFill>
                </a:rPr>
                <a:t>*</a:t>
              </a:r>
            </a:p>
          </p:txBody>
        </p:sp>
        <p:sp>
          <p:nvSpPr>
            <p:cNvPr id="741" name="TextBox 740">
              <a:extLst>
                <a:ext uri="{FF2B5EF4-FFF2-40B4-BE49-F238E27FC236}">
                  <a16:creationId xmlns:a16="http://schemas.microsoft.com/office/drawing/2014/main" id="{05E39D67-E584-4D09-8350-16A93AA9CC17}"/>
                </a:ext>
              </a:extLst>
            </p:cNvPr>
            <p:cNvSpPr txBox="1"/>
            <p:nvPr/>
          </p:nvSpPr>
          <p:spPr>
            <a:xfrm>
              <a:off x="2209298" y="3297249"/>
              <a:ext cx="814356" cy="532604"/>
            </a:xfrm>
            <a:prstGeom prst="rect">
              <a:avLst/>
            </a:prstGeom>
            <a:noFill/>
          </p:spPr>
          <p:txBody>
            <a:bodyPr wrap="square" rtlCol="0">
              <a:spAutoFit/>
            </a:bodyPr>
            <a:lstStyle/>
            <a:p>
              <a:r>
                <a:rPr lang="en-GB" sz="1200" dirty="0">
                  <a:solidFill>
                    <a:srgbClr val="FF0000"/>
                  </a:solidFill>
                </a:rPr>
                <a:t>**</a:t>
              </a:r>
            </a:p>
            <a:p>
              <a:endParaRPr lang="en-GB" sz="1200" dirty="0">
                <a:solidFill>
                  <a:srgbClr val="FF0000"/>
                </a:solidFill>
              </a:endParaRPr>
            </a:p>
          </p:txBody>
        </p:sp>
        <p:sp>
          <p:nvSpPr>
            <p:cNvPr id="742" name="TextBox 741">
              <a:extLst>
                <a:ext uri="{FF2B5EF4-FFF2-40B4-BE49-F238E27FC236}">
                  <a16:creationId xmlns:a16="http://schemas.microsoft.com/office/drawing/2014/main" id="{A33112E7-6A0D-4480-B4D7-7D6D43A98E7C}"/>
                </a:ext>
              </a:extLst>
            </p:cNvPr>
            <p:cNvSpPr txBox="1"/>
            <p:nvPr/>
          </p:nvSpPr>
          <p:spPr>
            <a:xfrm>
              <a:off x="2485883" y="3306977"/>
              <a:ext cx="814356" cy="319562"/>
            </a:xfrm>
            <a:prstGeom prst="rect">
              <a:avLst/>
            </a:prstGeom>
            <a:noFill/>
          </p:spPr>
          <p:txBody>
            <a:bodyPr wrap="square" rtlCol="0">
              <a:spAutoFit/>
            </a:bodyPr>
            <a:lstStyle/>
            <a:p>
              <a:endParaRPr lang="en-GB" sz="1200" dirty="0">
                <a:solidFill>
                  <a:srgbClr val="FF0000"/>
                </a:solidFill>
              </a:endParaRPr>
            </a:p>
          </p:txBody>
        </p:sp>
        <p:sp>
          <p:nvSpPr>
            <p:cNvPr id="743" name="Rectangle 6">
              <a:extLst>
                <a:ext uri="{FF2B5EF4-FFF2-40B4-BE49-F238E27FC236}">
                  <a16:creationId xmlns:a16="http://schemas.microsoft.com/office/drawing/2014/main" id="{9E98AD41-F634-4F83-8D85-99395C3A0964}"/>
                </a:ext>
              </a:extLst>
            </p:cNvPr>
            <p:cNvSpPr>
              <a:spLocks noChangeArrowheads="1"/>
            </p:cNvSpPr>
            <p:nvPr/>
          </p:nvSpPr>
          <p:spPr bwMode="auto">
            <a:xfrm>
              <a:off x="3035914" y="3203934"/>
              <a:ext cx="694635" cy="14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262626"/>
                  </a:solidFill>
                  <a:latin typeface="+mn-lt"/>
                </a:rPr>
                <a:t>Parameter</a:t>
              </a:r>
              <a:endParaRPr lang="en-US" altLang="en-US" sz="825" dirty="0">
                <a:latin typeface="+mn-lt"/>
              </a:endParaRPr>
            </a:p>
          </p:txBody>
        </p:sp>
        <p:sp>
          <p:nvSpPr>
            <p:cNvPr id="745" name="TextBox 744">
              <a:extLst>
                <a:ext uri="{FF2B5EF4-FFF2-40B4-BE49-F238E27FC236}">
                  <a16:creationId xmlns:a16="http://schemas.microsoft.com/office/drawing/2014/main" id="{36BF98C3-0564-499D-8716-39A494FBAF59}"/>
                </a:ext>
              </a:extLst>
            </p:cNvPr>
            <p:cNvSpPr txBox="1"/>
            <p:nvPr/>
          </p:nvSpPr>
          <p:spPr>
            <a:xfrm>
              <a:off x="1737786" y="5395462"/>
              <a:ext cx="1483740" cy="585864"/>
            </a:xfrm>
            <a:prstGeom prst="rect">
              <a:avLst/>
            </a:prstGeom>
            <a:noFill/>
          </p:spPr>
          <p:txBody>
            <a:bodyPr wrap="none" rtlCol="0">
              <a:spAutoFit/>
            </a:bodyPr>
            <a:lstStyle/>
            <a:p>
              <a:r>
                <a:rPr lang="en-IE" sz="900" dirty="0">
                  <a:solidFill>
                    <a:srgbClr val="FF0000"/>
                  </a:solidFill>
                </a:rPr>
                <a:t>NMDA Receptor*</a:t>
              </a:r>
            </a:p>
            <a:p>
              <a:r>
                <a:rPr lang="en-IE" sz="900" dirty="0"/>
                <a:t>AMPA Receptor</a:t>
              </a:r>
            </a:p>
            <a:p>
              <a:r>
                <a:rPr lang="en-IE" sz="900" dirty="0">
                  <a:solidFill>
                    <a:srgbClr val="00B050"/>
                  </a:solidFill>
                </a:rPr>
                <a:t>GABA</a:t>
              </a:r>
              <a:r>
                <a:rPr lang="en-IE" sz="900" baseline="-25000" dirty="0">
                  <a:solidFill>
                    <a:srgbClr val="00B050"/>
                  </a:solidFill>
                </a:rPr>
                <a:t>A</a:t>
              </a:r>
              <a:r>
                <a:rPr lang="en-IE" sz="900" dirty="0">
                  <a:solidFill>
                    <a:srgbClr val="00B050"/>
                  </a:solidFill>
                </a:rPr>
                <a:t> Receptor</a:t>
              </a:r>
            </a:p>
          </p:txBody>
        </p:sp>
      </p:grpSp>
      <p:grpSp>
        <p:nvGrpSpPr>
          <p:cNvPr id="2" name="Group 1"/>
          <p:cNvGrpSpPr/>
          <p:nvPr/>
        </p:nvGrpSpPr>
        <p:grpSpPr>
          <a:xfrm>
            <a:off x="1564453" y="1267846"/>
            <a:ext cx="3450102" cy="4628906"/>
            <a:chOff x="5480846" y="1008369"/>
            <a:chExt cx="4600134" cy="5485907"/>
          </a:xfrm>
        </p:grpSpPr>
        <p:sp>
          <p:nvSpPr>
            <p:cNvPr id="368" name="Oval 367">
              <a:extLst>
                <a:ext uri="{FF2B5EF4-FFF2-40B4-BE49-F238E27FC236}">
                  <a16:creationId xmlns:a16="http://schemas.microsoft.com/office/drawing/2014/main" id="{0C36B8B3-2C08-438A-B2FE-3CFC8940D51C}"/>
                </a:ext>
              </a:extLst>
            </p:cNvPr>
            <p:cNvSpPr/>
            <p:nvPr/>
          </p:nvSpPr>
          <p:spPr>
            <a:xfrm rot="21118116">
              <a:off x="8319482" y="5385013"/>
              <a:ext cx="685349" cy="598059"/>
            </a:xfrm>
            <a:prstGeom prst="ellipse">
              <a:avLst/>
            </a:prstGeom>
            <a:solidFill>
              <a:schemeClr val="bg1">
                <a:lumMod val="85000"/>
              </a:schemeClr>
            </a:solidFill>
            <a:ln>
              <a:noFill/>
            </a:ln>
            <a:effectLst>
              <a:softEdge rad="533400"/>
            </a:effectLst>
            <a:scene3d>
              <a:camera prst="orthographicFront"/>
              <a:lightRig rig="threePt" dir="t"/>
            </a:scene3d>
            <a:sp3d extrusionH="38100" contourW="12700">
              <a:bevelT w="304800" h="304800"/>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69" name="Group 368">
              <a:extLst>
                <a:ext uri="{FF2B5EF4-FFF2-40B4-BE49-F238E27FC236}">
                  <a16:creationId xmlns:a16="http://schemas.microsoft.com/office/drawing/2014/main" id="{42F113D5-299B-4F86-9990-EAE74ADC9587}"/>
                </a:ext>
              </a:extLst>
            </p:cNvPr>
            <p:cNvGrpSpPr/>
            <p:nvPr/>
          </p:nvGrpSpPr>
          <p:grpSpPr>
            <a:xfrm rot="10800000">
              <a:off x="8807454" y="5810425"/>
              <a:ext cx="400941" cy="232615"/>
              <a:chOff x="6866021" y="-160422"/>
              <a:chExt cx="2197941" cy="1997241"/>
            </a:xfrm>
            <a:solidFill>
              <a:srgbClr val="00B050"/>
            </a:solidFill>
          </p:grpSpPr>
          <p:grpSp>
            <p:nvGrpSpPr>
              <p:cNvPr id="370" name="Group 369">
                <a:extLst>
                  <a:ext uri="{FF2B5EF4-FFF2-40B4-BE49-F238E27FC236}">
                    <a16:creationId xmlns:a16="http://schemas.microsoft.com/office/drawing/2014/main" id="{ABB5DFCA-ED3E-4C26-B234-2D49A7B05415}"/>
                  </a:ext>
                </a:extLst>
              </p:cNvPr>
              <p:cNvGrpSpPr/>
              <p:nvPr/>
            </p:nvGrpSpPr>
            <p:grpSpPr>
              <a:xfrm>
                <a:off x="6866021" y="-160422"/>
                <a:ext cx="1419726" cy="1997241"/>
                <a:chOff x="6866021" y="-160422"/>
                <a:chExt cx="1419726" cy="1997241"/>
              </a:xfrm>
              <a:grpFill/>
            </p:grpSpPr>
            <p:sp>
              <p:nvSpPr>
                <p:cNvPr id="374" name="Chord 373">
                  <a:extLst>
                    <a:ext uri="{FF2B5EF4-FFF2-40B4-BE49-F238E27FC236}">
                      <a16:creationId xmlns:a16="http://schemas.microsoft.com/office/drawing/2014/main" id="{E1122DAE-B181-4B9B-B972-ED7FABD39CC3}"/>
                    </a:ext>
                  </a:extLst>
                </p:cNvPr>
                <p:cNvSpPr/>
                <p:nvPr/>
              </p:nvSpPr>
              <p:spPr>
                <a:xfrm rot="21221667">
                  <a:off x="6866021" y="-160422"/>
                  <a:ext cx="962527" cy="1371600"/>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5" name="Chord 374">
                  <a:extLst>
                    <a:ext uri="{FF2B5EF4-FFF2-40B4-BE49-F238E27FC236}">
                      <a16:creationId xmlns:a16="http://schemas.microsoft.com/office/drawing/2014/main" id="{D3F9B27B-90E9-45C1-930E-0E1DB62724C4}"/>
                    </a:ext>
                  </a:extLst>
                </p:cNvPr>
                <p:cNvSpPr/>
                <p:nvPr/>
              </p:nvSpPr>
              <p:spPr>
                <a:xfrm rot="21252560">
                  <a:off x="7355305" y="834188"/>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71" name="Group 370">
                <a:extLst>
                  <a:ext uri="{FF2B5EF4-FFF2-40B4-BE49-F238E27FC236}">
                    <a16:creationId xmlns:a16="http://schemas.microsoft.com/office/drawing/2014/main" id="{7C49DFD1-987F-46AA-8F8B-87BEA0782E5F}"/>
                  </a:ext>
                </a:extLst>
              </p:cNvPr>
              <p:cNvGrpSpPr/>
              <p:nvPr/>
            </p:nvGrpSpPr>
            <p:grpSpPr>
              <a:xfrm rot="18264203" flipH="1">
                <a:off x="7379417" y="-384014"/>
                <a:ext cx="1393715" cy="1975374"/>
                <a:chOff x="6874843" y="-164349"/>
                <a:chExt cx="1424804" cy="1981255"/>
              </a:xfrm>
              <a:grpFill/>
            </p:grpSpPr>
            <p:sp>
              <p:nvSpPr>
                <p:cNvPr id="372" name="Chord 371">
                  <a:extLst>
                    <a:ext uri="{FF2B5EF4-FFF2-40B4-BE49-F238E27FC236}">
                      <a16:creationId xmlns:a16="http://schemas.microsoft.com/office/drawing/2014/main" id="{E822AA91-5AC5-4D34-978C-184A60207F10}"/>
                    </a:ext>
                  </a:extLst>
                </p:cNvPr>
                <p:cNvSpPr/>
                <p:nvPr/>
              </p:nvSpPr>
              <p:spPr>
                <a:xfrm rot="21221667">
                  <a:off x="6874843" y="-164349"/>
                  <a:ext cx="1023466" cy="1539174"/>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3" name="Chord 372">
                  <a:extLst>
                    <a:ext uri="{FF2B5EF4-FFF2-40B4-BE49-F238E27FC236}">
                      <a16:creationId xmlns:a16="http://schemas.microsoft.com/office/drawing/2014/main" id="{C4267BF1-0F52-4F2F-BB33-B4F76413019A}"/>
                    </a:ext>
                  </a:extLst>
                </p:cNvPr>
                <p:cNvSpPr/>
                <p:nvPr/>
              </p:nvSpPr>
              <p:spPr>
                <a:xfrm rot="21252560">
                  <a:off x="7369205" y="814275"/>
                  <a:ext cx="930442" cy="1002631"/>
                </a:xfrm>
                <a:prstGeom prst="chor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376" name="Group 375">
              <a:extLst>
                <a:ext uri="{FF2B5EF4-FFF2-40B4-BE49-F238E27FC236}">
                  <a16:creationId xmlns:a16="http://schemas.microsoft.com/office/drawing/2014/main" id="{F4886331-946A-4CA8-8673-0B9DC942D55C}"/>
                </a:ext>
              </a:extLst>
            </p:cNvPr>
            <p:cNvGrpSpPr/>
            <p:nvPr/>
          </p:nvGrpSpPr>
          <p:grpSpPr>
            <a:xfrm rot="12755570">
              <a:off x="8542021" y="5884156"/>
              <a:ext cx="373324" cy="213631"/>
              <a:chOff x="6866021" y="-160422"/>
              <a:chExt cx="2197941" cy="1997241"/>
            </a:xfrm>
            <a:solidFill>
              <a:schemeClr val="tx1"/>
            </a:solidFill>
          </p:grpSpPr>
          <p:grpSp>
            <p:nvGrpSpPr>
              <p:cNvPr id="377" name="Group 376">
                <a:extLst>
                  <a:ext uri="{FF2B5EF4-FFF2-40B4-BE49-F238E27FC236}">
                    <a16:creationId xmlns:a16="http://schemas.microsoft.com/office/drawing/2014/main" id="{6CE18120-601A-4043-932F-9B34853B25D4}"/>
                  </a:ext>
                </a:extLst>
              </p:cNvPr>
              <p:cNvGrpSpPr/>
              <p:nvPr/>
            </p:nvGrpSpPr>
            <p:grpSpPr>
              <a:xfrm>
                <a:off x="6866021" y="-160422"/>
                <a:ext cx="1419726" cy="1997241"/>
                <a:chOff x="6866021" y="-160422"/>
                <a:chExt cx="1419726" cy="1997241"/>
              </a:xfrm>
              <a:grpFill/>
            </p:grpSpPr>
            <p:sp>
              <p:nvSpPr>
                <p:cNvPr id="381" name="Chord 380">
                  <a:extLst>
                    <a:ext uri="{FF2B5EF4-FFF2-40B4-BE49-F238E27FC236}">
                      <a16:creationId xmlns:a16="http://schemas.microsoft.com/office/drawing/2014/main" id="{0E1F50E2-8161-4D59-8EC9-2E4CFBCC3D34}"/>
                    </a:ext>
                  </a:extLst>
                </p:cNvPr>
                <p:cNvSpPr/>
                <p:nvPr/>
              </p:nvSpPr>
              <p:spPr>
                <a:xfrm rot="21221667">
                  <a:off x="6866021" y="-160422"/>
                  <a:ext cx="962527" cy="1371600"/>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2" name="Chord 381">
                  <a:extLst>
                    <a:ext uri="{FF2B5EF4-FFF2-40B4-BE49-F238E27FC236}">
                      <a16:creationId xmlns:a16="http://schemas.microsoft.com/office/drawing/2014/main" id="{8D0FACF6-BFE4-4A28-8C08-4C15123DDECA}"/>
                    </a:ext>
                  </a:extLst>
                </p:cNvPr>
                <p:cNvSpPr/>
                <p:nvPr/>
              </p:nvSpPr>
              <p:spPr>
                <a:xfrm rot="21252560">
                  <a:off x="7355305" y="834188"/>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78" name="Group 377">
                <a:extLst>
                  <a:ext uri="{FF2B5EF4-FFF2-40B4-BE49-F238E27FC236}">
                    <a16:creationId xmlns:a16="http://schemas.microsoft.com/office/drawing/2014/main" id="{E151C111-26F5-49F6-A426-2F0076C870F3}"/>
                  </a:ext>
                </a:extLst>
              </p:cNvPr>
              <p:cNvGrpSpPr/>
              <p:nvPr/>
            </p:nvGrpSpPr>
            <p:grpSpPr>
              <a:xfrm rot="18264203" flipH="1">
                <a:off x="7379417" y="-384014"/>
                <a:ext cx="1393715" cy="1975374"/>
                <a:chOff x="6874843" y="-164349"/>
                <a:chExt cx="1424804" cy="1981255"/>
              </a:xfrm>
              <a:grpFill/>
            </p:grpSpPr>
            <p:sp>
              <p:nvSpPr>
                <p:cNvPr id="379" name="Chord 378">
                  <a:extLst>
                    <a:ext uri="{FF2B5EF4-FFF2-40B4-BE49-F238E27FC236}">
                      <a16:creationId xmlns:a16="http://schemas.microsoft.com/office/drawing/2014/main" id="{D91D142E-068D-45B6-AE48-18681E6601BA}"/>
                    </a:ext>
                  </a:extLst>
                </p:cNvPr>
                <p:cNvSpPr/>
                <p:nvPr/>
              </p:nvSpPr>
              <p:spPr>
                <a:xfrm rot="21221667">
                  <a:off x="6874843" y="-164349"/>
                  <a:ext cx="1023466" cy="1539174"/>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0" name="Chord 379">
                  <a:extLst>
                    <a:ext uri="{FF2B5EF4-FFF2-40B4-BE49-F238E27FC236}">
                      <a16:creationId xmlns:a16="http://schemas.microsoft.com/office/drawing/2014/main" id="{861E059A-0C99-4ACA-9ED0-D33FA5E4BF71}"/>
                    </a:ext>
                  </a:extLst>
                </p:cNvPr>
                <p:cNvSpPr/>
                <p:nvPr/>
              </p:nvSpPr>
              <p:spPr>
                <a:xfrm rot="21252560">
                  <a:off x="7369205" y="814275"/>
                  <a:ext cx="930442" cy="1002631"/>
                </a:xfrm>
                <a:prstGeom prst="chor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383" name="Group 382">
              <a:extLst>
                <a:ext uri="{FF2B5EF4-FFF2-40B4-BE49-F238E27FC236}">
                  <a16:creationId xmlns:a16="http://schemas.microsoft.com/office/drawing/2014/main" id="{3C2614E4-1D03-4407-88DD-517A7CC0C3FA}"/>
                </a:ext>
              </a:extLst>
            </p:cNvPr>
            <p:cNvGrpSpPr/>
            <p:nvPr/>
          </p:nvGrpSpPr>
          <p:grpSpPr>
            <a:xfrm rot="13420910">
              <a:off x="8256993" y="5845781"/>
              <a:ext cx="323787" cy="201284"/>
              <a:chOff x="6866021" y="-160422"/>
              <a:chExt cx="2197941" cy="1997241"/>
            </a:xfrm>
            <a:solidFill>
              <a:srgbClr val="FF0000"/>
            </a:solidFill>
          </p:grpSpPr>
          <p:grpSp>
            <p:nvGrpSpPr>
              <p:cNvPr id="384" name="Group 383">
                <a:extLst>
                  <a:ext uri="{FF2B5EF4-FFF2-40B4-BE49-F238E27FC236}">
                    <a16:creationId xmlns:a16="http://schemas.microsoft.com/office/drawing/2014/main" id="{6BFA5974-60A8-4F26-AECA-DD8B1EF1A3D7}"/>
                  </a:ext>
                </a:extLst>
              </p:cNvPr>
              <p:cNvGrpSpPr/>
              <p:nvPr/>
            </p:nvGrpSpPr>
            <p:grpSpPr>
              <a:xfrm>
                <a:off x="6866021" y="-160422"/>
                <a:ext cx="1419726" cy="1997241"/>
                <a:chOff x="6866021" y="-160422"/>
                <a:chExt cx="1419726" cy="1997241"/>
              </a:xfrm>
              <a:grpFill/>
            </p:grpSpPr>
            <p:sp>
              <p:nvSpPr>
                <p:cNvPr id="388" name="Chord 387">
                  <a:extLst>
                    <a:ext uri="{FF2B5EF4-FFF2-40B4-BE49-F238E27FC236}">
                      <a16:creationId xmlns:a16="http://schemas.microsoft.com/office/drawing/2014/main" id="{C1300597-7038-4201-869D-EADE3E6604AF}"/>
                    </a:ext>
                  </a:extLst>
                </p:cNvPr>
                <p:cNvSpPr/>
                <p:nvPr/>
              </p:nvSpPr>
              <p:spPr>
                <a:xfrm rot="21221667">
                  <a:off x="6866021" y="-160422"/>
                  <a:ext cx="962527" cy="1371600"/>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9" name="Chord 388">
                  <a:extLst>
                    <a:ext uri="{FF2B5EF4-FFF2-40B4-BE49-F238E27FC236}">
                      <a16:creationId xmlns:a16="http://schemas.microsoft.com/office/drawing/2014/main" id="{26094DAB-3E6C-4C64-A89A-AA05F8DB63FD}"/>
                    </a:ext>
                  </a:extLst>
                </p:cNvPr>
                <p:cNvSpPr/>
                <p:nvPr/>
              </p:nvSpPr>
              <p:spPr>
                <a:xfrm rot="21252560">
                  <a:off x="7355305" y="834188"/>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85" name="Group 384">
                <a:extLst>
                  <a:ext uri="{FF2B5EF4-FFF2-40B4-BE49-F238E27FC236}">
                    <a16:creationId xmlns:a16="http://schemas.microsoft.com/office/drawing/2014/main" id="{9B5E7E74-4231-43D6-813C-14D532AF2D92}"/>
                  </a:ext>
                </a:extLst>
              </p:cNvPr>
              <p:cNvGrpSpPr/>
              <p:nvPr/>
            </p:nvGrpSpPr>
            <p:grpSpPr>
              <a:xfrm rot="18264203" flipH="1">
                <a:off x="7379417" y="-384014"/>
                <a:ext cx="1393715" cy="1975374"/>
                <a:chOff x="6874843" y="-164349"/>
                <a:chExt cx="1424804" cy="1981255"/>
              </a:xfrm>
              <a:grpFill/>
            </p:grpSpPr>
            <p:sp>
              <p:nvSpPr>
                <p:cNvPr id="386" name="Chord 385">
                  <a:extLst>
                    <a:ext uri="{FF2B5EF4-FFF2-40B4-BE49-F238E27FC236}">
                      <a16:creationId xmlns:a16="http://schemas.microsoft.com/office/drawing/2014/main" id="{FE0C0385-3D9B-4347-B9E3-87AF8364CBCC}"/>
                    </a:ext>
                  </a:extLst>
                </p:cNvPr>
                <p:cNvSpPr/>
                <p:nvPr/>
              </p:nvSpPr>
              <p:spPr>
                <a:xfrm rot="21221667">
                  <a:off x="6874843" y="-164349"/>
                  <a:ext cx="1023466" cy="1539174"/>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7" name="Chord 386">
                  <a:extLst>
                    <a:ext uri="{FF2B5EF4-FFF2-40B4-BE49-F238E27FC236}">
                      <a16:creationId xmlns:a16="http://schemas.microsoft.com/office/drawing/2014/main" id="{32EF0981-0999-44FE-967F-CA9E9812805A}"/>
                    </a:ext>
                  </a:extLst>
                </p:cNvPr>
                <p:cNvSpPr/>
                <p:nvPr/>
              </p:nvSpPr>
              <p:spPr>
                <a:xfrm rot="21252560">
                  <a:off x="7369205" y="814275"/>
                  <a:ext cx="930442" cy="1002631"/>
                </a:xfrm>
                <a:prstGeom prst="chord">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390" name="TextBox 389">
              <a:extLst>
                <a:ext uri="{FF2B5EF4-FFF2-40B4-BE49-F238E27FC236}">
                  <a16:creationId xmlns:a16="http://schemas.microsoft.com/office/drawing/2014/main" id="{85E1D567-B375-44D0-B0D3-B8C294F5B03F}"/>
                </a:ext>
              </a:extLst>
            </p:cNvPr>
            <p:cNvSpPr txBox="1"/>
            <p:nvPr/>
          </p:nvSpPr>
          <p:spPr>
            <a:xfrm>
              <a:off x="8053037" y="6039429"/>
              <a:ext cx="902410" cy="382996"/>
            </a:xfrm>
            <a:prstGeom prst="rect">
              <a:avLst/>
            </a:prstGeom>
            <a:noFill/>
          </p:spPr>
          <p:txBody>
            <a:bodyPr wrap="square" rtlCol="0">
              <a:spAutoFit/>
            </a:bodyPr>
            <a:lstStyle/>
            <a:p>
              <a:r>
                <a:rPr lang="en-GB" sz="1500" dirty="0"/>
                <a:t>*</a:t>
              </a:r>
            </a:p>
          </p:txBody>
        </p:sp>
        <p:sp>
          <p:nvSpPr>
            <p:cNvPr id="391" name="TextBox 390">
              <a:extLst>
                <a:ext uri="{FF2B5EF4-FFF2-40B4-BE49-F238E27FC236}">
                  <a16:creationId xmlns:a16="http://schemas.microsoft.com/office/drawing/2014/main" id="{4F46DD76-6CA6-463D-BC30-3AF560A21F88}"/>
                </a:ext>
              </a:extLst>
            </p:cNvPr>
            <p:cNvSpPr txBox="1"/>
            <p:nvPr/>
          </p:nvSpPr>
          <p:spPr>
            <a:xfrm>
              <a:off x="8474163" y="6111280"/>
              <a:ext cx="902410" cy="382996"/>
            </a:xfrm>
            <a:prstGeom prst="rect">
              <a:avLst/>
            </a:prstGeom>
            <a:noFill/>
          </p:spPr>
          <p:txBody>
            <a:bodyPr wrap="square" rtlCol="0">
              <a:spAutoFit/>
            </a:bodyPr>
            <a:lstStyle/>
            <a:p>
              <a:r>
                <a:rPr lang="en-GB" sz="1500" dirty="0"/>
                <a:t>*</a:t>
              </a:r>
            </a:p>
          </p:txBody>
        </p:sp>
        <p:sp>
          <p:nvSpPr>
            <p:cNvPr id="392" name="TextBox 391">
              <a:extLst>
                <a:ext uri="{FF2B5EF4-FFF2-40B4-BE49-F238E27FC236}">
                  <a16:creationId xmlns:a16="http://schemas.microsoft.com/office/drawing/2014/main" id="{4EF5E7F3-4A4F-4F81-91C3-B20ADB60B9F7}"/>
                </a:ext>
              </a:extLst>
            </p:cNvPr>
            <p:cNvSpPr txBox="1"/>
            <p:nvPr/>
          </p:nvSpPr>
          <p:spPr>
            <a:xfrm>
              <a:off x="8944507" y="6010690"/>
              <a:ext cx="902410" cy="382996"/>
            </a:xfrm>
            <a:prstGeom prst="rect">
              <a:avLst/>
            </a:prstGeom>
            <a:noFill/>
          </p:spPr>
          <p:txBody>
            <a:bodyPr wrap="square" rtlCol="0">
              <a:spAutoFit/>
            </a:bodyPr>
            <a:lstStyle/>
            <a:p>
              <a:r>
                <a:rPr lang="en-GB" sz="1500" dirty="0"/>
                <a:t>*</a:t>
              </a:r>
            </a:p>
          </p:txBody>
        </p:sp>
        <p:sp>
          <p:nvSpPr>
            <p:cNvPr id="555" name="Rectangle 157">
              <a:extLst>
                <a:ext uri="{FF2B5EF4-FFF2-40B4-BE49-F238E27FC236}">
                  <a16:creationId xmlns:a16="http://schemas.microsoft.com/office/drawing/2014/main" id="{16A89FE6-C62F-45AF-B07E-6EA681DDF630}"/>
                </a:ext>
              </a:extLst>
            </p:cNvPr>
            <p:cNvSpPr>
              <a:spLocks noChangeArrowheads="1"/>
            </p:cNvSpPr>
            <p:nvPr/>
          </p:nvSpPr>
          <p:spPr bwMode="auto">
            <a:xfrm>
              <a:off x="6300079" y="1008369"/>
              <a:ext cx="2859756" cy="25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dirty="0">
                  <a:solidFill>
                    <a:srgbClr val="000000"/>
                  </a:solidFill>
                  <a:latin typeface="+mn-lt"/>
                </a:rPr>
                <a:t>Effect of Encephalopathy</a:t>
              </a:r>
              <a:endParaRPr lang="en-US" altLang="en-US" dirty="0">
                <a:latin typeface="+mn-lt"/>
              </a:endParaRPr>
            </a:p>
          </p:txBody>
        </p:sp>
        <p:sp>
          <p:nvSpPr>
            <p:cNvPr id="556" name="Line 6">
              <a:extLst>
                <a:ext uri="{FF2B5EF4-FFF2-40B4-BE49-F238E27FC236}">
                  <a16:creationId xmlns:a16="http://schemas.microsoft.com/office/drawing/2014/main" id="{D313FD03-9B2B-45CB-B29C-88B2C746B0DE}"/>
                </a:ext>
              </a:extLst>
            </p:cNvPr>
            <p:cNvSpPr>
              <a:spLocks noChangeShapeType="1"/>
            </p:cNvSpPr>
            <p:nvPr/>
          </p:nvSpPr>
          <p:spPr bwMode="auto">
            <a:xfrm>
              <a:off x="6098686" y="2150351"/>
              <a:ext cx="337730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557" name="Rectangle 7">
              <a:extLst>
                <a:ext uri="{FF2B5EF4-FFF2-40B4-BE49-F238E27FC236}">
                  <a16:creationId xmlns:a16="http://schemas.microsoft.com/office/drawing/2014/main" id="{E0608C90-3327-4E9D-9E1B-CC18F2A14E6A}"/>
                </a:ext>
              </a:extLst>
            </p:cNvPr>
            <p:cNvSpPr>
              <a:spLocks noChangeArrowheads="1"/>
            </p:cNvSpPr>
            <p:nvPr/>
          </p:nvSpPr>
          <p:spPr bwMode="auto">
            <a:xfrm>
              <a:off x="6148860" y="2150351"/>
              <a:ext cx="68015" cy="130363"/>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58" name="Rectangle 8">
              <a:extLst>
                <a:ext uri="{FF2B5EF4-FFF2-40B4-BE49-F238E27FC236}">
                  <a16:creationId xmlns:a16="http://schemas.microsoft.com/office/drawing/2014/main" id="{93483D4D-0527-417B-B56D-9627BA881222}"/>
                </a:ext>
              </a:extLst>
            </p:cNvPr>
            <p:cNvSpPr>
              <a:spLocks noChangeArrowheads="1"/>
            </p:cNvSpPr>
            <p:nvPr/>
          </p:nvSpPr>
          <p:spPr bwMode="auto">
            <a:xfrm>
              <a:off x="6233600" y="2150351"/>
              <a:ext cx="66899" cy="692903"/>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59" name="Rectangle 9">
              <a:extLst>
                <a:ext uri="{FF2B5EF4-FFF2-40B4-BE49-F238E27FC236}">
                  <a16:creationId xmlns:a16="http://schemas.microsoft.com/office/drawing/2014/main" id="{1B08B98F-FD1B-4D84-8AC4-4AF0FB1E805E}"/>
                </a:ext>
              </a:extLst>
            </p:cNvPr>
            <p:cNvSpPr>
              <a:spLocks noChangeArrowheads="1"/>
            </p:cNvSpPr>
            <p:nvPr/>
          </p:nvSpPr>
          <p:spPr bwMode="auto">
            <a:xfrm>
              <a:off x="6318340" y="2150351"/>
              <a:ext cx="66899" cy="345438"/>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0" name="Rectangle 10">
              <a:extLst>
                <a:ext uri="{FF2B5EF4-FFF2-40B4-BE49-F238E27FC236}">
                  <a16:creationId xmlns:a16="http://schemas.microsoft.com/office/drawing/2014/main" id="{7DD3C8E3-F4D7-4969-A5BF-389C9A8922FC}"/>
                </a:ext>
              </a:extLst>
            </p:cNvPr>
            <p:cNvSpPr>
              <a:spLocks noChangeArrowheads="1"/>
            </p:cNvSpPr>
            <p:nvPr/>
          </p:nvSpPr>
          <p:spPr bwMode="auto">
            <a:xfrm>
              <a:off x="6401962" y="2150351"/>
              <a:ext cx="68015" cy="212030"/>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1" name="Rectangle 11">
              <a:extLst>
                <a:ext uri="{FF2B5EF4-FFF2-40B4-BE49-F238E27FC236}">
                  <a16:creationId xmlns:a16="http://schemas.microsoft.com/office/drawing/2014/main" id="{0B8587CB-B5A4-46D7-BDCB-CD218BE40121}"/>
                </a:ext>
              </a:extLst>
            </p:cNvPr>
            <p:cNvSpPr>
              <a:spLocks noChangeArrowheads="1"/>
            </p:cNvSpPr>
            <p:nvPr/>
          </p:nvSpPr>
          <p:spPr bwMode="auto">
            <a:xfrm>
              <a:off x="6486702" y="2107235"/>
              <a:ext cx="68015" cy="4311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2" name="Rectangle 12">
              <a:extLst>
                <a:ext uri="{FF2B5EF4-FFF2-40B4-BE49-F238E27FC236}">
                  <a16:creationId xmlns:a16="http://schemas.microsoft.com/office/drawing/2014/main" id="{9B2EDD2F-0D31-4A67-BE79-CFE7166AF75E}"/>
                </a:ext>
              </a:extLst>
            </p:cNvPr>
            <p:cNvSpPr>
              <a:spLocks noChangeArrowheads="1"/>
            </p:cNvSpPr>
            <p:nvPr/>
          </p:nvSpPr>
          <p:spPr bwMode="auto">
            <a:xfrm>
              <a:off x="6571442" y="2150351"/>
              <a:ext cx="68015" cy="40275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3" name="Rectangle 13">
              <a:extLst>
                <a:ext uri="{FF2B5EF4-FFF2-40B4-BE49-F238E27FC236}">
                  <a16:creationId xmlns:a16="http://schemas.microsoft.com/office/drawing/2014/main" id="{FCB427DA-6527-4E3F-AB32-8295A8316E7D}"/>
                </a:ext>
              </a:extLst>
            </p:cNvPr>
            <p:cNvSpPr>
              <a:spLocks noChangeArrowheads="1"/>
            </p:cNvSpPr>
            <p:nvPr/>
          </p:nvSpPr>
          <p:spPr bwMode="auto">
            <a:xfrm>
              <a:off x="6656180" y="2150351"/>
              <a:ext cx="66899" cy="612758"/>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4" name="Rectangle 14">
              <a:extLst>
                <a:ext uri="{FF2B5EF4-FFF2-40B4-BE49-F238E27FC236}">
                  <a16:creationId xmlns:a16="http://schemas.microsoft.com/office/drawing/2014/main" id="{F70AFC2A-D14F-4D73-88ED-264617CC03A4}"/>
                </a:ext>
              </a:extLst>
            </p:cNvPr>
            <p:cNvSpPr>
              <a:spLocks noChangeArrowheads="1"/>
            </p:cNvSpPr>
            <p:nvPr/>
          </p:nvSpPr>
          <p:spPr bwMode="auto">
            <a:xfrm>
              <a:off x="6739804" y="2041292"/>
              <a:ext cx="68015" cy="10905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5" name="Rectangle 15">
              <a:extLst>
                <a:ext uri="{FF2B5EF4-FFF2-40B4-BE49-F238E27FC236}">
                  <a16:creationId xmlns:a16="http://schemas.microsoft.com/office/drawing/2014/main" id="{545285EA-9BE8-428B-9504-D6D18A04D227}"/>
                </a:ext>
              </a:extLst>
            </p:cNvPr>
            <p:cNvSpPr>
              <a:spLocks noChangeArrowheads="1"/>
            </p:cNvSpPr>
            <p:nvPr/>
          </p:nvSpPr>
          <p:spPr bwMode="auto">
            <a:xfrm>
              <a:off x="6824544" y="1824697"/>
              <a:ext cx="68015" cy="325654"/>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6" name="Rectangle 16">
              <a:extLst>
                <a:ext uri="{FF2B5EF4-FFF2-40B4-BE49-F238E27FC236}">
                  <a16:creationId xmlns:a16="http://schemas.microsoft.com/office/drawing/2014/main" id="{C678195C-43D5-40A3-8940-8001F30FE297}"/>
                </a:ext>
              </a:extLst>
            </p:cNvPr>
            <p:cNvSpPr>
              <a:spLocks noChangeArrowheads="1"/>
            </p:cNvSpPr>
            <p:nvPr/>
          </p:nvSpPr>
          <p:spPr bwMode="auto">
            <a:xfrm>
              <a:off x="6909284" y="2087453"/>
              <a:ext cx="66899" cy="62899"/>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7" name="Rectangle 17">
              <a:extLst>
                <a:ext uri="{FF2B5EF4-FFF2-40B4-BE49-F238E27FC236}">
                  <a16:creationId xmlns:a16="http://schemas.microsoft.com/office/drawing/2014/main" id="{62305D89-8798-4575-B6D0-18121520DD84}"/>
                </a:ext>
              </a:extLst>
            </p:cNvPr>
            <p:cNvSpPr>
              <a:spLocks noChangeArrowheads="1"/>
            </p:cNvSpPr>
            <p:nvPr/>
          </p:nvSpPr>
          <p:spPr bwMode="auto">
            <a:xfrm>
              <a:off x="6994022" y="2068683"/>
              <a:ext cx="66899" cy="81667"/>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8" name="Rectangle 18">
              <a:extLst>
                <a:ext uri="{FF2B5EF4-FFF2-40B4-BE49-F238E27FC236}">
                  <a16:creationId xmlns:a16="http://schemas.microsoft.com/office/drawing/2014/main" id="{BBBBA910-FA45-4FDB-A1E6-5BD4484C5C84}"/>
                </a:ext>
              </a:extLst>
            </p:cNvPr>
            <p:cNvSpPr>
              <a:spLocks noChangeArrowheads="1"/>
            </p:cNvSpPr>
            <p:nvPr/>
          </p:nvSpPr>
          <p:spPr bwMode="auto">
            <a:xfrm>
              <a:off x="7077646" y="1751146"/>
              <a:ext cx="68015" cy="39920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69" name="Rectangle 19">
              <a:extLst>
                <a:ext uri="{FF2B5EF4-FFF2-40B4-BE49-F238E27FC236}">
                  <a16:creationId xmlns:a16="http://schemas.microsoft.com/office/drawing/2014/main" id="{D580D682-C9D8-4B8C-B2F4-4B2486213D83}"/>
                </a:ext>
              </a:extLst>
            </p:cNvPr>
            <p:cNvSpPr>
              <a:spLocks noChangeArrowheads="1"/>
            </p:cNvSpPr>
            <p:nvPr/>
          </p:nvSpPr>
          <p:spPr bwMode="auto">
            <a:xfrm>
              <a:off x="7162386" y="2150351"/>
              <a:ext cx="68015" cy="14101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70" name="Rectangle 20">
              <a:extLst>
                <a:ext uri="{FF2B5EF4-FFF2-40B4-BE49-F238E27FC236}">
                  <a16:creationId xmlns:a16="http://schemas.microsoft.com/office/drawing/2014/main" id="{DD9AECD1-17C7-4C4B-B8DD-63A7985C146E}"/>
                </a:ext>
              </a:extLst>
            </p:cNvPr>
            <p:cNvSpPr>
              <a:spLocks noChangeArrowheads="1"/>
            </p:cNvSpPr>
            <p:nvPr/>
          </p:nvSpPr>
          <p:spPr bwMode="auto">
            <a:xfrm>
              <a:off x="7247125" y="2121945"/>
              <a:ext cx="66899" cy="28406"/>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71" name="Rectangle 21">
              <a:extLst>
                <a:ext uri="{FF2B5EF4-FFF2-40B4-BE49-F238E27FC236}">
                  <a16:creationId xmlns:a16="http://schemas.microsoft.com/office/drawing/2014/main" id="{6797DD1E-5741-4E9B-B61B-00ECD4CE7AEC}"/>
                </a:ext>
              </a:extLst>
            </p:cNvPr>
            <p:cNvSpPr>
              <a:spLocks noChangeArrowheads="1"/>
            </p:cNvSpPr>
            <p:nvPr/>
          </p:nvSpPr>
          <p:spPr bwMode="auto">
            <a:xfrm>
              <a:off x="7330750" y="1979915"/>
              <a:ext cx="68015" cy="170435"/>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572" name="Rectangle 22">
              <a:extLst>
                <a:ext uri="{FF2B5EF4-FFF2-40B4-BE49-F238E27FC236}">
                  <a16:creationId xmlns:a16="http://schemas.microsoft.com/office/drawing/2014/main" id="{A1193651-4AEC-4A80-80BE-214584FEF78C}"/>
                </a:ext>
              </a:extLst>
            </p:cNvPr>
            <p:cNvSpPr>
              <a:spLocks noChangeArrowheads="1"/>
            </p:cNvSpPr>
            <p:nvPr/>
          </p:nvSpPr>
          <p:spPr bwMode="auto">
            <a:xfrm>
              <a:off x="7415488" y="2039264"/>
              <a:ext cx="68015" cy="111088"/>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3" name="Rectangle 23">
              <a:extLst>
                <a:ext uri="{FF2B5EF4-FFF2-40B4-BE49-F238E27FC236}">
                  <a16:creationId xmlns:a16="http://schemas.microsoft.com/office/drawing/2014/main" id="{24193760-7CB0-4F4F-AFA2-5829F0CCD3B3}"/>
                </a:ext>
              </a:extLst>
            </p:cNvPr>
            <p:cNvSpPr>
              <a:spLocks noChangeArrowheads="1"/>
            </p:cNvSpPr>
            <p:nvPr/>
          </p:nvSpPr>
          <p:spPr bwMode="auto">
            <a:xfrm>
              <a:off x="7500228" y="1942379"/>
              <a:ext cx="66899" cy="207972"/>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4" name="Rectangle 24">
              <a:extLst>
                <a:ext uri="{FF2B5EF4-FFF2-40B4-BE49-F238E27FC236}">
                  <a16:creationId xmlns:a16="http://schemas.microsoft.com/office/drawing/2014/main" id="{DA217162-C11B-48AD-975F-8C584ABA756A}"/>
                </a:ext>
              </a:extLst>
            </p:cNvPr>
            <p:cNvSpPr>
              <a:spLocks noChangeArrowheads="1"/>
            </p:cNvSpPr>
            <p:nvPr/>
          </p:nvSpPr>
          <p:spPr bwMode="auto">
            <a:xfrm>
              <a:off x="7584967" y="2091510"/>
              <a:ext cx="66899" cy="5884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5" name="Rectangle 25">
              <a:extLst>
                <a:ext uri="{FF2B5EF4-FFF2-40B4-BE49-F238E27FC236}">
                  <a16:creationId xmlns:a16="http://schemas.microsoft.com/office/drawing/2014/main" id="{590D0B31-5F4E-4A64-8FEF-2172AD81A86B}"/>
                </a:ext>
              </a:extLst>
            </p:cNvPr>
            <p:cNvSpPr>
              <a:spLocks noChangeArrowheads="1"/>
            </p:cNvSpPr>
            <p:nvPr/>
          </p:nvSpPr>
          <p:spPr bwMode="auto">
            <a:xfrm>
              <a:off x="7668591" y="1992089"/>
              <a:ext cx="68015" cy="158262"/>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6" name="Rectangle 26">
              <a:extLst>
                <a:ext uri="{FF2B5EF4-FFF2-40B4-BE49-F238E27FC236}">
                  <a16:creationId xmlns:a16="http://schemas.microsoft.com/office/drawing/2014/main" id="{07FC3BA0-9B67-4DCC-9481-3DF16A3AE36C}"/>
                </a:ext>
              </a:extLst>
            </p:cNvPr>
            <p:cNvSpPr>
              <a:spLocks noChangeArrowheads="1"/>
            </p:cNvSpPr>
            <p:nvPr/>
          </p:nvSpPr>
          <p:spPr bwMode="auto">
            <a:xfrm>
              <a:off x="7753330" y="2150351"/>
              <a:ext cx="68015" cy="30942"/>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7" name="Rectangle 27">
              <a:extLst>
                <a:ext uri="{FF2B5EF4-FFF2-40B4-BE49-F238E27FC236}">
                  <a16:creationId xmlns:a16="http://schemas.microsoft.com/office/drawing/2014/main" id="{EB20FD70-4491-4198-8523-FFB69865BBC6}"/>
                </a:ext>
              </a:extLst>
            </p:cNvPr>
            <p:cNvSpPr>
              <a:spLocks noChangeArrowheads="1"/>
            </p:cNvSpPr>
            <p:nvPr/>
          </p:nvSpPr>
          <p:spPr bwMode="auto">
            <a:xfrm>
              <a:off x="7838069" y="2150351"/>
              <a:ext cx="68015" cy="171450"/>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8" name="Rectangle 28">
              <a:extLst>
                <a:ext uri="{FF2B5EF4-FFF2-40B4-BE49-F238E27FC236}">
                  <a16:creationId xmlns:a16="http://schemas.microsoft.com/office/drawing/2014/main" id="{44A29B08-E815-47CD-941A-76C949DBCA40}"/>
                </a:ext>
              </a:extLst>
            </p:cNvPr>
            <p:cNvSpPr>
              <a:spLocks noChangeArrowheads="1"/>
            </p:cNvSpPr>
            <p:nvPr/>
          </p:nvSpPr>
          <p:spPr bwMode="auto">
            <a:xfrm>
              <a:off x="7922809" y="2150351"/>
              <a:ext cx="66899" cy="2637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79" name="Rectangle 29">
              <a:extLst>
                <a:ext uri="{FF2B5EF4-FFF2-40B4-BE49-F238E27FC236}">
                  <a16:creationId xmlns:a16="http://schemas.microsoft.com/office/drawing/2014/main" id="{642171FB-CE6D-4147-A809-64A19B10B419}"/>
                </a:ext>
              </a:extLst>
            </p:cNvPr>
            <p:cNvSpPr>
              <a:spLocks noChangeArrowheads="1"/>
            </p:cNvSpPr>
            <p:nvPr/>
          </p:nvSpPr>
          <p:spPr bwMode="auto">
            <a:xfrm>
              <a:off x="8006433" y="2150351"/>
              <a:ext cx="68015" cy="45146"/>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0" name="Rectangle 30">
              <a:extLst>
                <a:ext uri="{FF2B5EF4-FFF2-40B4-BE49-F238E27FC236}">
                  <a16:creationId xmlns:a16="http://schemas.microsoft.com/office/drawing/2014/main" id="{7996514E-CC26-445A-B10C-8C7FD0E2AD13}"/>
                </a:ext>
              </a:extLst>
            </p:cNvPr>
            <p:cNvSpPr>
              <a:spLocks noChangeArrowheads="1"/>
            </p:cNvSpPr>
            <p:nvPr/>
          </p:nvSpPr>
          <p:spPr bwMode="auto">
            <a:xfrm>
              <a:off x="8091172" y="2063104"/>
              <a:ext cx="68015" cy="8724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1" name="Rectangle 31">
              <a:extLst>
                <a:ext uri="{FF2B5EF4-FFF2-40B4-BE49-F238E27FC236}">
                  <a16:creationId xmlns:a16="http://schemas.microsoft.com/office/drawing/2014/main" id="{DBD8AAB2-C4EF-4FC4-9990-4827BFBFC9F9}"/>
                </a:ext>
              </a:extLst>
            </p:cNvPr>
            <p:cNvSpPr>
              <a:spLocks noChangeArrowheads="1"/>
            </p:cNvSpPr>
            <p:nvPr/>
          </p:nvSpPr>
          <p:spPr bwMode="auto">
            <a:xfrm>
              <a:off x="8175911" y="1823175"/>
              <a:ext cx="66899" cy="327176"/>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2" name="Rectangle 32">
              <a:extLst>
                <a:ext uri="{FF2B5EF4-FFF2-40B4-BE49-F238E27FC236}">
                  <a16:creationId xmlns:a16="http://schemas.microsoft.com/office/drawing/2014/main" id="{4D99F40C-5740-4808-9F5A-4E6045C12240}"/>
                </a:ext>
              </a:extLst>
            </p:cNvPr>
            <p:cNvSpPr>
              <a:spLocks noChangeArrowheads="1"/>
            </p:cNvSpPr>
            <p:nvPr/>
          </p:nvSpPr>
          <p:spPr bwMode="auto">
            <a:xfrm>
              <a:off x="8260651" y="2064119"/>
              <a:ext cx="66899" cy="86232"/>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3" name="Rectangle 33">
              <a:extLst>
                <a:ext uri="{FF2B5EF4-FFF2-40B4-BE49-F238E27FC236}">
                  <a16:creationId xmlns:a16="http://schemas.microsoft.com/office/drawing/2014/main" id="{17378865-098D-4912-AB29-6BC65DA9E906}"/>
                </a:ext>
              </a:extLst>
            </p:cNvPr>
            <p:cNvSpPr>
              <a:spLocks noChangeArrowheads="1"/>
            </p:cNvSpPr>
            <p:nvPr/>
          </p:nvSpPr>
          <p:spPr bwMode="auto">
            <a:xfrm>
              <a:off x="8344275" y="2127525"/>
              <a:ext cx="68015" cy="22827"/>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584" name="Rectangle 34">
              <a:extLst>
                <a:ext uri="{FF2B5EF4-FFF2-40B4-BE49-F238E27FC236}">
                  <a16:creationId xmlns:a16="http://schemas.microsoft.com/office/drawing/2014/main" id="{1D02F10E-5F55-4B9E-9E59-EAB41E906589}"/>
                </a:ext>
              </a:extLst>
            </p:cNvPr>
            <p:cNvSpPr>
              <a:spLocks noChangeArrowheads="1"/>
            </p:cNvSpPr>
            <p:nvPr/>
          </p:nvSpPr>
          <p:spPr bwMode="auto">
            <a:xfrm>
              <a:off x="8429013" y="2079336"/>
              <a:ext cx="68015" cy="71015"/>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5" name="Rectangle 35">
              <a:extLst>
                <a:ext uri="{FF2B5EF4-FFF2-40B4-BE49-F238E27FC236}">
                  <a16:creationId xmlns:a16="http://schemas.microsoft.com/office/drawing/2014/main" id="{55C170DF-5AFE-439D-9E56-584CFA9EF311}"/>
                </a:ext>
              </a:extLst>
            </p:cNvPr>
            <p:cNvSpPr>
              <a:spLocks noChangeArrowheads="1"/>
            </p:cNvSpPr>
            <p:nvPr/>
          </p:nvSpPr>
          <p:spPr bwMode="auto">
            <a:xfrm>
              <a:off x="8513753" y="1989553"/>
              <a:ext cx="66899" cy="160799"/>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6" name="Rectangle 36">
              <a:extLst>
                <a:ext uri="{FF2B5EF4-FFF2-40B4-BE49-F238E27FC236}">
                  <a16:creationId xmlns:a16="http://schemas.microsoft.com/office/drawing/2014/main" id="{58FE5E91-5446-4280-AB23-D08587942C1D}"/>
                </a:ext>
              </a:extLst>
            </p:cNvPr>
            <p:cNvSpPr>
              <a:spLocks noChangeArrowheads="1"/>
            </p:cNvSpPr>
            <p:nvPr/>
          </p:nvSpPr>
          <p:spPr bwMode="auto">
            <a:xfrm>
              <a:off x="8597377" y="2089481"/>
              <a:ext cx="68015" cy="60870"/>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7" name="Rectangle 37">
              <a:extLst>
                <a:ext uri="{FF2B5EF4-FFF2-40B4-BE49-F238E27FC236}">
                  <a16:creationId xmlns:a16="http://schemas.microsoft.com/office/drawing/2014/main" id="{DFB81AE3-1BEE-4F97-888B-ECA203B159B8}"/>
                </a:ext>
              </a:extLst>
            </p:cNvPr>
            <p:cNvSpPr>
              <a:spLocks noChangeArrowheads="1"/>
            </p:cNvSpPr>
            <p:nvPr/>
          </p:nvSpPr>
          <p:spPr bwMode="auto">
            <a:xfrm>
              <a:off x="8682117" y="2025060"/>
              <a:ext cx="68015" cy="125291"/>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8" name="Rectangle 38">
              <a:extLst>
                <a:ext uri="{FF2B5EF4-FFF2-40B4-BE49-F238E27FC236}">
                  <a16:creationId xmlns:a16="http://schemas.microsoft.com/office/drawing/2014/main" id="{618DC54B-5255-4E64-B745-D006077FCD09}"/>
                </a:ext>
              </a:extLst>
            </p:cNvPr>
            <p:cNvSpPr>
              <a:spLocks noChangeArrowheads="1"/>
            </p:cNvSpPr>
            <p:nvPr/>
          </p:nvSpPr>
          <p:spPr bwMode="auto">
            <a:xfrm>
              <a:off x="8766855" y="2150351"/>
              <a:ext cx="68015" cy="20290"/>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89" name="Rectangle 39">
              <a:extLst>
                <a:ext uri="{FF2B5EF4-FFF2-40B4-BE49-F238E27FC236}">
                  <a16:creationId xmlns:a16="http://schemas.microsoft.com/office/drawing/2014/main" id="{E38F1C6B-063D-4E50-8C73-B6D1E24BC6A4}"/>
                </a:ext>
              </a:extLst>
            </p:cNvPr>
            <p:cNvSpPr>
              <a:spLocks noChangeArrowheads="1"/>
            </p:cNvSpPr>
            <p:nvPr/>
          </p:nvSpPr>
          <p:spPr bwMode="auto">
            <a:xfrm>
              <a:off x="8851595" y="2094553"/>
              <a:ext cx="66899" cy="55797"/>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90" name="Rectangle 40">
              <a:extLst>
                <a:ext uri="{FF2B5EF4-FFF2-40B4-BE49-F238E27FC236}">
                  <a16:creationId xmlns:a16="http://schemas.microsoft.com/office/drawing/2014/main" id="{0C2F4638-C35C-4E82-A50A-9C5F0004B7D8}"/>
                </a:ext>
              </a:extLst>
            </p:cNvPr>
            <p:cNvSpPr>
              <a:spLocks noChangeArrowheads="1"/>
            </p:cNvSpPr>
            <p:nvPr/>
          </p:nvSpPr>
          <p:spPr bwMode="auto">
            <a:xfrm>
              <a:off x="8935219" y="2126510"/>
              <a:ext cx="68015" cy="23841"/>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91" name="Rectangle 41">
              <a:extLst>
                <a:ext uri="{FF2B5EF4-FFF2-40B4-BE49-F238E27FC236}">
                  <a16:creationId xmlns:a16="http://schemas.microsoft.com/office/drawing/2014/main" id="{C797E319-5C07-4F03-AA94-5ECF3EBF52DA}"/>
                </a:ext>
              </a:extLst>
            </p:cNvPr>
            <p:cNvSpPr>
              <a:spLocks noChangeArrowheads="1"/>
            </p:cNvSpPr>
            <p:nvPr/>
          </p:nvSpPr>
          <p:spPr bwMode="auto">
            <a:xfrm>
              <a:off x="9019957" y="2042307"/>
              <a:ext cx="68015" cy="108045"/>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592" name="Rectangle 42">
              <a:extLst>
                <a:ext uri="{FF2B5EF4-FFF2-40B4-BE49-F238E27FC236}">
                  <a16:creationId xmlns:a16="http://schemas.microsoft.com/office/drawing/2014/main" id="{12D72901-4D6D-4F8A-919C-C63185B74175}"/>
                </a:ext>
              </a:extLst>
            </p:cNvPr>
            <p:cNvSpPr>
              <a:spLocks noChangeArrowheads="1"/>
            </p:cNvSpPr>
            <p:nvPr/>
          </p:nvSpPr>
          <p:spPr bwMode="auto">
            <a:xfrm>
              <a:off x="6148860" y="2150351"/>
              <a:ext cx="68015" cy="130363"/>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3" name="Rectangle 43">
              <a:extLst>
                <a:ext uri="{FF2B5EF4-FFF2-40B4-BE49-F238E27FC236}">
                  <a16:creationId xmlns:a16="http://schemas.microsoft.com/office/drawing/2014/main" id="{C9E247CD-E9B4-4BCE-86E5-D61888F8E864}"/>
                </a:ext>
              </a:extLst>
            </p:cNvPr>
            <p:cNvSpPr>
              <a:spLocks noChangeArrowheads="1"/>
            </p:cNvSpPr>
            <p:nvPr/>
          </p:nvSpPr>
          <p:spPr bwMode="auto">
            <a:xfrm>
              <a:off x="6233600" y="2150351"/>
              <a:ext cx="66899" cy="692903"/>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4" name="Rectangle 44">
              <a:extLst>
                <a:ext uri="{FF2B5EF4-FFF2-40B4-BE49-F238E27FC236}">
                  <a16:creationId xmlns:a16="http://schemas.microsoft.com/office/drawing/2014/main" id="{2A226CC5-1ED7-4C30-9E8F-FFCE29BF6AE8}"/>
                </a:ext>
              </a:extLst>
            </p:cNvPr>
            <p:cNvSpPr>
              <a:spLocks noChangeArrowheads="1"/>
            </p:cNvSpPr>
            <p:nvPr/>
          </p:nvSpPr>
          <p:spPr bwMode="auto">
            <a:xfrm>
              <a:off x="6318340" y="2150351"/>
              <a:ext cx="66899" cy="345438"/>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5" name="Rectangle 45">
              <a:extLst>
                <a:ext uri="{FF2B5EF4-FFF2-40B4-BE49-F238E27FC236}">
                  <a16:creationId xmlns:a16="http://schemas.microsoft.com/office/drawing/2014/main" id="{2A600531-A31C-4A45-8F88-D61F7119080D}"/>
                </a:ext>
              </a:extLst>
            </p:cNvPr>
            <p:cNvSpPr>
              <a:spLocks noChangeArrowheads="1"/>
            </p:cNvSpPr>
            <p:nvPr/>
          </p:nvSpPr>
          <p:spPr bwMode="auto">
            <a:xfrm>
              <a:off x="6401962" y="2150351"/>
              <a:ext cx="68015" cy="212030"/>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6" name="Rectangle 46">
              <a:extLst>
                <a:ext uri="{FF2B5EF4-FFF2-40B4-BE49-F238E27FC236}">
                  <a16:creationId xmlns:a16="http://schemas.microsoft.com/office/drawing/2014/main" id="{F95D01FE-0E8A-4E66-8B35-38AE98EDB2CA}"/>
                </a:ext>
              </a:extLst>
            </p:cNvPr>
            <p:cNvSpPr>
              <a:spLocks noChangeArrowheads="1"/>
            </p:cNvSpPr>
            <p:nvPr/>
          </p:nvSpPr>
          <p:spPr bwMode="auto">
            <a:xfrm>
              <a:off x="6486702" y="2107235"/>
              <a:ext cx="68015" cy="4311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7" name="Rectangle 47">
              <a:extLst>
                <a:ext uri="{FF2B5EF4-FFF2-40B4-BE49-F238E27FC236}">
                  <a16:creationId xmlns:a16="http://schemas.microsoft.com/office/drawing/2014/main" id="{47F20E9D-30EF-4A53-96DA-69012669EBD6}"/>
                </a:ext>
              </a:extLst>
            </p:cNvPr>
            <p:cNvSpPr>
              <a:spLocks noChangeArrowheads="1"/>
            </p:cNvSpPr>
            <p:nvPr/>
          </p:nvSpPr>
          <p:spPr bwMode="auto">
            <a:xfrm>
              <a:off x="6571442" y="2150351"/>
              <a:ext cx="68015" cy="40275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8" name="Rectangle 48">
              <a:extLst>
                <a:ext uri="{FF2B5EF4-FFF2-40B4-BE49-F238E27FC236}">
                  <a16:creationId xmlns:a16="http://schemas.microsoft.com/office/drawing/2014/main" id="{F0A3511A-85AD-405D-98F6-37C6544EF548}"/>
                </a:ext>
              </a:extLst>
            </p:cNvPr>
            <p:cNvSpPr>
              <a:spLocks noChangeArrowheads="1"/>
            </p:cNvSpPr>
            <p:nvPr/>
          </p:nvSpPr>
          <p:spPr bwMode="auto">
            <a:xfrm>
              <a:off x="6656180" y="2150351"/>
              <a:ext cx="66899" cy="612758"/>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599" name="Rectangle 49">
              <a:extLst>
                <a:ext uri="{FF2B5EF4-FFF2-40B4-BE49-F238E27FC236}">
                  <a16:creationId xmlns:a16="http://schemas.microsoft.com/office/drawing/2014/main" id="{6A602966-8E8A-4A9C-97AA-9435130000B8}"/>
                </a:ext>
              </a:extLst>
            </p:cNvPr>
            <p:cNvSpPr>
              <a:spLocks noChangeArrowheads="1"/>
            </p:cNvSpPr>
            <p:nvPr/>
          </p:nvSpPr>
          <p:spPr bwMode="auto">
            <a:xfrm>
              <a:off x="6739804" y="2041292"/>
              <a:ext cx="68015" cy="10905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0" name="Rectangle 50">
              <a:extLst>
                <a:ext uri="{FF2B5EF4-FFF2-40B4-BE49-F238E27FC236}">
                  <a16:creationId xmlns:a16="http://schemas.microsoft.com/office/drawing/2014/main" id="{C1A20F27-5E05-4F2E-A431-3B642829E396}"/>
                </a:ext>
              </a:extLst>
            </p:cNvPr>
            <p:cNvSpPr>
              <a:spLocks noChangeArrowheads="1"/>
            </p:cNvSpPr>
            <p:nvPr/>
          </p:nvSpPr>
          <p:spPr bwMode="auto">
            <a:xfrm>
              <a:off x="6824544" y="1824697"/>
              <a:ext cx="68015" cy="325654"/>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1" name="Rectangle 51">
              <a:extLst>
                <a:ext uri="{FF2B5EF4-FFF2-40B4-BE49-F238E27FC236}">
                  <a16:creationId xmlns:a16="http://schemas.microsoft.com/office/drawing/2014/main" id="{A64EEBD8-D795-4B94-9CE5-247CD3FF4DA8}"/>
                </a:ext>
              </a:extLst>
            </p:cNvPr>
            <p:cNvSpPr>
              <a:spLocks noChangeArrowheads="1"/>
            </p:cNvSpPr>
            <p:nvPr/>
          </p:nvSpPr>
          <p:spPr bwMode="auto">
            <a:xfrm>
              <a:off x="6909284" y="2087453"/>
              <a:ext cx="66899" cy="62899"/>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2" name="Rectangle 52">
              <a:extLst>
                <a:ext uri="{FF2B5EF4-FFF2-40B4-BE49-F238E27FC236}">
                  <a16:creationId xmlns:a16="http://schemas.microsoft.com/office/drawing/2014/main" id="{2C68A40C-0C95-4872-9C18-B6FF0E78401C}"/>
                </a:ext>
              </a:extLst>
            </p:cNvPr>
            <p:cNvSpPr>
              <a:spLocks noChangeArrowheads="1"/>
            </p:cNvSpPr>
            <p:nvPr/>
          </p:nvSpPr>
          <p:spPr bwMode="auto">
            <a:xfrm>
              <a:off x="6994022" y="2068683"/>
              <a:ext cx="66899" cy="81667"/>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3" name="Rectangle 53">
              <a:extLst>
                <a:ext uri="{FF2B5EF4-FFF2-40B4-BE49-F238E27FC236}">
                  <a16:creationId xmlns:a16="http://schemas.microsoft.com/office/drawing/2014/main" id="{852F7336-9953-43C8-B179-F934D63F86C8}"/>
                </a:ext>
              </a:extLst>
            </p:cNvPr>
            <p:cNvSpPr>
              <a:spLocks noChangeArrowheads="1"/>
            </p:cNvSpPr>
            <p:nvPr/>
          </p:nvSpPr>
          <p:spPr bwMode="auto">
            <a:xfrm>
              <a:off x="7077646" y="1751146"/>
              <a:ext cx="68015" cy="39920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4" name="Rectangle 54">
              <a:extLst>
                <a:ext uri="{FF2B5EF4-FFF2-40B4-BE49-F238E27FC236}">
                  <a16:creationId xmlns:a16="http://schemas.microsoft.com/office/drawing/2014/main" id="{3C089FA3-BF1C-47EC-A1E5-B4309B3727EC}"/>
                </a:ext>
              </a:extLst>
            </p:cNvPr>
            <p:cNvSpPr>
              <a:spLocks noChangeArrowheads="1"/>
            </p:cNvSpPr>
            <p:nvPr/>
          </p:nvSpPr>
          <p:spPr bwMode="auto">
            <a:xfrm>
              <a:off x="7162386" y="2150351"/>
              <a:ext cx="68015" cy="14101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5" name="Rectangle 55">
              <a:extLst>
                <a:ext uri="{FF2B5EF4-FFF2-40B4-BE49-F238E27FC236}">
                  <a16:creationId xmlns:a16="http://schemas.microsoft.com/office/drawing/2014/main" id="{A215172A-D6A7-41E2-9E92-42D7BEB51CC7}"/>
                </a:ext>
              </a:extLst>
            </p:cNvPr>
            <p:cNvSpPr>
              <a:spLocks noChangeArrowheads="1"/>
            </p:cNvSpPr>
            <p:nvPr/>
          </p:nvSpPr>
          <p:spPr bwMode="auto">
            <a:xfrm>
              <a:off x="7247125" y="2121945"/>
              <a:ext cx="66899" cy="28406"/>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6" name="Rectangle 56">
              <a:extLst>
                <a:ext uri="{FF2B5EF4-FFF2-40B4-BE49-F238E27FC236}">
                  <a16:creationId xmlns:a16="http://schemas.microsoft.com/office/drawing/2014/main" id="{824BA6B4-B5F3-4AC6-9E8E-D4C8CB712C37}"/>
                </a:ext>
              </a:extLst>
            </p:cNvPr>
            <p:cNvSpPr>
              <a:spLocks noChangeArrowheads="1"/>
            </p:cNvSpPr>
            <p:nvPr/>
          </p:nvSpPr>
          <p:spPr bwMode="auto">
            <a:xfrm>
              <a:off x="7330750" y="1979915"/>
              <a:ext cx="68015" cy="170435"/>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7" name="Rectangle 57">
              <a:extLst>
                <a:ext uri="{FF2B5EF4-FFF2-40B4-BE49-F238E27FC236}">
                  <a16:creationId xmlns:a16="http://schemas.microsoft.com/office/drawing/2014/main" id="{80767E97-4193-4968-98B5-E90346F1AE26}"/>
                </a:ext>
              </a:extLst>
            </p:cNvPr>
            <p:cNvSpPr>
              <a:spLocks noChangeArrowheads="1"/>
            </p:cNvSpPr>
            <p:nvPr/>
          </p:nvSpPr>
          <p:spPr bwMode="auto">
            <a:xfrm>
              <a:off x="7415488" y="2039264"/>
              <a:ext cx="68015" cy="111088"/>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8" name="Rectangle 58">
              <a:extLst>
                <a:ext uri="{FF2B5EF4-FFF2-40B4-BE49-F238E27FC236}">
                  <a16:creationId xmlns:a16="http://schemas.microsoft.com/office/drawing/2014/main" id="{FAC9D2F2-2603-4060-8EE6-D84B617FCF1C}"/>
                </a:ext>
              </a:extLst>
            </p:cNvPr>
            <p:cNvSpPr>
              <a:spLocks noChangeArrowheads="1"/>
            </p:cNvSpPr>
            <p:nvPr/>
          </p:nvSpPr>
          <p:spPr bwMode="auto">
            <a:xfrm>
              <a:off x="7500228" y="1942379"/>
              <a:ext cx="66899" cy="207972"/>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09" name="Rectangle 59">
              <a:extLst>
                <a:ext uri="{FF2B5EF4-FFF2-40B4-BE49-F238E27FC236}">
                  <a16:creationId xmlns:a16="http://schemas.microsoft.com/office/drawing/2014/main" id="{EE86E69F-BCBF-4600-AC8D-216F2B4D7680}"/>
                </a:ext>
              </a:extLst>
            </p:cNvPr>
            <p:cNvSpPr>
              <a:spLocks noChangeArrowheads="1"/>
            </p:cNvSpPr>
            <p:nvPr/>
          </p:nvSpPr>
          <p:spPr bwMode="auto">
            <a:xfrm>
              <a:off x="7584967" y="2091510"/>
              <a:ext cx="66899" cy="5884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0" name="Rectangle 60">
              <a:extLst>
                <a:ext uri="{FF2B5EF4-FFF2-40B4-BE49-F238E27FC236}">
                  <a16:creationId xmlns:a16="http://schemas.microsoft.com/office/drawing/2014/main" id="{F85D412C-94DF-4BF9-9E23-62E274AAD61B}"/>
                </a:ext>
              </a:extLst>
            </p:cNvPr>
            <p:cNvSpPr>
              <a:spLocks noChangeArrowheads="1"/>
            </p:cNvSpPr>
            <p:nvPr/>
          </p:nvSpPr>
          <p:spPr bwMode="auto">
            <a:xfrm>
              <a:off x="7668591" y="1992089"/>
              <a:ext cx="68015" cy="158262"/>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1" name="Rectangle 61">
              <a:extLst>
                <a:ext uri="{FF2B5EF4-FFF2-40B4-BE49-F238E27FC236}">
                  <a16:creationId xmlns:a16="http://schemas.microsoft.com/office/drawing/2014/main" id="{4F20457E-3B69-4219-95AF-5603E6E4D702}"/>
                </a:ext>
              </a:extLst>
            </p:cNvPr>
            <p:cNvSpPr>
              <a:spLocks noChangeArrowheads="1"/>
            </p:cNvSpPr>
            <p:nvPr/>
          </p:nvSpPr>
          <p:spPr bwMode="auto">
            <a:xfrm>
              <a:off x="7753330" y="2150351"/>
              <a:ext cx="68015" cy="30942"/>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2" name="Rectangle 62">
              <a:extLst>
                <a:ext uri="{FF2B5EF4-FFF2-40B4-BE49-F238E27FC236}">
                  <a16:creationId xmlns:a16="http://schemas.microsoft.com/office/drawing/2014/main" id="{E41EF85A-3218-48A9-A43A-EABC664AA040}"/>
                </a:ext>
              </a:extLst>
            </p:cNvPr>
            <p:cNvSpPr>
              <a:spLocks noChangeArrowheads="1"/>
            </p:cNvSpPr>
            <p:nvPr/>
          </p:nvSpPr>
          <p:spPr bwMode="auto">
            <a:xfrm>
              <a:off x="7838069" y="2150351"/>
              <a:ext cx="68015" cy="171450"/>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3" name="Rectangle 63">
              <a:extLst>
                <a:ext uri="{FF2B5EF4-FFF2-40B4-BE49-F238E27FC236}">
                  <a16:creationId xmlns:a16="http://schemas.microsoft.com/office/drawing/2014/main" id="{CA6004F0-9890-4044-BEB5-50A6FB281869}"/>
                </a:ext>
              </a:extLst>
            </p:cNvPr>
            <p:cNvSpPr>
              <a:spLocks noChangeArrowheads="1"/>
            </p:cNvSpPr>
            <p:nvPr/>
          </p:nvSpPr>
          <p:spPr bwMode="auto">
            <a:xfrm>
              <a:off x="7922809" y="2150351"/>
              <a:ext cx="66899" cy="26377"/>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4" name="Rectangle 64">
              <a:extLst>
                <a:ext uri="{FF2B5EF4-FFF2-40B4-BE49-F238E27FC236}">
                  <a16:creationId xmlns:a16="http://schemas.microsoft.com/office/drawing/2014/main" id="{CE7AB45A-869E-4113-8E81-EBB90F728A66}"/>
                </a:ext>
              </a:extLst>
            </p:cNvPr>
            <p:cNvSpPr>
              <a:spLocks noChangeArrowheads="1"/>
            </p:cNvSpPr>
            <p:nvPr/>
          </p:nvSpPr>
          <p:spPr bwMode="auto">
            <a:xfrm>
              <a:off x="8006433" y="2150351"/>
              <a:ext cx="68015" cy="45146"/>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5" name="Rectangle 65">
              <a:extLst>
                <a:ext uri="{FF2B5EF4-FFF2-40B4-BE49-F238E27FC236}">
                  <a16:creationId xmlns:a16="http://schemas.microsoft.com/office/drawing/2014/main" id="{8FBB8052-5182-4D7B-AFDF-A4CE0A85658D}"/>
                </a:ext>
              </a:extLst>
            </p:cNvPr>
            <p:cNvSpPr>
              <a:spLocks noChangeArrowheads="1"/>
            </p:cNvSpPr>
            <p:nvPr/>
          </p:nvSpPr>
          <p:spPr bwMode="auto">
            <a:xfrm>
              <a:off x="8091172" y="2063104"/>
              <a:ext cx="68015" cy="87247"/>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6" name="Rectangle 66">
              <a:extLst>
                <a:ext uri="{FF2B5EF4-FFF2-40B4-BE49-F238E27FC236}">
                  <a16:creationId xmlns:a16="http://schemas.microsoft.com/office/drawing/2014/main" id="{44A17E7D-4EC6-4022-98C0-E1AEDD43A3DD}"/>
                </a:ext>
              </a:extLst>
            </p:cNvPr>
            <p:cNvSpPr>
              <a:spLocks noChangeArrowheads="1"/>
            </p:cNvSpPr>
            <p:nvPr/>
          </p:nvSpPr>
          <p:spPr bwMode="auto">
            <a:xfrm>
              <a:off x="8175911" y="1823175"/>
              <a:ext cx="66899" cy="327176"/>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7" name="Rectangle 67">
              <a:extLst>
                <a:ext uri="{FF2B5EF4-FFF2-40B4-BE49-F238E27FC236}">
                  <a16:creationId xmlns:a16="http://schemas.microsoft.com/office/drawing/2014/main" id="{D71CA5C3-D034-4075-904F-801199EB7117}"/>
                </a:ext>
              </a:extLst>
            </p:cNvPr>
            <p:cNvSpPr>
              <a:spLocks noChangeArrowheads="1"/>
            </p:cNvSpPr>
            <p:nvPr/>
          </p:nvSpPr>
          <p:spPr bwMode="auto">
            <a:xfrm>
              <a:off x="8260651" y="2064119"/>
              <a:ext cx="66899" cy="86232"/>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8" name="Rectangle 68">
              <a:extLst>
                <a:ext uri="{FF2B5EF4-FFF2-40B4-BE49-F238E27FC236}">
                  <a16:creationId xmlns:a16="http://schemas.microsoft.com/office/drawing/2014/main" id="{B5FB35A5-B716-456B-AB3D-EF3C5981139C}"/>
                </a:ext>
              </a:extLst>
            </p:cNvPr>
            <p:cNvSpPr>
              <a:spLocks noChangeArrowheads="1"/>
            </p:cNvSpPr>
            <p:nvPr/>
          </p:nvSpPr>
          <p:spPr bwMode="auto">
            <a:xfrm>
              <a:off x="8344275" y="2127525"/>
              <a:ext cx="68015" cy="22827"/>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19" name="Rectangle 69">
              <a:extLst>
                <a:ext uri="{FF2B5EF4-FFF2-40B4-BE49-F238E27FC236}">
                  <a16:creationId xmlns:a16="http://schemas.microsoft.com/office/drawing/2014/main" id="{CA01EF17-BA39-4DB0-A95C-AADD4A2A87AD}"/>
                </a:ext>
              </a:extLst>
            </p:cNvPr>
            <p:cNvSpPr>
              <a:spLocks noChangeArrowheads="1"/>
            </p:cNvSpPr>
            <p:nvPr/>
          </p:nvSpPr>
          <p:spPr bwMode="auto">
            <a:xfrm>
              <a:off x="8429013" y="2079336"/>
              <a:ext cx="68015" cy="7101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0" name="Rectangle 70">
              <a:extLst>
                <a:ext uri="{FF2B5EF4-FFF2-40B4-BE49-F238E27FC236}">
                  <a16:creationId xmlns:a16="http://schemas.microsoft.com/office/drawing/2014/main" id="{AC98CA7D-7553-40CF-A1D2-B1910215EFD2}"/>
                </a:ext>
              </a:extLst>
            </p:cNvPr>
            <p:cNvSpPr>
              <a:spLocks noChangeArrowheads="1"/>
            </p:cNvSpPr>
            <p:nvPr/>
          </p:nvSpPr>
          <p:spPr bwMode="auto">
            <a:xfrm>
              <a:off x="8513753" y="1989553"/>
              <a:ext cx="66899" cy="160799"/>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1" name="Rectangle 71">
              <a:extLst>
                <a:ext uri="{FF2B5EF4-FFF2-40B4-BE49-F238E27FC236}">
                  <a16:creationId xmlns:a16="http://schemas.microsoft.com/office/drawing/2014/main" id="{CBE9EAD0-4BF6-486E-8AA2-9084E239B6D8}"/>
                </a:ext>
              </a:extLst>
            </p:cNvPr>
            <p:cNvSpPr>
              <a:spLocks noChangeArrowheads="1"/>
            </p:cNvSpPr>
            <p:nvPr/>
          </p:nvSpPr>
          <p:spPr bwMode="auto">
            <a:xfrm>
              <a:off x="8597377" y="2089481"/>
              <a:ext cx="68015" cy="60870"/>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2" name="Rectangle 72">
              <a:extLst>
                <a:ext uri="{FF2B5EF4-FFF2-40B4-BE49-F238E27FC236}">
                  <a16:creationId xmlns:a16="http://schemas.microsoft.com/office/drawing/2014/main" id="{01D7511D-44BE-479A-BB47-04A21D29A2AA}"/>
                </a:ext>
              </a:extLst>
            </p:cNvPr>
            <p:cNvSpPr>
              <a:spLocks noChangeArrowheads="1"/>
            </p:cNvSpPr>
            <p:nvPr/>
          </p:nvSpPr>
          <p:spPr bwMode="auto">
            <a:xfrm>
              <a:off x="8682117" y="2025060"/>
              <a:ext cx="68015" cy="125291"/>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3" name="Rectangle 73">
              <a:extLst>
                <a:ext uri="{FF2B5EF4-FFF2-40B4-BE49-F238E27FC236}">
                  <a16:creationId xmlns:a16="http://schemas.microsoft.com/office/drawing/2014/main" id="{EA548754-B61E-44B2-9EF0-041C92C0A9E2}"/>
                </a:ext>
              </a:extLst>
            </p:cNvPr>
            <p:cNvSpPr>
              <a:spLocks noChangeArrowheads="1"/>
            </p:cNvSpPr>
            <p:nvPr/>
          </p:nvSpPr>
          <p:spPr bwMode="auto">
            <a:xfrm>
              <a:off x="8766855" y="2150351"/>
              <a:ext cx="68015" cy="20290"/>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4" name="Rectangle 74">
              <a:extLst>
                <a:ext uri="{FF2B5EF4-FFF2-40B4-BE49-F238E27FC236}">
                  <a16:creationId xmlns:a16="http://schemas.microsoft.com/office/drawing/2014/main" id="{C96C35DF-8096-497B-982A-1F59EBA017F6}"/>
                </a:ext>
              </a:extLst>
            </p:cNvPr>
            <p:cNvSpPr>
              <a:spLocks noChangeArrowheads="1"/>
            </p:cNvSpPr>
            <p:nvPr/>
          </p:nvSpPr>
          <p:spPr bwMode="auto">
            <a:xfrm>
              <a:off x="8851595" y="2094553"/>
              <a:ext cx="66899" cy="55797"/>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5" name="Rectangle 75">
              <a:extLst>
                <a:ext uri="{FF2B5EF4-FFF2-40B4-BE49-F238E27FC236}">
                  <a16:creationId xmlns:a16="http://schemas.microsoft.com/office/drawing/2014/main" id="{094D4414-A140-4DD5-9592-B8AB1CE86EBD}"/>
                </a:ext>
              </a:extLst>
            </p:cNvPr>
            <p:cNvSpPr>
              <a:spLocks noChangeArrowheads="1"/>
            </p:cNvSpPr>
            <p:nvPr/>
          </p:nvSpPr>
          <p:spPr bwMode="auto">
            <a:xfrm>
              <a:off x="8935219" y="2126510"/>
              <a:ext cx="68015" cy="23841"/>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6" name="Rectangle 76">
              <a:extLst>
                <a:ext uri="{FF2B5EF4-FFF2-40B4-BE49-F238E27FC236}">
                  <a16:creationId xmlns:a16="http://schemas.microsoft.com/office/drawing/2014/main" id="{EB3A23B1-F2E6-4592-B453-A4C4AB5D5675}"/>
                </a:ext>
              </a:extLst>
            </p:cNvPr>
            <p:cNvSpPr>
              <a:spLocks noChangeArrowheads="1"/>
            </p:cNvSpPr>
            <p:nvPr/>
          </p:nvSpPr>
          <p:spPr bwMode="auto">
            <a:xfrm>
              <a:off x="9019957" y="2042307"/>
              <a:ext cx="68015" cy="108045"/>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27" name="Line 77">
              <a:extLst>
                <a:ext uri="{FF2B5EF4-FFF2-40B4-BE49-F238E27FC236}">
                  <a16:creationId xmlns:a16="http://schemas.microsoft.com/office/drawing/2014/main" id="{C67BD618-E73A-415A-B0F1-D62ED46F5C5C}"/>
                </a:ext>
              </a:extLst>
            </p:cNvPr>
            <p:cNvSpPr>
              <a:spLocks noChangeShapeType="1"/>
            </p:cNvSpPr>
            <p:nvPr/>
          </p:nvSpPr>
          <p:spPr bwMode="auto">
            <a:xfrm>
              <a:off x="6098686" y="3004560"/>
              <a:ext cx="337730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28" name="Line 79">
              <a:extLst>
                <a:ext uri="{FF2B5EF4-FFF2-40B4-BE49-F238E27FC236}">
                  <a16:creationId xmlns:a16="http://schemas.microsoft.com/office/drawing/2014/main" id="{90CF7763-BA37-4038-8B06-526E219BC8C8}"/>
                </a:ext>
              </a:extLst>
            </p:cNvPr>
            <p:cNvSpPr>
              <a:spLocks noChangeShapeType="1"/>
            </p:cNvSpPr>
            <p:nvPr/>
          </p:nvSpPr>
          <p:spPr bwMode="auto">
            <a:xfrm flipV="1">
              <a:off x="6098686"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29" name="Line 80">
              <a:extLst>
                <a:ext uri="{FF2B5EF4-FFF2-40B4-BE49-F238E27FC236}">
                  <a16:creationId xmlns:a16="http://schemas.microsoft.com/office/drawing/2014/main" id="{BF2447A1-C3BC-44B9-8C05-D460CCF75E23}"/>
                </a:ext>
              </a:extLst>
            </p:cNvPr>
            <p:cNvSpPr>
              <a:spLocks noChangeShapeType="1"/>
            </p:cNvSpPr>
            <p:nvPr/>
          </p:nvSpPr>
          <p:spPr bwMode="auto">
            <a:xfrm flipV="1">
              <a:off x="6520152"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0" name="Line 81">
              <a:extLst>
                <a:ext uri="{FF2B5EF4-FFF2-40B4-BE49-F238E27FC236}">
                  <a16:creationId xmlns:a16="http://schemas.microsoft.com/office/drawing/2014/main" id="{179EF41F-791F-4904-AF58-92DE34A74C5C}"/>
                </a:ext>
              </a:extLst>
            </p:cNvPr>
            <p:cNvSpPr>
              <a:spLocks noChangeShapeType="1"/>
            </p:cNvSpPr>
            <p:nvPr/>
          </p:nvSpPr>
          <p:spPr bwMode="auto">
            <a:xfrm flipV="1">
              <a:off x="6942734"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1" name="Line 82">
              <a:extLst>
                <a:ext uri="{FF2B5EF4-FFF2-40B4-BE49-F238E27FC236}">
                  <a16:creationId xmlns:a16="http://schemas.microsoft.com/office/drawing/2014/main" id="{D09C7DB3-7BB3-4F1E-BE10-F6F47D9ABD8E}"/>
                </a:ext>
              </a:extLst>
            </p:cNvPr>
            <p:cNvSpPr>
              <a:spLocks noChangeShapeType="1"/>
            </p:cNvSpPr>
            <p:nvPr/>
          </p:nvSpPr>
          <p:spPr bwMode="auto">
            <a:xfrm flipV="1">
              <a:off x="7365314"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2" name="Line 83">
              <a:extLst>
                <a:ext uri="{FF2B5EF4-FFF2-40B4-BE49-F238E27FC236}">
                  <a16:creationId xmlns:a16="http://schemas.microsoft.com/office/drawing/2014/main" id="{2E5724A4-2738-402C-B075-79E7002C66DB}"/>
                </a:ext>
              </a:extLst>
            </p:cNvPr>
            <p:cNvSpPr>
              <a:spLocks noChangeShapeType="1"/>
            </p:cNvSpPr>
            <p:nvPr/>
          </p:nvSpPr>
          <p:spPr bwMode="auto">
            <a:xfrm flipV="1">
              <a:off x="7786780"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3" name="Line 84">
              <a:extLst>
                <a:ext uri="{FF2B5EF4-FFF2-40B4-BE49-F238E27FC236}">
                  <a16:creationId xmlns:a16="http://schemas.microsoft.com/office/drawing/2014/main" id="{40BBB45D-D287-4024-A239-212F1E1E51B3}"/>
                </a:ext>
              </a:extLst>
            </p:cNvPr>
            <p:cNvSpPr>
              <a:spLocks noChangeShapeType="1"/>
            </p:cNvSpPr>
            <p:nvPr/>
          </p:nvSpPr>
          <p:spPr bwMode="auto">
            <a:xfrm flipV="1">
              <a:off x="8209360"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4" name="Line 85">
              <a:extLst>
                <a:ext uri="{FF2B5EF4-FFF2-40B4-BE49-F238E27FC236}">
                  <a16:creationId xmlns:a16="http://schemas.microsoft.com/office/drawing/2014/main" id="{0E85EB72-F9B9-4EFC-983C-4D790A96F442}"/>
                </a:ext>
              </a:extLst>
            </p:cNvPr>
            <p:cNvSpPr>
              <a:spLocks noChangeShapeType="1"/>
            </p:cNvSpPr>
            <p:nvPr/>
          </p:nvSpPr>
          <p:spPr bwMode="auto">
            <a:xfrm flipV="1">
              <a:off x="8631941"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5" name="Line 86">
              <a:extLst>
                <a:ext uri="{FF2B5EF4-FFF2-40B4-BE49-F238E27FC236}">
                  <a16:creationId xmlns:a16="http://schemas.microsoft.com/office/drawing/2014/main" id="{C3D3F1A4-88E6-49D9-9913-CD646AF6883A}"/>
                </a:ext>
              </a:extLst>
            </p:cNvPr>
            <p:cNvSpPr>
              <a:spLocks noChangeShapeType="1"/>
            </p:cNvSpPr>
            <p:nvPr/>
          </p:nvSpPr>
          <p:spPr bwMode="auto">
            <a:xfrm flipV="1">
              <a:off x="9053407" y="2988327"/>
              <a:ext cx="0" cy="1623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6" name="Line 88">
              <a:extLst>
                <a:ext uri="{FF2B5EF4-FFF2-40B4-BE49-F238E27FC236}">
                  <a16:creationId xmlns:a16="http://schemas.microsoft.com/office/drawing/2014/main" id="{1340A3AA-69BD-4620-B3A1-BA5B554B6F98}"/>
                </a:ext>
              </a:extLst>
            </p:cNvPr>
            <p:cNvSpPr>
              <a:spLocks noChangeShapeType="1"/>
            </p:cNvSpPr>
            <p:nvPr/>
          </p:nvSpPr>
          <p:spPr bwMode="auto">
            <a:xfrm>
              <a:off x="6098686" y="1722739"/>
              <a:ext cx="0" cy="1674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37" name="Rectangle 97">
              <a:extLst>
                <a:ext uri="{FF2B5EF4-FFF2-40B4-BE49-F238E27FC236}">
                  <a16:creationId xmlns:a16="http://schemas.microsoft.com/office/drawing/2014/main" id="{80629EBA-DE3A-4ED2-BD5B-CF800DD3095D}"/>
                </a:ext>
              </a:extLst>
            </p:cNvPr>
            <p:cNvSpPr>
              <a:spLocks noChangeArrowheads="1"/>
            </p:cNvSpPr>
            <p:nvPr/>
          </p:nvSpPr>
          <p:spPr bwMode="auto">
            <a:xfrm>
              <a:off x="6067467" y="3030430"/>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638" name="Rectangle 98">
              <a:extLst>
                <a:ext uri="{FF2B5EF4-FFF2-40B4-BE49-F238E27FC236}">
                  <a16:creationId xmlns:a16="http://schemas.microsoft.com/office/drawing/2014/main" id="{F1295FF4-DD26-4136-B62F-B6FB8593C24C}"/>
                </a:ext>
              </a:extLst>
            </p:cNvPr>
            <p:cNvSpPr>
              <a:spLocks noChangeArrowheads="1"/>
            </p:cNvSpPr>
            <p:nvPr/>
          </p:nvSpPr>
          <p:spPr bwMode="auto">
            <a:xfrm>
              <a:off x="6487819" y="3030430"/>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5</a:t>
              </a:r>
              <a:endParaRPr lang="en-US" altLang="en-US" sz="750">
                <a:latin typeface="+mn-lt"/>
              </a:endParaRPr>
            </a:p>
          </p:txBody>
        </p:sp>
        <p:sp>
          <p:nvSpPr>
            <p:cNvPr id="639" name="Rectangle 99">
              <a:extLst>
                <a:ext uri="{FF2B5EF4-FFF2-40B4-BE49-F238E27FC236}">
                  <a16:creationId xmlns:a16="http://schemas.microsoft.com/office/drawing/2014/main" id="{E60AF076-35D3-4192-8C70-8DF25C95BFB0}"/>
                </a:ext>
              </a:extLst>
            </p:cNvPr>
            <p:cNvSpPr>
              <a:spLocks noChangeArrowheads="1"/>
            </p:cNvSpPr>
            <p:nvPr/>
          </p:nvSpPr>
          <p:spPr bwMode="auto">
            <a:xfrm>
              <a:off x="6892558"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10</a:t>
              </a:r>
              <a:endParaRPr lang="en-US" altLang="en-US" sz="750">
                <a:latin typeface="+mn-lt"/>
              </a:endParaRPr>
            </a:p>
          </p:txBody>
        </p:sp>
        <p:sp>
          <p:nvSpPr>
            <p:cNvPr id="640" name="Rectangle 100">
              <a:extLst>
                <a:ext uri="{FF2B5EF4-FFF2-40B4-BE49-F238E27FC236}">
                  <a16:creationId xmlns:a16="http://schemas.microsoft.com/office/drawing/2014/main" id="{99338E9F-F218-4C51-BCBB-D655AE061265}"/>
                </a:ext>
              </a:extLst>
            </p:cNvPr>
            <p:cNvSpPr>
              <a:spLocks noChangeArrowheads="1"/>
            </p:cNvSpPr>
            <p:nvPr/>
          </p:nvSpPr>
          <p:spPr bwMode="auto">
            <a:xfrm>
              <a:off x="7311794"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15</a:t>
              </a:r>
              <a:endParaRPr lang="en-US" altLang="en-US" sz="750">
                <a:latin typeface="+mn-lt"/>
              </a:endParaRPr>
            </a:p>
          </p:txBody>
        </p:sp>
        <p:sp>
          <p:nvSpPr>
            <p:cNvPr id="641" name="Rectangle 101">
              <a:extLst>
                <a:ext uri="{FF2B5EF4-FFF2-40B4-BE49-F238E27FC236}">
                  <a16:creationId xmlns:a16="http://schemas.microsoft.com/office/drawing/2014/main" id="{B3694D4F-8239-4D99-A34D-DBDC307A3DE4}"/>
                </a:ext>
              </a:extLst>
            </p:cNvPr>
            <p:cNvSpPr>
              <a:spLocks noChangeArrowheads="1"/>
            </p:cNvSpPr>
            <p:nvPr/>
          </p:nvSpPr>
          <p:spPr bwMode="auto">
            <a:xfrm>
              <a:off x="7732144"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20</a:t>
              </a:r>
              <a:endParaRPr lang="en-US" altLang="en-US" sz="750">
                <a:latin typeface="+mn-lt"/>
              </a:endParaRPr>
            </a:p>
          </p:txBody>
        </p:sp>
        <p:sp>
          <p:nvSpPr>
            <p:cNvPr id="642" name="Rectangle 102">
              <a:extLst>
                <a:ext uri="{FF2B5EF4-FFF2-40B4-BE49-F238E27FC236}">
                  <a16:creationId xmlns:a16="http://schemas.microsoft.com/office/drawing/2014/main" id="{8A9A3625-B579-41FF-8A45-F2FF0F2DFCFE}"/>
                </a:ext>
              </a:extLst>
            </p:cNvPr>
            <p:cNvSpPr>
              <a:spLocks noChangeArrowheads="1"/>
            </p:cNvSpPr>
            <p:nvPr/>
          </p:nvSpPr>
          <p:spPr bwMode="auto">
            <a:xfrm>
              <a:off x="8152495"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25</a:t>
              </a:r>
              <a:endParaRPr lang="en-US" altLang="en-US" sz="750">
                <a:latin typeface="+mn-lt"/>
              </a:endParaRPr>
            </a:p>
          </p:txBody>
        </p:sp>
        <p:sp>
          <p:nvSpPr>
            <p:cNvPr id="643" name="Rectangle 103">
              <a:extLst>
                <a:ext uri="{FF2B5EF4-FFF2-40B4-BE49-F238E27FC236}">
                  <a16:creationId xmlns:a16="http://schemas.microsoft.com/office/drawing/2014/main" id="{821E1D13-7368-4B51-8682-7CA40A50B6B9}"/>
                </a:ext>
              </a:extLst>
            </p:cNvPr>
            <p:cNvSpPr>
              <a:spLocks noChangeArrowheads="1"/>
            </p:cNvSpPr>
            <p:nvPr/>
          </p:nvSpPr>
          <p:spPr bwMode="auto">
            <a:xfrm>
              <a:off x="8580653"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30</a:t>
              </a:r>
              <a:endParaRPr lang="en-US" altLang="en-US" sz="750">
                <a:latin typeface="+mn-lt"/>
              </a:endParaRPr>
            </a:p>
          </p:txBody>
        </p:sp>
        <p:sp>
          <p:nvSpPr>
            <p:cNvPr id="644" name="Rectangle 104">
              <a:extLst>
                <a:ext uri="{FF2B5EF4-FFF2-40B4-BE49-F238E27FC236}">
                  <a16:creationId xmlns:a16="http://schemas.microsoft.com/office/drawing/2014/main" id="{28507FFF-3723-4D76-8899-D993A99F979C}"/>
                </a:ext>
              </a:extLst>
            </p:cNvPr>
            <p:cNvSpPr>
              <a:spLocks noChangeArrowheads="1"/>
            </p:cNvSpPr>
            <p:nvPr/>
          </p:nvSpPr>
          <p:spPr bwMode="auto">
            <a:xfrm>
              <a:off x="9001003" y="3030430"/>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35</a:t>
              </a:r>
              <a:endParaRPr lang="en-US" altLang="en-US" sz="750">
                <a:latin typeface="+mn-lt"/>
              </a:endParaRPr>
            </a:p>
          </p:txBody>
        </p:sp>
        <p:sp>
          <p:nvSpPr>
            <p:cNvPr id="645" name="Line 106">
              <a:extLst>
                <a:ext uri="{FF2B5EF4-FFF2-40B4-BE49-F238E27FC236}">
                  <a16:creationId xmlns:a16="http://schemas.microsoft.com/office/drawing/2014/main" id="{411FF15A-BCEC-4CBA-8977-93D8F4CDC1C3}"/>
                </a:ext>
              </a:extLst>
            </p:cNvPr>
            <p:cNvSpPr>
              <a:spLocks noChangeShapeType="1"/>
            </p:cNvSpPr>
            <p:nvPr/>
          </p:nvSpPr>
          <p:spPr bwMode="auto">
            <a:xfrm flipV="1">
              <a:off x="6098686" y="1722739"/>
              <a:ext cx="0" cy="128182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46" name="Line 108">
              <a:extLst>
                <a:ext uri="{FF2B5EF4-FFF2-40B4-BE49-F238E27FC236}">
                  <a16:creationId xmlns:a16="http://schemas.microsoft.com/office/drawing/2014/main" id="{81E40139-BC29-4E4F-AD20-581ED2EBCF09}"/>
                </a:ext>
              </a:extLst>
            </p:cNvPr>
            <p:cNvSpPr>
              <a:spLocks noChangeShapeType="1"/>
            </p:cNvSpPr>
            <p:nvPr/>
          </p:nvSpPr>
          <p:spPr bwMode="auto">
            <a:xfrm>
              <a:off x="6098686" y="3004560"/>
              <a:ext cx="334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47" name="Line 109">
              <a:extLst>
                <a:ext uri="{FF2B5EF4-FFF2-40B4-BE49-F238E27FC236}">
                  <a16:creationId xmlns:a16="http://schemas.microsoft.com/office/drawing/2014/main" id="{8B56D0E2-F410-44E7-98E2-969DE76F12E2}"/>
                </a:ext>
              </a:extLst>
            </p:cNvPr>
            <p:cNvSpPr>
              <a:spLocks noChangeShapeType="1"/>
            </p:cNvSpPr>
            <p:nvPr/>
          </p:nvSpPr>
          <p:spPr bwMode="auto">
            <a:xfrm>
              <a:off x="6098686" y="2577456"/>
              <a:ext cx="334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48" name="Line 110">
              <a:extLst>
                <a:ext uri="{FF2B5EF4-FFF2-40B4-BE49-F238E27FC236}">
                  <a16:creationId xmlns:a16="http://schemas.microsoft.com/office/drawing/2014/main" id="{05279690-1148-4F7A-ABAA-6E5140583267}"/>
                </a:ext>
              </a:extLst>
            </p:cNvPr>
            <p:cNvSpPr>
              <a:spLocks noChangeShapeType="1"/>
            </p:cNvSpPr>
            <p:nvPr/>
          </p:nvSpPr>
          <p:spPr bwMode="auto">
            <a:xfrm>
              <a:off x="6098686" y="2150351"/>
              <a:ext cx="334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49" name="Line 111">
              <a:extLst>
                <a:ext uri="{FF2B5EF4-FFF2-40B4-BE49-F238E27FC236}">
                  <a16:creationId xmlns:a16="http://schemas.microsoft.com/office/drawing/2014/main" id="{6835EFFD-91F4-4419-9EF1-56715595AD0B}"/>
                </a:ext>
              </a:extLst>
            </p:cNvPr>
            <p:cNvSpPr>
              <a:spLocks noChangeShapeType="1"/>
            </p:cNvSpPr>
            <p:nvPr/>
          </p:nvSpPr>
          <p:spPr bwMode="auto">
            <a:xfrm>
              <a:off x="6098686" y="1722739"/>
              <a:ext cx="334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50" name="Rectangle 116">
              <a:extLst>
                <a:ext uri="{FF2B5EF4-FFF2-40B4-BE49-F238E27FC236}">
                  <a16:creationId xmlns:a16="http://schemas.microsoft.com/office/drawing/2014/main" id="{68CDF265-ED5C-490B-8D54-165A640BACA6}"/>
                </a:ext>
              </a:extLst>
            </p:cNvPr>
            <p:cNvSpPr>
              <a:spLocks noChangeArrowheads="1"/>
            </p:cNvSpPr>
            <p:nvPr/>
          </p:nvSpPr>
          <p:spPr bwMode="auto">
            <a:xfrm flipH="1">
              <a:off x="5802338" y="2978183"/>
              <a:ext cx="163665"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-1</a:t>
              </a:r>
              <a:endParaRPr lang="en-US" altLang="en-US" sz="750" dirty="0">
                <a:latin typeface="+mn-lt"/>
              </a:endParaRPr>
            </a:p>
          </p:txBody>
        </p:sp>
        <p:sp>
          <p:nvSpPr>
            <p:cNvPr id="651" name="Rectangle 117">
              <a:extLst>
                <a:ext uri="{FF2B5EF4-FFF2-40B4-BE49-F238E27FC236}">
                  <a16:creationId xmlns:a16="http://schemas.microsoft.com/office/drawing/2014/main" id="{F4253B54-1592-458C-B74C-FA8A82B3406F}"/>
                </a:ext>
              </a:extLst>
            </p:cNvPr>
            <p:cNvSpPr>
              <a:spLocks noChangeArrowheads="1"/>
            </p:cNvSpPr>
            <p:nvPr/>
          </p:nvSpPr>
          <p:spPr bwMode="auto">
            <a:xfrm>
              <a:off x="5764844" y="2495805"/>
              <a:ext cx="291395"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-0.5</a:t>
              </a:r>
              <a:endParaRPr lang="en-US" altLang="en-US" sz="750" dirty="0">
                <a:latin typeface="+mn-lt"/>
              </a:endParaRPr>
            </a:p>
          </p:txBody>
        </p:sp>
        <p:sp>
          <p:nvSpPr>
            <p:cNvPr id="652" name="Rectangle 118">
              <a:extLst>
                <a:ext uri="{FF2B5EF4-FFF2-40B4-BE49-F238E27FC236}">
                  <a16:creationId xmlns:a16="http://schemas.microsoft.com/office/drawing/2014/main" id="{884AC613-21C3-47D8-8D51-05B8A049473E}"/>
                </a:ext>
              </a:extLst>
            </p:cNvPr>
            <p:cNvSpPr>
              <a:spLocks noChangeArrowheads="1"/>
            </p:cNvSpPr>
            <p:nvPr/>
          </p:nvSpPr>
          <p:spPr bwMode="auto">
            <a:xfrm flipH="1">
              <a:off x="5889826" y="2122959"/>
              <a:ext cx="107399"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a:t>
              </a:r>
              <a:endParaRPr lang="en-US" altLang="en-US" sz="750" dirty="0">
                <a:latin typeface="+mn-lt"/>
              </a:endParaRPr>
            </a:p>
          </p:txBody>
        </p:sp>
        <p:sp>
          <p:nvSpPr>
            <p:cNvPr id="653" name="Rectangle 119">
              <a:extLst>
                <a:ext uri="{FF2B5EF4-FFF2-40B4-BE49-F238E27FC236}">
                  <a16:creationId xmlns:a16="http://schemas.microsoft.com/office/drawing/2014/main" id="{F4338731-D8D9-4A0F-95DA-D2DED4C9E78C}"/>
                </a:ext>
              </a:extLst>
            </p:cNvPr>
            <p:cNvSpPr>
              <a:spLocks noChangeArrowheads="1"/>
            </p:cNvSpPr>
            <p:nvPr/>
          </p:nvSpPr>
          <p:spPr bwMode="auto">
            <a:xfrm>
              <a:off x="5814839" y="1700532"/>
              <a:ext cx="222859"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0.5</a:t>
              </a:r>
              <a:endParaRPr lang="en-US" altLang="en-US" sz="750" dirty="0">
                <a:latin typeface="+mn-lt"/>
              </a:endParaRPr>
            </a:p>
          </p:txBody>
        </p:sp>
        <p:sp>
          <p:nvSpPr>
            <p:cNvPr id="654" name="Line 224">
              <a:extLst>
                <a:ext uri="{FF2B5EF4-FFF2-40B4-BE49-F238E27FC236}">
                  <a16:creationId xmlns:a16="http://schemas.microsoft.com/office/drawing/2014/main" id="{8B5918E1-A46B-4DFD-AA9F-EED80F568135}"/>
                </a:ext>
              </a:extLst>
            </p:cNvPr>
            <p:cNvSpPr>
              <a:spLocks noChangeShapeType="1"/>
            </p:cNvSpPr>
            <p:nvPr/>
          </p:nvSpPr>
          <p:spPr bwMode="auto">
            <a:xfrm>
              <a:off x="6179142" y="4703225"/>
              <a:ext cx="375911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55" name="Rectangle 225">
              <a:extLst>
                <a:ext uri="{FF2B5EF4-FFF2-40B4-BE49-F238E27FC236}">
                  <a16:creationId xmlns:a16="http://schemas.microsoft.com/office/drawing/2014/main" id="{84CF4FFD-C6D7-4A3A-8E8F-F28C6FE03AC8}"/>
                </a:ext>
              </a:extLst>
            </p:cNvPr>
            <p:cNvSpPr>
              <a:spLocks noChangeArrowheads="1"/>
            </p:cNvSpPr>
            <p:nvPr/>
          </p:nvSpPr>
          <p:spPr bwMode="auto">
            <a:xfrm>
              <a:off x="6234990"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56" name="Rectangle 226">
              <a:extLst>
                <a:ext uri="{FF2B5EF4-FFF2-40B4-BE49-F238E27FC236}">
                  <a16:creationId xmlns:a16="http://schemas.microsoft.com/office/drawing/2014/main" id="{15FF8F0C-7206-40AE-A117-E76155DA623A}"/>
                </a:ext>
              </a:extLst>
            </p:cNvPr>
            <p:cNvSpPr>
              <a:spLocks noChangeArrowheads="1"/>
            </p:cNvSpPr>
            <p:nvPr/>
          </p:nvSpPr>
          <p:spPr bwMode="auto">
            <a:xfrm>
              <a:off x="6329308" y="3517995"/>
              <a:ext cx="7446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57" name="Rectangle 227">
              <a:extLst>
                <a:ext uri="{FF2B5EF4-FFF2-40B4-BE49-F238E27FC236}">
                  <a16:creationId xmlns:a16="http://schemas.microsoft.com/office/drawing/2014/main" id="{6C78C43C-7E3E-4CAE-9FF8-1DAEA815CCAD}"/>
                </a:ext>
              </a:extLst>
            </p:cNvPr>
            <p:cNvSpPr>
              <a:spLocks noChangeArrowheads="1"/>
            </p:cNvSpPr>
            <p:nvPr/>
          </p:nvSpPr>
          <p:spPr bwMode="auto">
            <a:xfrm>
              <a:off x="6423628" y="3517995"/>
              <a:ext cx="7446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58" name="Rectangle 228">
              <a:extLst>
                <a:ext uri="{FF2B5EF4-FFF2-40B4-BE49-F238E27FC236}">
                  <a16:creationId xmlns:a16="http://schemas.microsoft.com/office/drawing/2014/main" id="{C329AF08-1BC8-49C1-B811-4FC95991D7B5}"/>
                </a:ext>
              </a:extLst>
            </p:cNvPr>
            <p:cNvSpPr>
              <a:spLocks noChangeArrowheads="1"/>
            </p:cNvSpPr>
            <p:nvPr/>
          </p:nvSpPr>
          <p:spPr bwMode="auto">
            <a:xfrm>
              <a:off x="6516706"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59" name="Rectangle 229">
              <a:extLst>
                <a:ext uri="{FF2B5EF4-FFF2-40B4-BE49-F238E27FC236}">
                  <a16:creationId xmlns:a16="http://schemas.microsoft.com/office/drawing/2014/main" id="{CA005041-A2EA-41A1-99EB-698632E4AD51}"/>
                </a:ext>
              </a:extLst>
            </p:cNvPr>
            <p:cNvSpPr>
              <a:spLocks noChangeArrowheads="1"/>
            </p:cNvSpPr>
            <p:nvPr/>
          </p:nvSpPr>
          <p:spPr bwMode="auto">
            <a:xfrm>
              <a:off x="6705344"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60" name="Rectangle 230">
              <a:extLst>
                <a:ext uri="{FF2B5EF4-FFF2-40B4-BE49-F238E27FC236}">
                  <a16:creationId xmlns:a16="http://schemas.microsoft.com/office/drawing/2014/main" id="{032C1CEF-233F-4561-8D15-738E33512C11}"/>
                </a:ext>
              </a:extLst>
            </p:cNvPr>
            <p:cNvSpPr>
              <a:spLocks noChangeArrowheads="1"/>
            </p:cNvSpPr>
            <p:nvPr/>
          </p:nvSpPr>
          <p:spPr bwMode="auto">
            <a:xfrm>
              <a:off x="6799662" y="3517995"/>
              <a:ext cx="7446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61" name="Rectangle 231">
              <a:extLst>
                <a:ext uri="{FF2B5EF4-FFF2-40B4-BE49-F238E27FC236}">
                  <a16:creationId xmlns:a16="http://schemas.microsoft.com/office/drawing/2014/main" id="{FA384565-DC8B-461C-A3B9-BD28114508AC}"/>
                </a:ext>
              </a:extLst>
            </p:cNvPr>
            <p:cNvSpPr>
              <a:spLocks noChangeArrowheads="1"/>
            </p:cNvSpPr>
            <p:nvPr/>
          </p:nvSpPr>
          <p:spPr bwMode="auto">
            <a:xfrm>
              <a:off x="6987062"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62" name="Rectangle 232">
              <a:extLst>
                <a:ext uri="{FF2B5EF4-FFF2-40B4-BE49-F238E27FC236}">
                  <a16:creationId xmlns:a16="http://schemas.microsoft.com/office/drawing/2014/main" id="{2E5A2A34-47C7-40AB-ABE1-0E62270E357C}"/>
                </a:ext>
              </a:extLst>
            </p:cNvPr>
            <p:cNvSpPr>
              <a:spLocks noChangeArrowheads="1"/>
            </p:cNvSpPr>
            <p:nvPr/>
          </p:nvSpPr>
          <p:spPr bwMode="auto">
            <a:xfrm>
              <a:off x="7268778" y="3517995"/>
              <a:ext cx="75703" cy="1185231"/>
            </a:xfrm>
            <a:prstGeom prst="rect">
              <a:avLst/>
            </a:prstGeom>
            <a:solidFill>
              <a:srgbClr val="FF0000"/>
            </a:solidFill>
            <a:ln>
              <a:solidFill>
                <a:srgbClr val="FF0000"/>
              </a:solidFill>
            </a:ln>
          </p:spPr>
          <p:txBody>
            <a:bodyPr vert="horz" wrap="square" lIns="68580" tIns="34290" rIns="68580" bIns="34290" numCol="1" anchor="t" anchorCtr="0" compatLnSpc="1">
              <a:prstTxWarp prst="textNoShape">
                <a:avLst/>
              </a:prstTxWarp>
            </a:bodyPr>
            <a:lstStyle/>
            <a:p>
              <a:endParaRPr lang="en-GB" sz="750"/>
            </a:p>
          </p:txBody>
        </p:sp>
        <p:sp>
          <p:nvSpPr>
            <p:cNvPr id="663" name="Rectangle 233">
              <a:extLst>
                <a:ext uri="{FF2B5EF4-FFF2-40B4-BE49-F238E27FC236}">
                  <a16:creationId xmlns:a16="http://schemas.microsoft.com/office/drawing/2014/main" id="{2B3342AA-E5E2-4EC2-B41F-258B8D6A79D3}"/>
                </a:ext>
              </a:extLst>
            </p:cNvPr>
            <p:cNvSpPr>
              <a:spLocks noChangeArrowheads="1"/>
            </p:cNvSpPr>
            <p:nvPr/>
          </p:nvSpPr>
          <p:spPr bwMode="auto">
            <a:xfrm>
              <a:off x="7644814" y="3517995"/>
              <a:ext cx="7570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4" name="Rectangle 234">
              <a:extLst>
                <a:ext uri="{FF2B5EF4-FFF2-40B4-BE49-F238E27FC236}">
                  <a16:creationId xmlns:a16="http://schemas.microsoft.com/office/drawing/2014/main" id="{5CEDB308-94B8-4924-9596-D8E5D418CE55}"/>
                </a:ext>
              </a:extLst>
            </p:cNvPr>
            <p:cNvSpPr>
              <a:spLocks noChangeArrowheads="1"/>
            </p:cNvSpPr>
            <p:nvPr/>
          </p:nvSpPr>
          <p:spPr bwMode="auto">
            <a:xfrm>
              <a:off x="7739132" y="3517995"/>
              <a:ext cx="7446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5" name="Rectangle 235">
              <a:extLst>
                <a:ext uri="{FF2B5EF4-FFF2-40B4-BE49-F238E27FC236}">
                  <a16:creationId xmlns:a16="http://schemas.microsoft.com/office/drawing/2014/main" id="{2FDF444C-12DF-4616-BE2B-B23DD01D5F02}"/>
                </a:ext>
              </a:extLst>
            </p:cNvPr>
            <p:cNvSpPr>
              <a:spLocks noChangeArrowheads="1"/>
            </p:cNvSpPr>
            <p:nvPr/>
          </p:nvSpPr>
          <p:spPr bwMode="auto">
            <a:xfrm>
              <a:off x="7833452" y="3517995"/>
              <a:ext cx="7446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6" name="Rectangle 236">
              <a:extLst>
                <a:ext uri="{FF2B5EF4-FFF2-40B4-BE49-F238E27FC236}">
                  <a16:creationId xmlns:a16="http://schemas.microsoft.com/office/drawing/2014/main" id="{F017BDCA-D1E0-45E5-8D33-AA8E80341D99}"/>
                </a:ext>
              </a:extLst>
            </p:cNvPr>
            <p:cNvSpPr>
              <a:spLocks noChangeArrowheads="1"/>
            </p:cNvSpPr>
            <p:nvPr/>
          </p:nvSpPr>
          <p:spPr bwMode="auto">
            <a:xfrm>
              <a:off x="7926530" y="3517995"/>
              <a:ext cx="7570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7" name="Rectangle 237">
              <a:extLst>
                <a:ext uri="{FF2B5EF4-FFF2-40B4-BE49-F238E27FC236}">
                  <a16:creationId xmlns:a16="http://schemas.microsoft.com/office/drawing/2014/main" id="{6681F7E0-3BB8-4B12-9D06-B14B40563246}"/>
                </a:ext>
              </a:extLst>
            </p:cNvPr>
            <p:cNvSpPr>
              <a:spLocks noChangeArrowheads="1"/>
            </p:cNvSpPr>
            <p:nvPr/>
          </p:nvSpPr>
          <p:spPr bwMode="auto">
            <a:xfrm>
              <a:off x="8115168" y="3517995"/>
              <a:ext cx="7570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8" name="Rectangle 238">
              <a:extLst>
                <a:ext uri="{FF2B5EF4-FFF2-40B4-BE49-F238E27FC236}">
                  <a16:creationId xmlns:a16="http://schemas.microsoft.com/office/drawing/2014/main" id="{07D95F5E-0F17-407F-B3CA-C7F4E0AC4C78}"/>
                </a:ext>
              </a:extLst>
            </p:cNvPr>
            <p:cNvSpPr>
              <a:spLocks noChangeArrowheads="1"/>
            </p:cNvSpPr>
            <p:nvPr/>
          </p:nvSpPr>
          <p:spPr bwMode="auto">
            <a:xfrm>
              <a:off x="8491204" y="3517995"/>
              <a:ext cx="74463" cy="1185231"/>
            </a:xfrm>
            <a:prstGeom prst="rect">
              <a:avLst/>
            </a:prstGeom>
            <a:solidFill>
              <a:schemeClr val="tx1"/>
            </a:solidFill>
            <a:ln>
              <a:solidFill>
                <a:schemeClr val="tx1"/>
              </a:solidFill>
            </a:ln>
          </p:spPr>
          <p:txBody>
            <a:bodyPr vert="horz" wrap="square" lIns="68580" tIns="34290" rIns="68580" bIns="34290" numCol="1" anchor="t" anchorCtr="0" compatLnSpc="1">
              <a:prstTxWarp prst="textNoShape">
                <a:avLst/>
              </a:prstTxWarp>
            </a:bodyPr>
            <a:lstStyle/>
            <a:p>
              <a:endParaRPr lang="en-GB" sz="750"/>
            </a:p>
          </p:txBody>
        </p:sp>
        <p:sp>
          <p:nvSpPr>
            <p:cNvPr id="669" name="Rectangle 239">
              <a:extLst>
                <a:ext uri="{FF2B5EF4-FFF2-40B4-BE49-F238E27FC236}">
                  <a16:creationId xmlns:a16="http://schemas.microsoft.com/office/drawing/2014/main" id="{912D3AA8-363B-46C6-BC1B-DA0F9EDF4879}"/>
                </a:ext>
              </a:extLst>
            </p:cNvPr>
            <p:cNvSpPr>
              <a:spLocks noChangeArrowheads="1"/>
            </p:cNvSpPr>
            <p:nvPr/>
          </p:nvSpPr>
          <p:spPr bwMode="auto">
            <a:xfrm>
              <a:off x="8867240" y="3517995"/>
              <a:ext cx="74463" cy="1185231"/>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670" name="Rectangle 240">
              <a:extLst>
                <a:ext uri="{FF2B5EF4-FFF2-40B4-BE49-F238E27FC236}">
                  <a16:creationId xmlns:a16="http://schemas.microsoft.com/office/drawing/2014/main" id="{43E4BEB4-BE4A-458B-B13B-72B491ABDDB2}"/>
                </a:ext>
              </a:extLst>
            </p:cNvPr>
            <p:cNvSpPr>
              <a:spLocks noChangeArrowheads="1"/>
            </p:cNvSpPr>
            <p:nvPr/>
          </p:nvSpPr>
          <p:spPr bwMode="auto">
            <a:xfrm>
              <a:off x="9054638" y="4095836"/>
              <a:ext cx="75703" cy="607389"/>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671" name="Rectangle 241">
              <a:extLst>
                <a:ext uri="{FF2B5EF4-FFF2-40B4-BE49-F238E27FC236}">
                  <a16:creationId xmlns:a16="http://schemas.microsoft.com/office/drawing/2014/main" id="{9EBE38AF-2854-44ED-B787-39385AD6C3A2}"/>
                </a:ext>
              </a:extLst>
            </p:cNvPr>
            <p:cNvSpPr>
              <a:spLocks noChangeArrowheads="1"/>
            </p:cNvSpPr>
            <p:nvPr/>
          </p:nvSpPr>
          <p:spPr bwMode="auto">
            <a:xfrm>
              <a:off x="9430674" y="4112720"/>
              <a:ext cx="75703" cy="590506"/>
            </a:xfrm>
            <a:prstGeom prst="rect">
              <a:avLst/>
            </a:prstGeom>
            <a:solidFill>
              <a:srgbClr val="00B050"/>
            </a:solidFill>
            <a:ln>
              <a:solidFill>
                <a:srgbClr val="00B050"/>
              </a:solidFill>
            </a:ln>
          </p:spPr>
          <p:txBody>
            <a:bodyPr vert="horz" wrap="square" lIns="68580" tIns="34290" rIns="68580" bIns="34290" numCol="1" anchor="t" anchorCtr="0" compatLnSpc="1">
              <a:prstTxWarp prst="textNoShape">
                <a:avLst/>
              </a:prstTxWarp>
            </a:bodyPr>
            <a:lstStyle/>
            <a:p>
              <a:endParaRPr lang="en-GB" sz="750"/>
            </a:p>
          </p:txBody>
        </p:sp>
        <p:sp>
          <p:nvSpPr>
            <p:cNvPr id="672" name="Rectangle 242">
              <a:extLst>
                <a:ext uri="{FF2B5EF4-FFF2-40B4-BE49-F238E27FC236}">
                  <a16:creationId xmlns:a16="http://schemas.microsoft.com/office/drawing/2014/main" id="{BBC7D02F-C074-45DC-8279-4ACE4ABCF425}"/>
                </a:ext>
              </a:extLst>
            </p:cNvPr>
            <p:cNvSpPr>
              <a:spLocks noChangeArrowheads="1"/>
            </p:cNvSpPr>
            <p:nvPr/>
          </p:nvSpPr>
          <p:spPr bwMode="auto">
            <a:xfrm>
              <a:off x="6234990"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3" name="Rectangle 243">
              <a:extLst>
                <a:ext uri="{FF2B5EF4-FFF2-40B4-BE49-F238E27FC236}">
                  <a16:creationId xmlns:a16="http://schemas.microsoft.com/office/drawing/2014/main" id="{F8567D62-2337-45D2-93AC-4757C82776AE}"/>
                </a:ext>
              </a:extLst>
            </p:cNvPr>
            <p:cNvSpPr>
              <a:spLocks noChangeArrowheads="1"/>
            </p:cNvSpPr>
            <p:nvPr/>
          </p:nvSpPr>
          <p:spPr bwMode="auto">
            <a:xfrm>
              <a:off x="6329308" y="3517995"/>
              <a:ext cx="7446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4" name="Rectangle 244">
              <a:extLst>
                <a:ext uri="{FF2B5EF4-FFF2-40B4-BE49-F238E27FC236}">
                  <a16:creationId xmlns:a16="http://schemas.microsoft.com/office/drawing/2014/main" id="{AEA2B7FF-1587-441B-A2FB-1E314625C048}"/>
                </a:ext>
              </a:extLst>
            </p:cNvPr>
            <p:cNvSpPr>
              <a:spLocks noChangeArrowheads="1"/>
            </p:cNvSpPr>
            <p:nvPr/>
          </p:nvSpPr>
          <p:spPr bwMode="auto">
            <a:xfrm>
              <a:off x="6423628" y="3517995"/>
              <a:ext cx="7446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5" name="Rectangle 245">
              <a:extLst>
                <a:ext uri="{FF2B5EF4-FFF2-40B4-BE49-F238E27FC236}">
                  <a16:creationId xmlns:a16="http://schemas.microsoft.com/office/drawing/2014/main" id="{78D7230F-7BE8-43B6-BD91-8CBDD2E62113}"/>
                </a:ext>
              </a:extLst>
            </p:cNvPr>
            <p:cNvSpPr>
              <a:spLocks noChangeArrowheads="1"/>
            </p:cNvSpPr>
            <p:nvPr/>
          </p:nvSpPr>
          <p:spPr bwMode="auto">
            <a:xfrm>
              <a:off x="6516706"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6" name="Rectangle 247">
              <a:extLst>
                <a:ext uri="{FF2B5EF4-FFF2-40B4-BE49-F238E27FC236}">
                  <a16:creationId xmlns:a16="http://schemas.microsoft.com/office/drawing/2014/main" id="{F096A728-7514-48E2-B886-AC8C617C93C5}"/>
                </a:ext>
              </a:extLst>
            </p:cNvPr>
            <p:cNvSpPr>
              <a:spLocks noChangeArrowheads="1"/>
            </p:cNvSpPr>
            <p:nvPr/>
          </p:nvSpPr>
          <p:spPr bwMode="auto">
            <a:xfrm>
              <a:off x="6705344"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7" name="Rectangle 248">
              <a:extLst>
                <a:ext uri="{FF2B5EF4-FFF2-40B4-BE49-F238E27FC236}">
                  <a16:creationId xmlns:a16="http://schemas.microsoft.com/office/drawing/2014/main" id="{F4599A44-9794-4493-AF0E-AA956CB2728A}"/>
                </a:ext>
              </a:extLst>
            </p:cNvPr>
            <p:cNvSpPr>
              <a:spLocks noChangeArrowheads="1"/>
            </p:cNvSpPr>
            <p:nvPr/>
          </p:nvSpPr>
          <p:spPr bwMode="auto">
            <a:xfrm>
              <a:off x="6799662" y="3517995"/>
              <a:ext cx="7446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8" name="Rectangle 250">
              <a:extLst>
                <a:ext uri="{FF2B5EF4-FFF2-40B4-BE49-F238E27FC236}">
                  <a16:creationId xmlns:a16="http://schemas.microsoft.com/office/drawing/2014/main" id="{F4E7B0FB-8DD5-4907-A5E8-D0953E805B71}"/>
                </a:ext>
              </a:extLst>
            </p:cNvPr>
            <p:cNvSpPr>
              <a:spLocks noChangeArrowheads="1"/>
            </p:cNvSpPr>
            <p:nvPr/>
          </p:nvSpPr>
          <p:spPr bwMode="auto">
            <a:xfrm>
              <a:off x="6987062"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79" name="Rectangle 253">
              <a:extLst>
                <a:ext uri="{FF2B5EF4-FFF2-40B4-BE49-F238E27FC236}">
                  <a16:creationId xmlns:a16="http://schemas.microsoft.com/office/drawing/2014/main" id="{37D91888-267A-4BA4-A35C-174A649F3DF7}"/>
                </a:ext>
              </a:extLst>
            </p:cNvPr>
            <p:cNvSpPr>
              <a:spLocks noChangeArrowheads="1"/>
            </p:cNvSpPr>
            <p:nvPr/>
          </p:nvSpPr>
          <p:spPr bwMode="auto">
            <a:xfrm>
              <a:off x="7268778" y="3517995"/>
              <a:ext cx="75703" cy="1185231"/>
            </a:xfrm>
            <a:prstGeom prst="rect">
              <a:avLst/>
            </a:prstGeom>
            <a:solidFill>
              <a:srgbClr val="FF0000"/>
            </a:solidFill>
            <a:ln w="7938" cap="flat">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0" name="Rectangle 257">
              <a:extLst>
                <a:ext uri="{FF2B5EF4-FFF2-40B4-BE49-F238E27FC236}">
                  <a16:creationId xmlns:a16="http://schemas.microsoft.com/office/drawing/2014/main" id="{199330DD-1541-4197-90C0-9911EB9A9877}"/>
                </a:ext>
              </a:extLst>
            </p:cNvPr>
            <p:cNvSpPr>
              <a:spLocks noChangeArrowheads="1"/>
            </p:cNvSpPr>
            <p:nvPr/>
          </p:nvSpPr>
          <p:spPr bwMode="auto">
            <a:xfrm>
              <a:off x="7644814" y="3517995"/>
              <a:ext cx="7570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1" name="Rectangle 258">
              <a:extLst>
                <a:ext uri="{FF2B5EF4-FFF2-40B4-BE49-F238E27FC236}">
                  <a16:creationId xmlns:a16="http://schemas.microsoft.com/office/drawing/2014/main" id="{A7DF80EF-308A-454D-8316-BD5541A70AC2}"/>
                </a:ext>
              </a:extLst>
            </p:cNvPr>
            <p:cNvSpPr>
              <a:spLocks noChangeArrowheads="1"/>
            </p:cNvSpPr>
            <p:nvPr/>
          </p:nvSpPr>
          <p:spPr bwMode="auto">
            <a:xfrm>
              <a:off x="7739132" y="3517995"/>
              <a:ext cx="7446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2" name="Rectangle 259">
              <a:extLst>
                <a:ext uri="{FF2B5EF4-FFF2-40B4-BE49-F238E27FC236}">
                  <a16:creationId xmlns:a16="http://schemas.microsoft.com/office/drawing/2014/main" id="{6A7AC7CB-31FD-45F3-8E2E-CB6A18C8CC69}"/>
                </a:ext>
              </a:extLst>
            </p:cNvPr>
            <p:cNvSpPr>
              <a:spLocks noChangeArrowheads="1"/>
            </p:cNvSpPr>
            <p:nvPr/>
          </p:nvSpPr>
          <p:spPr bwMode="auto">
            <a:xfrm>
              <a:off x="7833452" y="3517995"/>
              <a:ext cx="7446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3" name="Rectangle 260">
              <a:extLst>
                <a:ext uri="{FF2B5EF4-FFF2-40B4-BE49-F238E27FC236}">
                  <a16:creationId xmlns:a16="http://schemas.microsoft.com/office/drawing/2014/main" id="{11E19248-A6D9-4A24-BC71-594B2E1E90E8}"/>
                </a:ext>
              </a:extLst>
            </p:cNvPr>
            <p:cNvSpPr>
              <a:spLocks noChangeArrowheads="1"/>
            </p:cNvSpPr>
            <p:nvPr/>
          </p:nvSpPr>
          <p:spPr bwMode="auto">
            <a:xfrm>
              <a:off x="7926530" y="3517995"/>
              <a:ext cx="7570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4" name="Rectangle 262">
              <a:extLst>
                <a:ext uri="{FF2B5EF4-FFF2-40B4-BE49-F238E27FC236}">
                  <a16:creationId xmlns:a16="http://schemas.microsoft.com/office/drawing/2014/main" id="{55940155-390D-4C94-9AEE-3A43E68757C1}"/>
                </a:ext>
              </a:extLst>
            </p:cNvPr>
            <p:cNvSpPr>
              <a:spLocks noChangeArrowheads="1"/>
            </p:cNvSpPr>
            <p:nvPr/>
          </p:nvSpPr>
          <p:spPr bwMode="auto">
            <a:xfrm>
              <a:off x="8115168" y="3517995"/>
              <a:ext cx="7570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5" name="Rectangle 266">
              <a:extLst>
                <a:ext uri="{FF2B5EF4-FFF2-40B4-BE49-F238E27FC236}">
                  <a16:creationId xmlns:a16="http://schemas.microsoft.com/office/drawing/2014/main" id="{F91AC365-7886-47DC-BFBC-4B48084B17AF}"/>
                </a:ext>
              </a:extLst>
            </p:cNvPr>
            <p:cNvSpPr>
              <a:spLocks noChangeArrowheads="1"/>
            </p:cNvSpPr>
            <p:nvPr/>
          </p:nvSpPr>
          <p:spPr bwMode="auto">
            <a:xfrm>
              <a:off x="8491204" y="3517995"/>
              <a:ext cx="74463" cy="1185231"/>
            </a:xfrm>
            <a:prstGeom prst="rect">
              <a:avLst/>
            </a:prstGeom>
            <a:solidFill>
              <a:schemeClr val="tx1"/>
            </a:solidFill>
            <a:ln w="7938"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6" name="Rectangle 270">
              <a:extLst>
                <a:ext uri="{FF2B5EF4-FFF2-40B4-BE49-F238E27FC236}">
                  <a16:creationId xmlns:a16="http://schemas.microsoft.com/office/drawing/2014/main" id="{E49B39B5-8831-430C-89C3-DE41B54ED5E4}"/>
                </a:ext>
              </a:extLst>
            </p:cNvPr>
            <p:cNvSpPr>
              <a:spLocks noChangeArrowheads="1"/>
            </p:cNvSpPr>
            <p:nvPr/>
          </p:nvSpPr>
          <p:spPr bwMode="auto">
            <a:xfrm>
              <a:off x="8867240" y="3517995"/>
              <a:ext cx="74463" cy="1185231"/>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7" name="Rectangle 272">
              <a:extLst>
                <a:ext uri="{FF2B5EF4-FFF2-40B4-BE49-F238E27FC236}">
                  <a16:creationId xmlns:a16="http://schemas.microsoft.com/office/drawing/2014/main" id="{21AA68EF-3795-4DA7-8DCE-26A033AEF374}"/>
                </a:ext>
              </a:extLst>
            </p:cNvPr>
            <p:cNvSpPr>
              <a:spLocks noChangeArrowheads="1"/>
            </p:cNvSpPr>
            <p:nvPr/>
          </p:nvSpPr>
          <p:spPr bwMode="auto">
            <a:xfrm>
              <a:off x="9054638" y="4095836"/>
              <a:ext cx="75703" cy="607389"/>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8" name="Rectangle 276">
              <a:extLst>
                <a:ext uri="{FF2B5EF4-FFF2-40B4-BE49-F238E27FC236}">
                  <a16:creationId xmlns:a16="http://schemas.microsoft.com/office/drawing/2014/main" id="{2D499E4B-DCF1-43B6-9653-7995F214D7EB}"/>
                </a:ext>
              </a:extLst>
            </p:cNvPr>
            <p:cNvSpPr>
              <a:spLocks noChangeArrowheads="1"/>
            </p:cNvSpPr>
            <p:nvPr/>
          </p:nvSpPr>
          <p:spPr bwMode="auto">
            <a:xfrm>
              <a:off x="9430674" y="4112720"/>
              <a:ext cx="75703" cy="590506"/>
            </a:xfrm>
            <a:prstGeom prst="rect">
              <a:avLst/>
            </a:prstGeom>
            <a:solidFill>
              <a:srgbClr val="00B050"/>
            </a:solidFill>
            <a:ln w="7938" cap="flat">
              <a:solidFill>
                <a:srgbClr val="00B05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750"/>
            </a:p>
          </p:txBody>
        </p:sp>
        <p:sp>
          <p:nvSpPr>
            <p:cNvPr id="689" name="Freeform 277">
              <a:extLst>
                <a:ext uri="{FF2B5EF4-FFF2-40B4-BE49-F238E27FC236}">
                  <a16:creationId xmlns:a16="http://schemas.microsoft.com/office/drawing/2014/main" id="{0307ADA7-AA76-45A5-A4EF-96D98A0966DF}"/>
                </a:ext>
              </a:extLst>
            </p:cNvPr>
            <p:cNvSpPr>
              <a:spLocks noEditPoints="1"/>
            </p:cNvSpPr>
            <p:nvPr/>
          </p:nvSpPr>
          <p:spPr bwMode="auto">
            <a:xfrm>
              <a:off x="6179142" y="3576622"/>
              <a:ext cx="3759119" cy="1876"/>
            </a:xfrm>
            <a:custGeom>
              <a:avLst/>
              <a:gdLst>
                <a:gd name="T0" fmla="*/ 181 w 3029"/>
                <a:gd name="T1" fmla="*/ 4 h 4"/>
                <a:gd name="T2" fmla="*/ 111 w 3029"/>
                <a:gd name="T3" fmla="*/ 0 h 4"/>
                <a:gd name="T4" fmla="*/ 227 w 3029"/>
                <a:gd name="T5" fmla="*/ 4 h 4"/>
                <a:gd name="T6" fmla="*/ 227 w 3029"/>
                <a:gd name="T7" fmla="*/ 0 h 4"/>
                <a:gd name="T8" fmla="*/ 335 w 3029"/>
                <a:gd name="T9" fmla="*/ 4 h 4"/>
                <a:gd name="T10" fmla="*/ 404 w 3029"/>
                <a:gd name="T11" fmla="*/ 0 h 4"/>
                <a:gd name="T12" fmla="*/ 335 w 3029"/>
                <a:gd name="T13" fmla="*/ 4 h 4"/>
                <a:gd name="T14" fmla="*/ 516 w 3029"/>
                <a:gd name="T15" fmla="*/ 4 h 4"/>
                <a:gd name="T16" fmla="*/ 446 w 3029"/>
                <a:gd name="T17" fmla="*/ 0 h 4"/>
                <a:gd name="T18" fmla="*/ 606 w 3029"/>
                <a:gd name="T19" fmla="*/ 4 h 4"/>
                <a:gd name="T20" fmla="*/ 606 w 3029"/>
                <a:gd name="T21" fmla="*/ 0 h 4"/>
                <a:gd name="T22" fmla="*/ 670 w 3029"/>
                <a:gd name="T23" fmla="*/ 4 h 4"/>
                <a:gd name="T24" fmla="*/ 739 w 3029"/>
                <a:gd name="T25" fmla="*/ 0 h 4"/>
                <a:gd name="T26" fmla="*/ 670 w 3029"/>
                <a:gd name="T27" fmla="*/ 4 h 4"/>
                <a:gd name="T28" fmla="*/ 851 w 3029"/>
                <a:gd name="T29" fmla="*/ 4 h 4"/>
                <a:gd name="T30" fmla="*/ 781 w 3029"/>
                <a:gd name="T31" fmla="*/ 0 h 4"/>
                <a:gd name="T32" fmla="*/ 909 w 3029"/>
                <a:gd name="T33" fmla="*/ 4 h 4"/>
                <a:gd name="T34" fmla="*/ 909 w 3029"/>
                <a:gd name="T35" fmla="*/ 0 h 4"/>
                <a:gd name="T36" fmla="*/ 1005 w 3029"/>
                <a:gd name="T37" fmla="*/ 4 h 4"/>
                <a:gd name="T38" fmla="*/ 1074 w 3029"/>
                <a:gd name="T39" fmla="*/ 0 h 4"/>
                <a:gd name="T40" fmla="*/ 1005 w 3029"/>
                <a:gd name="T41" fmla="*/ 4 h 4"/>
                <a:gd name="T42" fmla="*/ 1186 w 3029"/>
                <a:gd name="T43" fmla="*/ 4 h 4"/>
                <a:gd name="T44" fmla="*/ 1116 w 3029"/>
                <a:gd name="T45" fmla="*/ 0 h 4"/>
                <a:gd name="T46" fmla="*/ 1287 w 3029"/>
                <a:gd name="T47" fmla="*/ 4 h 4"/>
                <a:gd name="T48" fmla="*/ 1287 w 3029"/>
                <a:gd name="T49" fmla="*/ 0 h 4"/>
                <a:gd name="T50" fmla="*/ 1340 w 3029"/>
                <a:gd name="T51" fmla="*/ 4 h 4"/>
                <a:gd name="T52" fmla="*/ 1410 w 3029"/>
                <a:gd name="T53" fmla="*/ 0 h 4"/>
                <a:gd name="T54" fmla="*/ 1340 w 3029"/>
                <a:gd name="T55" fmla="*/ 4 h 4"/>
                <a:gd name="T56" fmla="*/ 1521 w 3029"/>
                <a:gd name="T57" fmla="*/ 4 h 4"/>
                <a:gd name="T58" fmla="*/ 1451 w 3029"/>
                <a:gd name="T59" fmla="*/ 0 h 4"/>
                <a:gd name="T60" fmla="*/ 1590 w 3029"/>
                <a:gd name="T61" fmla="*/ 4 h 4"/>
                <a:gd name="T62" fmla="*/ 1590 w 3029"/>
                <a:gd name="T63" fmla="*/ 0 h 4"/>
                <a:gd name="T64" fmla="*/ 1675 w 3029"/>
                <a:gd name="T65" fmla="*/ 4 h 4"/>
                <a:gd name="T66" fmla="*/ 1745 w 3029"/>
                <a:gd name="T67" fmla="*/ 0 h 4"/>
                <a:gd name="T68" fmla="*/ 1675 w 3029"/>
                <a:gd name="T69" fmla="*/ 4 h 4"/>
                <a:gd name="T70" fmla="*/ 1856 w 3029"/>
                <a:gd name="T71" fmla="*/ 4 h 4"/>
                <a:gd name="T72" fmla="*/ 1786 w 3029"/>
                <a:gd name="T73" fmla="*/ 0 h 4"/>
                <a:gd name="T74" fmla="*/ 1968 w 3029"/>
                <a:gd name="T75" fmla="*/ 4 h 4"/>
                <a:gd name="T76" fmla="*/ 1898 w 3029"/>
                <a:gd name="T77" fmla="*/ 4 h 4"/>
                <a:gd name="T78" fmla="*/ 2080 w 3029"/>
                <a:gd name="T79" fmla="*/ 4 h 4"/>
                <a:gd name="T80" fmla="*/ 2010 w 3029"/>
                <a:gd name="T81" fmla="*/ 0 h 4"/>
                <a:gd name="T82" fmla="*/ 2191 w 3029"/>
                <a:gd name="T83" fmla="*/ 4 h 4"/>
                <a:gd name="T84" fmla="*/ 2122 w 3029"/>
                <a:gd name="T85" fmla="*/ 4 h 4"/>
                <a:gd name="T86" fmla="*/ 2303 w 3029"/>
                <a:gd name="T87" fmla="*/ 4 h 4"/>
                <a:gd name="T88" fmla="*/ 2233 w 3029"/>
                <a:gd name="T89" fmla="*/ 0 h 4"/>
                <a:gd name="T90" fmla="*/ 2348 w 3029"/>
                <a:gd name="T91" fmla="*/ 4 h 4"/>
                <a:gd name="T92" fmla="*/ 2348 w 3029"/>
                <a:gd name="T93" fmla="*/ 0 h 4"/>
                <a:gd name="T94" fmla="*/ 2457 w 3029"/>
                <a:gd name="T95" fmla="*/ 4 h 4"/>
                <a:gd name="T96" fmla="*/ 2526 w 3029"/>
                <a:gd name="T97" fmla="*/ 0 h 4"/>
                <a:gd name="T98" fmla="*/ 2457 w 3029"/>
                <a:gd name="T99" fmla="*/ 4 h 4"/>
                <a:gd name="T100" fmla="*/ 2638 w 3029"/>
                <a:gd name="T101" fmla="*/ 4 h 4"/>
                <a:gd name="T102" fmla="*/ 2568 w 3029"/>
                <a:gd name="T103" fmla="*/ 0 h 4"/>
                <a:gd name="T104" fmla="*/ 2726 w 3029"/>
                <a:gd name="T105" fmla="*/ 4 h 4"/>
                <a:gd name="T106" fmla="*/ 2726 w 3029"/>
                <a:gd name="T107" fmla="*/ 0 h 4"/>
                <a:gd name="T108" fmla="*/ 2792 w 3029"/>
                <a:gd name="T109" fmla="*/ 4 h 4"/>
                <a:gd name="T110" fmla="*/ 2861 w 3029"/>
                <a:gd name="T111" fmla="*/ 0 h 4"/>
                <a:gd name="T112" fmla="*/ 2792 w 3029"/>
                <a:gd name="T113" fmla="*/ 4 h 4"/>
                <a:gd name="T114" fmla="*/ 2973 w 3029"/>
                <a:gd name="T115" fmla="*/ 4 h 4"/>
                <a:gd name="T116" fmla="*/ 2903 w 3029"/>
                <a:gd name="T117" fmla="*/ 0 h 4"/>
                <a:gd name="T118" fmla="*/ 3029 w 3029"/>
                <a:gd name="T119" fmla="*/ 4 h 4"/>
                <a:gd name="T120" fmla="*/ 3015 w 3029"/>
                <a:gd name="T121" fmla="*/ 4 h 4"/>
                <a:gd name="T122" fmla="*/ 69 w 3029"/>
                <a:gd name="T1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9" h="4">
                  <a:moveTo>
                    <a:pt x="111" y="4"/>
                  </a:moveTo>
                  <a:lnTo>
                    <a:pt x="151" y="4"/>
                  </a:lnTo>
                  <a:lnTo>
                    <a:pt x="181" y="4"/>
                  </a:lnTo>
                  <a:lnTo>
                    <a:pt x="181" y="0"/>
                  </a:lnTo>
                  <a:lnTo>
                    <a:pt x="151" y="0"/>
                  </a:lnTo>
                  <a:lnTo>
                    <a:pt x="111" y="0"/>
                  </a:lnTo>
                  <a:lnTo>
                    <a:pt x="111" y="4"/>
                  </a:lnTo>
                  <a:close/>
                  <a:moveTo>
                    <a:pt x="223" y="4"/>
                  </a:moveTo>
                  <a:lnTo>
                    <a:pt x="227" y="4"/>
                  </a:lnTo>
                  <a:lnTo>
                    <a:pt x="293" y="4"/>
                  </a:lnTo>
                  <a:lnTo>
                    <a:pt x="293" y="0"/>
                  </a:lnTo>
                  <a:lnTo>
                    <a:pt x="227" y="0"/>
                  </a:lnTo>
                  <a:lnTo>
                    <a:pt x="223" y="0"/>
                  </a:lnTo>
                  <a:lnTo>
                    <a:pt x="223" y="4"/>
                  </a:lnTo>
                  <a:close/>
                  <a:moveTo>
                    <a:pt x="335" y="4"/>
                  </a:moveTo>
                  <a:lnTo>
                    <a:pt x="378" y="4"/>
                  </a:lnTo>
                  <a:lnTo>
                    <a:pt x="404" y="4"/>
                  </a:lnTo>
                  <a:lnTo>
                    <a:pt x="404" y="0"/>
                  </a:lnTo>
                  <a:lnTo>
                    <a:pt x="378" y="0"/>
                  </a:lnTo>
                  <a:lnTo>
                    <a:pt x="335" y="0"/>
                  </a:lnTo>
                  <a:lnTo>
                    <a:pt x="335" y="4"/>
                  </a:lnTo>
                  <a:close/>
                  <a:moveTo>
                    <a:pt x="446" y="4"/>
                  </a:moveTo>
                  <a:lnTo>
                    <a:pt x="454" y="4"/>
                  </a:lnTo>
                  <a:lnTo>
                    <a:pt x="516" y="4"/>
                  </a:lnTo>
                  <a:lnTo>
                    <a:pt x="516" y="0"/>
                  </a:lnTo>
                  <a:lnTo>
                    <a:pt x="454" y="0"/>
                  </a:lnTo>
                  <a:lnTo>
                    <a:pt x="446" y="0"/>
                  </a:lnTo>
                  <a:lnTo>
                    <a:pt x="446" y="4"/>
                  </a:lnTo>
                  <a:close/>
                  <a:moveTo>
                    <a:pt x="558" y="4"/>
                  </a:moveTo>
                  <a:lnTo>
                    <a:pt x="606" y="4"/>
                  </a:lnTo>
                  <a:lnTo>
                    <a:pt x="628" y="4"/>
                  </a:lnTo>
                  <a:lnTo>
                    <a:pt x="628" y="0"/>
                  </a:lnTo>
                  <a:lnTo>
                    <a:pt x="606" y="0"/>
                  </a:lnTo>
                  <a:lnTo>
                    <a:pt x="558" y="0"/>
                  </a:lnTo>
                  <a:lnTo>
                    <a:pt x="558" y="4"/>
                  </a:lnTo>
                  <a:close/>
                  <a:moveTo>
                    <a:pt x="670" y="4"/>
                  </a:moveTo>
                  <a:lnTo>
                    <a:pt x="681" y="4"/>
                  </a:lnTo>
                  <a:lnTo>
                    <a:pt x="739" y="4"/>
                  </a:lnTo>
                  <a:lnTo>
                    <a:pt x="739" y="0"/>
                  </a:lnTo>
                  <a:lnTo>
                    <a:pt x="681" y="0"/>
                  </a:lnTo>
                  <a:lnTo>
                    <a:pt x="670" y="0"/>
                  </a:lnTo>
                  <a:lnTo>
                    <a:pt x="670" y="4"/>
                  </a:lnTo>
                  <a:close/>
                  <a:moveTo>
                    <a:pt x="781" y="4"/>
                  </a:moveTo>
                  <a:lnTo>
                    <a:pt x="833" y="4"/>
                  </a:lnTo>
                  <a:lnTo>
                    <a:pt x="851" y="4"/>
                  </a:lnTo>
                  <a:lnTo>
                    <a:pt x="851" y="0"/>
                  </a:lnTo>
                  <a:lnTo>
                    <a:pt x="833" y="0"/>
                  </a:lnTo>
                  <a:lnTo>
                    <a:pt x="781" y="0"/>
                  </a:lnTo>
                  <a:lnTo>
                    <a:pt x="781" y="4"/>
                  </a:lnTo>
                  <a:close/>
                  <a:moveTo>
                    <a:pt x="893" y="4"/>
                  </a:moveTo>
                  <a:lnTo>
                    <a:pt x="909" y="4"/>
                  </a:lnTo>
                  <a:lnTo>
                    <a:pt x="963" y="4"/>
                  </a:lnTo>
                  <a:lnTo>
                    <a:pt x="963" y="0"/>
                  </a:lnTo>
                  <a:lnTo>
                    <a:pt x="909" y="0"/>
                  </a:lnTo>
                  <a:lnTo>
                    <a:pt x="893" y="0"/>
                  </a:lnTo>
                  <a:lnTo>
                    <a:pt x="893" y="4"/>
                  </a:lnTo>
                  <a:close/>
                  <a:moveTo>
                    <a:pt x="1005" y="4"/>
                  </a:moveTo>
                  <a:lnTo>
                    <a:pt x="1060" y="4"/>
                  </a:lnTo>
                  <a:lnTo>
                    <a:pt x="1074" y="4"/>
                  </a:lnTo>
                  <a:lnTo>
                    <a:pt x="1074" y="0"/>
                  </a:lnTo>
                  <a:lnTo>
                    <a:pt x="1060" y="0"/>
                  </a:lnTo>
                  <a:lnTo>
                    <a:pt x="1005" y="0"/>
                  </a:lnTo>
                  <a:lnTo>
                    <a:pt x="1005" y="4"/>
                  </a:lnTo>
                  <a:close/>
                  <a:moveTo>
                    <a:pt x="1116" y="4"/>
                  </a:moveTo>
                  <a:lnTo>
                    <a:pt x="1136" y="4"/>
                  </a:lnTo>
                  <a:lnTo>
                    <a:pt x="1186" y="4"/>
                  </a:lnTo>
                  <a:lnTo>
                    <a:pt x="1186" y="0"/>
                  </a:lnTo>
                  <a:lnTo>
                    <a:pt x="1136" y="0"/>
                  </a:lnTo>
                  <a:lnTo>
                    <a:pt x="1116" y="0"/>
                  </a:lnTo>
                  <a:lnTo>
                    <a:pt x="1116" y="4"/>
                  </a:lnTo>
                  <a:close/>
                  <a:moveTo>
                    <a:pt x="1228" y="4"/>
                  </a:moveTo>
                  <a:lnTo>
                    <a:pt x="1287" y="4"/>
                  </a:lnTo>
                  <a:lnTo>
                    <a:pt x="1298" y="4"/>
                  </a:lnTo>
                  <a:lnTo>
                    <a:pt x="1298" y="0"/>
                  </a:lnTo>
                  <a:lnTo>
                    <a:pt x="1287" y="0"/>
                  </a:lnTo>
                  <a:lnTo>
                    <a:pt x="1228" y="0"/>
                  </a:lnTo>
                  <a:lnTo>
                    <a:pt x="1228" y="4"/>
                  </a:lnTo>
                  <a:close/>
                  <a:moveTo>
                    <a:pt x="1340" y="4"/>
                  </a:moveTo>
                  <a:lnTo>
                    <a:pt x="1363" y="4"/>
                  </a:lnTo>
                  <a:lnTo>
                    <a:pt x="1410" y="4"/>
                  </a:lnTo>
                  <a:lnTo>
                    <a:pt x="1410" y="0"/>
                  </a:lnTo>
                  <a:lnTo>
                    <a:pt x="1363" y="0"/>
                  </a:lnTo>
                  <a:lnTo>
                    <a:pt x="1340" y="0"/>
                  </a:lnTo>
                  <a:lnTo>
                    <a:pt x="1340" y="4"/>
                  </a:lnTo>
                  <a:close/>
                  <a:moveTo>
                    <a:pt x="1451" y="4"/>
                  </a:moveTo>
                  <a:lnTo>
                    <a:pt x="1514" y="4"/>
                  </a:lnTo>
                  <a:lnTo>
                    <a:pt x="1521" y="4"/>
                  </a:lnTo>
                  <a:lnTo>
                    <a:pt x="1521" y="0"/>
                  </a:lnTo>
                  <a:lnTo>
                    <a:pt x="1514" y="0"/>
                  </a:lnTo>
                  <a:lnTo>
                    <a:pt x="1451" y="0"/>
                  </a:lnTo>
                  <a:lnTo>
                    <a:pt x="1451" y="4"/>
                  </a:lnTo>
                  <a:close/>
                  <a:moveTo>
                    <a:pt x="1563" y="4"/>
                  </a:moveTo>
                  <a:lnTo>
                    <a:pt x="1590" y="4"/>
                  </a:lnTo>
                  <a:lnTo>
                    <a:pt x="1633" y="4"/>
                  </a:lnTo>
                  <a:lnTo>
                    <a:pt x="1633" y="0"/>
                  </a:lnTo>
                  <a:lnTo>
                    <a:pt x="1590" y="0"/>
                  </a:lnTo>
                  <a:lnTo>
                    <a:pt x="1563" y="0"/>
                  </a:lnTo>
                  <a:lnTo>
                    <a:pt x="1563" y="4"/>
                  </a:lnTo>
                  <a:close/>
                  <a:moveTo>
                    <a:pt x="1675" y="4"/>
                  </a:moveTo>
                  <a:lnTo>
                    <a:pt x="1742" y="4"/>
                  </a:lnTo>
                  <a:lnTo>
                    <a:pt x="1745" y="4"/>
                  </a:lnTo>
                  <a:lnTo>
                    <a:pt x="1745" y="0"/>
                  </a:lnTo>
                  <a:lnTo>
                    <a:pt x="1742" y="0"/>
                  </a:lnTo>
                  <a:lnTo>
                    <a:pt x="1675" y="0"/>
                  </a:lnTo>
                  <a:lnTo>
                    <a:pt x="1675" y="4"/>
                  </a:lnTo>
                  <a:close/>
                  <a:moveTo>
                    <a:pt x="1786" y="4"/>
                  </a:moveTo>
                  <a:lnTo>
                    <a:pt x="1817" y="4"/>
                  </a:lnTo>
                  <a:lnTo>
                    <a:pt x="1856" y="4"/>
                  </a:lnTo>
                  <a:lnTo>
                    <a:pt x="1856" y="0"/>
                  </a:lnTo>
                  <a:lnTo>
                    <a:pt x="1817" y="0"/>
                  </a:lnTo>
                  <a:lnTo>
                    <a:pt x="1786" y="0"/>
                  </a:lnTo>
                  <a:lnTo>
                    <a:pt x="1786" y="4"/>
                  </a:lnTo>
                  <a:close/>
                  <a:moveTo>
                    <a:pt x="1898" y="4"/>
                  </a:moveTo>
                  <a:lnTo>
                    <a:pt x="1968" y="4"/>
                  </a:lnTo>
                  <a:lnTo>
                    <a:pt x="1968" y="0"/>
                  </a:lnTo>
                  <a:lnTo>
                    <a:pt x="1898" y="0"/>
                  </a:lnTo>
                  <a:lnTo>
                    <a:pt x="1898" y="4"/>
                  </a:lnTo>
                  <a:close/>
                  <a:moveTo>
                    <a:pt x="2010" y="4"/>
                  </a:moveTo>
                  <a:lnTo>
                    <a:pt x="2045" y="4"/>
                  </a:lnTo>
                  <a:lnTo>
                    <a:pt x="2080" y="4"/>
                  </a:lnTo>
                  <a:lnTo>
                    <a:pt x="2080" y="0"/>
                  </a:lnTo>
                  <a:lnTo>
                    <a:pt x="2045" y="0"/>
                  </a:lnTo>
                  <a:lnTo>
                    <a:pt x="2010" y="0"/>
                  </a:lnTo>
                  <a:lnTo>
                    <a:pt x="2010" y="4"/>
                  </a:lnTo>
                  <a:close/>
                  <a:moveTo>
                    <a:pt x="2122" y="4"/>
                  </a:moveTo>
                  <a:lnTo>
                    <a:pt x="2191" y="4"/>
                  </a:lnTo>
                  <a:lnTo>
                    <a:pt x="2191" y="0"/>
                  </a:lnTo>
                  <a:lnTo>
                    <a:pt x="2122" y="0"/>
                  </a:lnTo>
                  <a:lnTo>
                    <a:pt x="2122" y="4"/>
                  </a:lnTo>
                  <a:close/>
                  <a:moveTo>
                    <a:pt x="2233" y="4"/>
                  </a:moveTo>
                  <a:lnTo>
                    <a:pt x="2272" y="4"/>
                  </a:lnTo>
                  <a:lnTo>
                    <a:pt x="2303" y="4"/>
                  </a:lnTo>
                  <a:lnTo>
                    <a:pt x="2303" y="0"/>
                  </a:lnTo>
                  <a:lnTo>
                    <a:pt x="2272" y="0"/>
                  </a:lnTo>
                  <a:lnTo>
                    <a:pt x="2233" y="0"/>
                  </a:lnTo>
                  <a:lnTo>
                    <a:pt x="2233" y="4"/>
                  </a:lnTo>
                  <a:close/>
                  <a:moveTo>
                    <a:pt x="2345" y="4"/>
                  </a:moveTo>
                  <a:lnTo>
                    <a:pt x="2348" y="4"/>
                  </a:lnTo>
                  <a:lnTo>
                    <a:pt x="2415" y="4"/>
                  </a:lnTo>
                  <a:lnTo>
                    <a:pt x="2415" y="0"/>
                  </a:lnTo>
                  <a:lnTo>
                    <a:pt x="2348" y="0"/>
                  </a:lnTo>
                  <a:lnTo>
                    <a:pt x="2345" y="0"/>
                  </a:lnTo>
                  <a:lnTo>
                    <a:pt x="2345" y="4"/>
                  </a:lnTo>
                  <a:close/>
                  <a:moveTo>
                    <a:pt x="2457" y="4"/>
                  </a:moveTo>
                  <a:lnTo>
                    <a:pt x="2499" y="4"/>
                  </a:lnTo>
                  <a:lnTo>
                    <a:pt x="2526" y="4"/>
                  </a:lnTo>
                  <a:lnTo>
                    <a:pt x="2526" y="0"/>
                  </a:lnTo>
                  <a:lnTo>
                    <a:pt x="2499" y="0"/>
                  </a:lnTo>
                  <a:lnTo>
                    <a:pt x="2457" y="0"/>
                  </a:lnTo>
                  <a:lnTo>
                    <a:pt x="2457" y="4"/>
                  </a:lnTo>
                  <a:close/>
                  <a:moveTo>
                    <a:pt x="2568" y="4"/>
                  </a:moveTo>
                  <a:lnTo>
                    <a:pt x="2575" y="4"/>
                  </a:lnTo>
                  <a:lnTo>
                    <a:pt x="2638" y="4"/>
                  </a:lnTo>
                  <a:lnTo>
                    <a:pt x="2638" y="0"/>
                  </a:lnTo>
                  <a:lnTo>
                    <a:pt x="2575" y="0"/>
                  </a:lnTo>
                  <a:lnTo>
                    <a:pt x="2568" y="0"/>
                  </a:lnTo>
                  <a:lnTo>
                    <a:pt x="2568" y="4"/>
                  </a:lnTo>
                  <a:close/>
                  <a:moveTo>
                    <a:pt x="2680" y="4"/>
                  </a:moveTo>
                  <a:lnTo>
                    <a:pt x="2726" y="4"/>
                  </a:lnTo>
                  <a:lnTo>
                    <a:pt x="2750" y="4"/>
                  </a:lnTo>
                  <a:lnTo>
                    <a:pt x="2750" y="0"/>
                  </a:lnTo>
                  <a:lnTo>
                    <a:pt x="2726" y="0"/>
                  </a:lnTo>
                  <a:lnTo>
                    <a:pt x="2680" y="0"/>
                  </a:lnTo>
                  <a:lnTo>
                    <a:pt x="2680" y="4"/>
                  </a:lnTo>
                  <a:close/>
                  <a:moveTo>
                    <a:pt x="2792" y="4"/>
                  </a:moveTo>
                  <a:lnTo>
                    <a:pt x="2802" y="4"/>
                  </a:lnTo>
                  <a:lnTo>
                    <a:pt x="2861" y="4"/>
                  </a:lnTo>
                  <a:lnTo>
                    <a:pt x="2861" y="0"/>
                  </a:lnTo>
                  <a:lnTo>
                    <a:pt x="2802" y="0"/>
                  </a:lnTo>
                  <a:lnTo>
                    <a:pt x="2792" y="0"/>
                  </a:lnTo>
                  <a:lnTo>
                    <a:pt x="2792" y="4"/>
                  </a:lnTo>
                  <a:close/>
                  <a:moveTo>
                    <a:pt x="2903" y="4"/>
                  </a:moveTo>
                  <a:lnTo>
                    <a:pt x="2953" y="4"/>
                  </a:lnTo>
                  <a:lnTo>
                    <a:pt x="2973" y="4"/>
                  </a:lnTo>
                  <a:lnTo>
                    <a:pt x="2973" y="0"/>
                  </a:lnTo>
                  <a:lnTo>
                    <a:pt x="2953" y="0"/>
                  </a:lnTo>
                  <a:lnTo>
                    <a:pt x="2903" y="0"/>
                  </a:lnTo>
                  <a:lnTo>
                    <a:pt x="2903" y="4"/>
                  </a:lnTo>
                  <a:close/>
                  <a:moveTo>
                    <a:pt x="3015" y="4"/>
                  </a:moveTo>
                  <a:lnTo>
                    <a:pt x="3029" y="4"/>
                  </a:lnTo>
                  <a:lnTo>
                    <a:pt x="3029" y="0"/>
                  </a:lnTo>
                  <a:lnTo>
                    <a:pt x="3015" y="0"/>
                  </a:lnTo>
                  <a:lnTo>
                    <a:pt x="3015" y="4"/>
                  </a:lnTo>
                  <a:close/>
                  <a:moveTo>
                    <a:pt x="0" y="4"/>
                  </a:moveTo>
                  <a:lnTo>
                    <a:pt x="69" y="4"/>
                  </a:lnTo>
                  <a:lnTo>
                    <a:pt x="69" y="0"/>
                  </a:lnTo>
                  <a:lnTo>
                    <a:pt x="0" y="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750"/>
            </a:p>
          </p:txBody>
        </p:sp>
        <p:sp>
          <p:nvSpPr>
            <p:cNvPr id="690" name="Line 278">
              <a:extLst>
                <a:ext uri="{FF2B5EF4-FFF2-40B4-BE49-F238E27FC236}">
                  <a16:creationId xmlns:a16="http://schemas.microsoft.com/office/drawing/2014/main" id="{F9F14447-D0F2-4DF2-AC2C-6E1DBB63DB68}"/>
                </a:ext>
              </a:extLst>
            </p:cNvPr>
            <p:cNvSpPr>
              <a:spLocks noChangeShapeType="1"/>
            </p:cNvSpPr>
            <p:nvPr/>
          </p:nvSpPr>
          <p:spPr bwMode="auto">
            <a:xfrm>
              <a:off x="6179142" y="4703225"/>
              <a:ext cx="3759119"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1" name="Line 280">
              <a:extLst>
                <a:ext uri="{FF2B5EF4-FFF2-40B4-BE49-F238E27FC236}">
                  <a16:creationId xmlns:a16="http://schemas.microsoft.com/office/drawing/2014/main" id="{998999AE-F384-48C6-8CBC-F3F30D33EE90}"/>
                </a:ext>
              </a:extLst>
            </p:cNvPr>
            <p:cNvSpPr>
              <a:spLocks noChangeShapeType="1"/>
            </p:cNvSpPr>
            <p:nvPr/>
          </p:nvSpPr>
          <p:spPr bwMode="auto">
            <a:xfrm flipV="1">
              <a:off x="6179142" y="4688216"/>
              <a:ext cx="0" cy="15009"/>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2" name="Line 281">
              <a:extLst>
                <a:ext uri="{FF2B5EF4-FFF2-40B4-BE49-F238E27FC236}">
                  <a16:creationId xmlns:a16="http://schemas.microsoft.com/office/drawing/2014/main" id="{52012A15-1EC9-4B21-8C15-FDE24B05F759}"/>
                </a:ext>
              </a:extLst>
            </p:cNvPr>
            <p:cNvSpPr>
              <a:spLocks noChangeShapeType="1"/>
            </p:cNvSpPr>
            <p:nvPr/>
          </p:nvSpPr>
          <p:spPr bwMode="auto">
            <a:xfrm flipV="1">
              <a:off x="6648256" y="4688216"/>
              <a:ext cx="0" cy="15009"/>
            </a:xfrm>
            <a:prstGeom prst="line">
              <a:avLst/>
            </a:prstGeom>
            <a:noFill/>
            <a:ln w="793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3" name="Line 282">
              <a:extLst>
                <a:ext uri="{FF2B5EF4-FFF2-40B4-BE49-F238E27FC236}">
                  <a16:creationId xmlns:a16="http://schemas.microsoft.com/office/drawing/2014/main" id="{40F4811B-AF6F-410B-89B0-1510EE42F70D}"/>
                </a:ext>
              </a:extLst>
            </p:cNvPr>
            <p:cNvSpPr>
              <a:spLocks noChangeShapeType="1"/>
            </p:cNvSpPr>
            <p:nvPr/>
          </p:nvSpPr>
          <p:spPr bwMode="auto">
            <a:xfrm flipV="1">
              <a:off x="7118612" y="4688216"/>
              <a:ext cx="0" cy="15009"/>
            </a:xfrm>
            <a:prstGeom prst="line">
              <a:avLst/>
            </a:prstGeom>
            <a:noFill/>
            <a:ln w="793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4" name="Line 283">
              <a:extLst>
                <a:ext uri="{FF2B5EF4-FFF2-40B4-BE49-F238E27FC236}">
                  <a16:creationId xmlns:a16="http://schemas.microsoft.com/office/drawing/2014/main" id="{17FD0F26-EC76-49DF-AA61-496E1B2D124B}"/>
                </a:ext>
              </a:extLst>
            </p:cNvPr>
            <p:cNvSpPr>
              <a:spLocks noChangeShapeType="1"/>
            </p:cNvSpPr>
            <p:nvPr/>
          </p:nvSpPr>
          <p:spPr bwMode="auto">
            <a:xfrm flipV="1">
              <a:off x="7588967" y="4688216"/>
              <a:ext cx="0" cy="15009"/>
            </a:xfrm>
            <a:prstGeom prst="line">
              <a:avLst/>
            </a:prstGeom>
            <a:noFill/>
            <a:ln w="793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5" name="Line 284">
              <a:extLst>
                <a:ext uri="{FF2B5EF4-FFF2-40B4-BE49-F238E27FC236}">
                  <a16:creationId xmlns:a16="http://schemas.microsoft.com/office/drawing/2014/main" id="{9FC6385C-2A52-46D5-8D4B-8B6644973690}"/>
                </a:ext>
              </a:extLst>
            </p:cNvPr>
            <p:cNvSpPr>
              <a:spLocks noChangeShapeType="1"/>
            </p:cNvSpPr>
            <p:nvPr/>
          </p:nvSpPr>
          <p:spPr bwMode="auto">
            <a:xfrm flipV="1">
              <a:off x="8058081" y="4688216"/>
              <a:ext cx="0" cy="15009"/>
            </a:xfrm>
            <a:prstGeom prst="line">
              <a:avLst/>
            </a:prstGeom>
            <a:noFill/>
            <a:ln w="793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6" name="Line 285">
              <a:extLst>
                <a:ext uri="{FF2B5EF4-FFF2-40B4-BE49-F238E27FC236}">
                  <a16:creationId xmlns:a16="http://schemas.microsoft.com/office/drawing/2014/main" id="{1A56D380-6709-4BC4-842D-8B28066FE38C}"/>
                </a:ext>
              </a:extLst>
            </p:cNvPr>
            <p:cNvSpPr>
              <a:spLocks noChangeShapeType="1"/>
            </p:cNvSpPr>
            <p:nvPr/>
          </p:nvSpPr>
          <p:spPr bwMode="auto">
            <a:xfrm flipV="1">
              <a:off x="8528436" y="4688216"/>
              <a:ext cx="0" cy="15009"/>
            </a:xfrm>
            <a:prstGeom prst="line">
              <a:avLst/>
            </a:prstGeom>
            <a:noFill/>
            <a:ln w="793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7" name="Line 286">
              <a:extLst>
                <a:ext uri="{FF2B5EF4-FFF2-40B4-BE49-F238E27FC236}">
                  <a16:creationId xmlns:a16="http://schemas.microsoft.com/office/drawing/2014/main" id="{51A0925B-140F-4032-9276-56E2CBD2D9D1}"/>
                </a:ext>
              </a:extLst>
            </p:cNvPr>
            <p:cNvSpPr>
              <a:spLocks noChangeShapeType="1"/>
            </p:cNvSpPr>
            <p:nvPr/>
          </p:nvSpPr>
          <p:spPr bwMode="auto">
            <a:xfrm flipV="1">
              <a:off x="8998791" y="4688216"/>
              <a:ext cx="0" cy="15009"/>
            </a:xfrm>
            <a:prstGeom prst="line">
              <a:avLst/>
            </a:prstGeom>
            <a:noFill/>
            <a:ln w="7938" cap="flat">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8" name="Line 287">
              <a:extLst>
                <a:ext uri="{FF2B5EF4-FFF2-40B4-BE49-F238E27FC236}">
                  <a16:creationId xmlns:a16="http://schemas.microsoft.com/office/drawing/2014/main" id="{111BDA8C-922F-4EB4-879F-FCE8A18B0315}"/>
                </a:ext>
              </a:extLst>
            </p:cNvPr>
            <p:cNvSpPr>
              <a:spLocks noChangeShapeType="1"/>
            </p:cNvSpPr>
            <p:nvPr/>
          </p:nvSpPr>
          <p:spPr bwMode="auto">
            <a:xfrm flipV="1">
              <a:off x="9467906" y="4688216"/>
              <a:ext cx="0" cy="15009"/>
            </a:xfrm>
            <a:prstGeom prst="line">
              <a:avLst/>
            </a:prstGeom>
            <a:noFill/>
            <a:ln w="7938" cap="flat">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699" name="Line 289">
              <a:extLst>
                <a:ext uri="{FF2B5EF4-FFF2-40B4-BE49-F238E27FC236}">
                  <a16:creationId xmlns:a16="http://schemas.microsoft.com/office/drawing/2014/main" id="{25564330-EC9E-44EE-BB63-199AC69E1277}"/>
                </a:ext>
              </a:extLst>
            </p:cNvPr>
            <p:cNvSpPr>
              <a:spLocks noChangeShapeType="1"/>
            </p:cNvSpPr>
            <p:nvPr/>
          </p:nvSpPr>
          <p:spPr bwMode="auto">
            <a:xfrm>
              <a:off x="6179142" y="3517995"/>
              <a:ext cx="0" cy="15478"/>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00" name="Rectangle 298">
              <a:extLst>
                <a:ext uri="{FF2B5EF4-FFF2-40B4-BE49-F238E27FC236}">
                  <a16:creationId xmlns:a16="http://schemas.microsoft.com/office/drawing/2014/main" id="{B18BFB9E-9776-4011-964C-02B8BF742D83}"/>
                </a:ext>
              </a:extLst>
            </p:cNvPr>
            <p:cNvSpPr>
              <a:spLocks noChangeArrowheads="1"/>
            </p:cNvSpPr>
            <p:nvPr/>
          </p:nvSpPr>
          <p:spPr bwMode="auto">
            <a:xfrm>
              <a:off x="6144393" y="4735589"/>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701" name="Rectangle 299">
              <a:extLst>
                <a:ext uri="{FF2B5EF4-FFF2-40B4-BE49-F238E27FC236}">
                  <a16:creationId xmlns:a16="http://schemas.microsoft.com/office/drawing/2014/main" id="{8F5CE7EB-A806-4DB0-9974-06D3CF684E91}"/>
                </a:ext>
              </a:extLst>
            </p:cNvPr>
            <p:cNvSpPr>
              <a:spLocks noChangeArrowheads="1"/>
            </p:cNvSpPr>
            <p:nvPr/>
          </p:nvSpPr>
          <p:spPr bwMode="auto">
            <a:xfrm>
              <a:off x="6612267" y="4735589"/>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5</a:t>
              </a:r>
              <a:endParaRPr lang="en-US" altLang="en-US" sz="750">
                <a:latin typeface="+mn-lt"/>
              </a:endParaRPr>
            </a:p>
          </p:txBody>
        </p:sp>
        <p:sp>
          <p:nvSpPr>
            <p:cNvPr id="702" name="Rectangle 300">
              <a:extLst>
                <a:ext uri="{FF2B5EF4-FFF2-40B4-BE49-F238E27FC236}">
                  <a16:creationId xmlns:a16="http://schemas.microsoft.com/office/drawing/2014/main" id="{3AF421A2-F859-480A-944B-4A72A0824823}"/>
                </a:ext>
              </a:extLst>
            </p:cNvPr>
            <p:cNvSpPr>
              <a:spLocks noChangeArrowheads="1"/>
            </p:cNvSpPr>
            <p:nvPr/>
          </p:nvSpPr>
          <p:spPr bwMode="auto">
            <a:xfrm>
              <a:off x="7062762"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10</a:t>
              </a:r>
              <a:endParaRPr lang="en-US" altLang="en-US" sz="750">
                <a:latin typeface="+mn-lt"/>
              </a:endParaRPr>
            </a:p>
          </p:txBody>
        </p:sp>
        <p:sp>
          <p:nvSpPr>
            <p:cNvPr id="703" name="Rectangle 301">
              <a:extLst>
                <a:ext uri="{FF2B5EF4-FFF2-40B4-BE49-F238E27FC236}">
                  <a16:creationId xmlns:a16="http://schemas.microsoft.com/office/drawing/2014/main" id="{E64CCEA7-944D-44FB-9047-4FC99BF6ECF8}"/>
                </a:ext>
              </a:extLst>
            </p:cNvPr>
            <p:cNvSpPr>
              <a:spLocks noChangeArrowheads="1"/>
            </p:cNvSpPr>
            <p:nvPr/>
          </p:nvSpPr>
          <p:spPr bwMode="auto">
            <a:xfrm>
              <a:off x="7529396"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15</a:t>
              </a:r>
              <a:endParaRPr lang="en-US" altLang="en-US" sz="750">
                <a:latin typeface="+mn-lt"/>
              </a:endParaRPr>
            </a:p>
          </p:txBody>
        </p:sp>
        <p:sp>
          <p:nvSpPr>
            <p:cNvPr id="704" name="Rectangle 302">
              <a:extLst>
                <a:ext uri="{FF2B5EF4-FFF2-40B4-BE49-F238E27FC236}">
                  <a16:creationId xmlns:a16="http://schemas.microsoft.com/office/drawing/2014/main" id="{E933D242-BBEE-45B6-9D2A-AF890F7061D6}"/>
                </a:ext>
              </a:extLst>
            </p:cNvPr>
            <p:cNvSpPr>
              <a:spLocks noChangeArrowheads="1"/>
            </p:cNvSpPr>
            <p:nvPr/>
          </p:nvSpPr>
          <p:spPr bwMode="auto">
            <a:xfrm>
              <a:off x="7997269"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20</a:t>
              </a:r>
              <a:endParaRPr lang="en-US" altLang="en-US" sz="750">
                <a:latin typeface="+mn-lt"/>
              </a:endParaRPr>
            </a:p>
          </p:txBody>
        </p:sp>
        <p:sp>
          <p:nvSpPr>
            <p:cNvPr id="705" name="Rectangle 303">
              <a:extLst>
                <a:ext uri="{FF2B5EF4-FFF2-40B4-BE49-F238E27FC236}">
                  <a16:creationId xmlns:a16="http://schemas.microsoft.com/office/drawing/2014/main" id="{101B3CF8-AFEA-4F46-B7EA-08CADB532913}"/>
                </a:ext>
              </a:extLst>
            </p:cNvPr>
            <p:cNvSpPr>
              <a:spLocks noChangeArrowheads="1"/>
            </p:cNvSpPr>
            <p:nvPr/>
          </p:nvSpPr>
          <p:spPr bwMode="auto">
            <a:xfrm>
              <a:off x="8465143"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25</a:t>
              </a:r>
              <a:endParaRPr lang="en-US" altLang="en-US" sz="750">
                <a:latin typeface="+mn-lt"/>
              </a:endParaRPr>
            </a:p>
          </p:txBody>
        </p:sp>
        <p:sp>
          <p:nvSpPr>
            <p:cNvPr id="706" name="Rectangle 304">
              <a:extLst>
                <a:ext uri="{FF2B5EF4-FFF2-40B4-BE49-F238E27FC236}">
                  <a16:creationId xmlns:a16="http://schemas.microsoft.com/office/drawing/2014/main" id="{EB37AA39-F4B6-4B15-A94B-384377D49CE6}"/>
                </a:ext>
              </a:extLst>
            </p:cNvPr>
            <p:cNvSpPr>
              <a:spLocks noChangeArrowheads="1"/>
            </p:cNvSpPr>
            <p:nvPr/>
          </p:nvSpPr>
          <p:spPr bwMode="auto">
            <a:xfrm>
              <a:off x="8941703"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30</a:t>
              </a:r>
              <a:endParaRPr lang="en-US" altLang="en-US" sz="750">
                <a:latin typeface="+mn-lt"/>
              </a:endParaRPr>
            </a:p>
          </p:txBody>
        </p:sp>
        <p:sp>
          <p:nvSpPr>
            <p:cNvPr id="707" name="Rectangle 305">
              <a:extLst>
                <a:ext uri="{FF2B5EF4-FFF2-40B4-BE49-F238E27FC236}">
                  <a16:creationId xmlns:a16="http://schemas.microsoft.com/office/drawing/2014/main" id="{33F94610-E6C2-4F5F-B67A-3EE0B8D3F716}"/>
                </a:ext>
              </a:extLst>
            </p:cNvPr>
            <p:cNvSpPr>
              <a:spLocks noChangeArrowheads="1"/>
            </p:cNvSpPr>
            <p:nvPr/>
          </p:nvSpPr>
          <p:spPr bwMode="auto">
            <a:xfrm>
              <a:off x="9409578" y="4735589"/>
              <a:ext cx="141064"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35</a:t>
              </a:r>
              <a:endParaRPr lang="en-US" altLang="en-US" sz="750">
                <a:latin typeface="+mn-lt"/>
              </a:endParaRPr>
            </a:p>
          </p:txBody>
        </p:sp>
        <p:sp>
          <p:nvSpPr>
            <p:cNvPr id="708" name="Line 307">
              <a:extLst>
                <a:ext uri="{FF2B5EF4-FFF2-40B4-BE49-F238E27FC236}">
                  <a16:creationId xmlns:a16="http://schemas.microsoft.com/office/drawing/2014/main" id="{5930D414-31F5-4854-81D0-6200C6812C5D}"/>
                </a:ext>
              </a:extLst>
            </p:cNvPr>
            <p:cNvSpPr>
              <a:spLocks noChangeShapeType="1"/>
            </p:cNvSpPr>
            <p:nvPr/>
          </p:nvSpPr>
          <p:spPr bwMode="auto">
            <a:xfrm flipV="1">
              <a:off x="6179142" y="3517995"/>
              <a:ext cx="0" cy="1185231"/>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09" name="Line 309">
              <a:extLst>
                <a:ext uri="{FF2B5EF4-FFF2-40B4-BE49-F238E27FC236}">
                  <a16:creationId xmlns:a16="http://schemas.microsoft.com/office/drawing/2014/main" id="{29A2A884-E2A4-465F-93C3-07F771A55705}"/>
                </a:ext>
              </a:extLst>
            </p:cNvPr>
            <p:cNvSpPr>
              <a:spLocks noChangeShapeType="1"/>
            </p:cNvSpPr>
            <p:nvPr/>
          </p:nvSpPr>
          <p:spPr bwMode="auto">
            <a:xfrm>
              <a:off x="6179142" y="4703225"/>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0" name="Line 310">
              <a:extLst>
                <a:ext uri="{FF2B5EF4-FFF2-40B4-BE49-F238E27FC236}">
                  <a16:creationId xmlns:a16="http://schemas.microsoft.com/office/drawing/2014/main" id="{C92643DD-9994-4AD8-987C-61EA973746C0}"/>
                </a:ext>
              </a:extLst>
            </p:cNvPr>
            <p:cNvSpPr>
              <a:spLocks noChangeShapeType="1"/>
            </p:cNvSpPr>
            <p:nvPr/>
          </p:nvSpPr>
          <p:spPr bwMode="auto">
            <a:xfrm>
              <a:off x="6179142" y="4584562"/>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1" name="Line 311">
              <a:extLst>
                <a:ext uri="{FF2B5EF4-FFF2-40B4-BE49-F238E27FC236}">
                  <a16:creationId xmlns:a16="http://schemas.microsoft.com/office/drawing/2014/main" id="{BDE5E559-B0A5-4A4D-9FCE-EF809C59D497}"/>
                </a:ext>
              </a:extLst>
            </p:cNvPr>
            <p:cNvSpPr>
              <a:spLocks noChangeShapeType="1"/>
            </p:cNvSpPr>
            <p:nvPr/>
          </p:nvSpPr>
          <p:spPr bwMode="auto">
            <a:xfrm>
              <a:off x="6179142" y="4466367"/>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2" name="Line 312">
              <a:extLst>
                <a:ext uri="{FF2B5EF4-FFF2-40B4-BE49-F238E27FC236}">
                  <a16:creationId xmlns:a16="http://schemas.microsoft.com/office/drawing/2014/main" id="{64399113-2E39-4591-BF9A-90BBF0C69978}"/>
                </a:ext>
              </a:extLst>
            </p:cNvPr>
            <p:cNvSpPr>
              <a:spLocks noChangeShapeType="1"/>
            </p:cNvSpPr>
            <p:nvPr/>
          </p:nvSpPr>
          <p:spPr bwMode="auto">
            <a:xfrm>
              <a:off x="6179142" y="4347702"/>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3" name="Line 313">
              <a:extLst>
                <a:ext uri="{FF2B5EF4-FFF2-40B4-BE49-F238E27FC236}">
                  <a16:creationId xmlns:a16="http://schemas.microsoft.com/office/drawing/2014/main" id="{60983F01-BFE0-465E-84FD-301FB013234A}"/>
                </a:ext>
              </a:extLst>
            </p:cNvPr>
            <p:cNvSpPr>
              <a:spLocks noChangeShapeType="1"/>
            </p:cNvSpPr>
            <p:nvPr/>
          </p:nvSpPr>
          <p:spPr bwMode="auto">
            <a:xfrm>
              <a:off x="6179142" y="4229039"/>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4" name="Line 314">
              <a:extLst>
                <a:ext uri="{FF2B5EF4-FFF2-40B4-BE49-F238E27FC236}">
                  <a16:creationId xmlns:a16="http://schemas.microsoft.com/office/drawing/2014/main" id="{0890CEC3-AB4F-4B4E-807C-0B5692AF9E09}"/>
                </a:ext>
              </a:extLst>
            </p:cNvPr>
            <p:cNvSpPr>
              <a:spLocks noChangeShapeType="1"/>
            </p:cNvSpPr>
            <p:nvPr/>
          </p:nvSpPr>
          <p:spPr bwMode="auto">
            <a:xfrm>
              <a:off x="6179142" y="4110376"/>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5" name="Line 315">
              <a:extLst>
                <a:ext uri="{FF2B5EF4-FFF2-40B4-BE49-F238E27FC236}">
                  <a16:creationId xmlns:a16="http://schemas.microsoft.com/office/drawing/2014/main" id="{3B76898D-D3E2-4B05-A6A2-DBC3F44C2E39}"/>
                </a:ext>
              </a:extLst>
            </p:cNvPr>
            <p:cNvSpPr>
              <a:spLocks noChangeShapeType="1"/>
            </p:cNvSpPr>
            <p:nvPr/>
          </p:nvSpPr>
          <p:spPr bwMode="auto">
            <a:xfrm>
              <a:off x="6179142" y="3992181"/>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6" name="Line 316">
              <a:extLst>
                <a:ext uri="{FF2B5EF4-FFF2-40B4-BE49-F238E27FC236}">
                  <a16:creationId xmlns:a16="http://schemas.microsoft.com/office/drawing/2014/main" id="{951235C5-45F2-40E3-9C5D-E098F504DA25}"/>
                </a:ext>
              </a:extLst>
            </p:cNvPr>
            <p:cNvSpPr>
              <a:spLocks noChangeShapeType="1"/>
            </p:cNvSpPr>
            <p:nvPr/>
          </p:nvSpPr>
          <p:spPr bwMode="auto">
            <a:xfrm>
              <a:off x="6179142" y="3873516"/>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7" name="Line 317">
              <a:extLst>
                <a:ext uri="{FF2B5EF4-FFF2-40B4-BE49-F238E27FC236}">
                  <a16:creationId xmlns:a16="http://schemas.microsoft.com/office/drawing/2014/main" id="{C6DA3CD3-5815-4FAB-B2EC-F0CC4F772478}"/>
                </a:ext>
              </a:extLst>
            </p:cNvPr>
            <p:cNvSpPr>
              <a:spLocks noChangeShapeType="1"/>
            </p:cNvSpPr>
            <p:nvPr/>
          </p:nvSpPr>
          <p:spPr bwMode="auto">
            <a:xfrm>
              <a:off x="6179142" y="3755322"/>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8" name="Line 318">
              <a:extLst>
                <a:ext uri="{FF2B5EF4-FFF2-40B4-BE49-F238E27FC236}">
                  <a16:creationId xmlns:a16="http://schemas.microsoft.com/office/drawing/2014/main" id="{B7D1A619-FCD4-42B8-8D37-AC4EB4CD8AFA}"/>
                </a:ext>
              </a:extLst>
            </p:cNvPr>
            <p:cNvSpPr>
              <a:spLocks noChangeShapeType="1"/>
            </p:cNvSpPr>
            <p:nvPr/>
          </p:nvSpPr>
          <p:spPr bwMode="auto">
            <a:xfrm>
              <a:off x="6179142" y="3636658"/>
              <a:ext cx="3723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19" name="Rectangle 331">
              <a:extLst>
                <a:ext uri="{FF2B5EF4-FFF2-40B4-BE49-F238E27FC236}">
                  <a16:creationId xmlns:a16="http://schemas.microsoft.com/office/drawing/2014/main" id="{0851DFD9-ECD4-47F9-A324-478F17E59B1F}"/>
                </a:ext>
              </a:extLst>
            </p:cNvPr>
            <p:cNvSpPr>
              <a:spLocks noChangeArrowheads="1"/>
            </p:cNvSpPr>
            <p:nvPr/>
          </p:nvSpPr>
          <p:spPr bwMode="auto">
            <a:xfrm>
              <a:off x="6043869" y="4678836"/>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a:t>
              </a:r>
              <a:endParaRPr lang="en-US" altLang="en-US" sz="750">
                <a:latin typeface="+mn-lt"/>
              </a:endParaRPr>
            </a:p>
          </p:txBody>
        </p:sp>
        <p:sp>
          <p:nvSpPr>
            <p:cNvPr id="720" name="Rectangle 332">
              <a:extLst>
                <a:ext uri="{FF2B5EF4-FFF2-40B4-BE49-F238E27FC236}">
                  <a16:creationId xmlns:a16="http://schemas.microsoft.com/office/drawing/2014/main" id="{C2C0906D-1004-4B40-AC01-56AB04E697E4}"/>
                </a:ext>
              </a:extLst>
            </p:cNvPr>
            <p:cNvSpPr>
              <a:spLocks noChangeArrowheads="1"/>
            </p:cNvSpPr>
            <p:nvPr/>
          </p:nvSpPr>
          <p:spPr bwMode="auto">
            <a:xfrm>
              <a:off x="5948308" y="4561579"/>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0.1</a:t>
              </a:r>
              <a:endParaRPr lang="en-US" altLang="en-US" sz="750">
                <a:latin typeface="+mn-lt"/>
              </a:endParaRPr>
            </a:p>
          </p:txBody>
        </p:sp>
        <p:sp>
          <p:nvSpPr>
            <p:cNvPr id="721" name="Rectangle 333">
              <a:extLst>
                <a:ext uri="{FF2B5EF4-FFF2-40B4-BE49-F238E27FC236}">
                  <a16:creationId xmlns:a16="http://schemas.microsoft.com/office/drawing/2014/main" id="{358C2DCB-6783-4C2A-8E34-64A5092640B0}"/>
                </a:ext>
              </a:extLst>
            </p:cNvPr>
            <p:cNvSpPr>
              <a:spLocks noChangeArrowheads="1"/>
            </p:cNvSpPr>
            <p:nvPr/>
          </p:nvSpPr>
          <p:spPr bwMode="auto">
            <a:xfrm>
              <a:off x="5948308" y="4440571"/>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0.2</a:t>
              </a:r>
              <a:endParaRPr lang="en-US" altLang="en-US" sz="750">
                <a:latin typeface="+mn-lt"/>
              </a:endParaRPr>
            </a:p>
          </p:txBody>
        </p:sp>
        <p:sp>
          <p:nvSpPr>
            <p:cNvPr id="722" name="Rectangle 334">
              <a:extLst>
                <a:ext uri="{FF2B5EF4-FFF2-40B4-BE49-F238E27FC236}">
                  <a16:creationId xmlns:a16="http://schemas.microsoft.com/office/drawing/2014/main" id="{914837BB-2B1C-41D5-8DDF-6AF7CF57122B}"/>
                </a:ext>
              </a:extLst>
            </p:cNvPr>
            <p:cNvSpPr>
              <a:spLocks noChangeArrowheads="1"/>
            </p:cNvSpPr>
            <p:nvPr/>
          </p:nvSpPr>
          <p:spPr bwMode="auto">
            <a:xfrm>
              <a:off x="5948308" y="4323313"/>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0.3</a:t>
              </a:r>
              <a:endParaRPr lang="en-US" altLang="en-US" sz="750">
                <a:latin typeface="+mn-lt"/>
              </a:endParaRPr>
            </a:p>
          </p:txBody>
        </p:sp>
        <p:sp>
          <p:nvSpPr>
            <p:cNvPr id="723" name="Rectangle 335">
              <a:extLst>
                <a:ext uri="{FF2B5EF4-FFF2-40B4-BE49-F238E27FC236}">
                  <a16:creationId xmlns:a16="http://schemas.microsoft.com/office/drawing/2014/main" id="{D7C3AA59-B9B2-4315-9449-1610CE941F7D}"/>
                </a:ext>
              </a:extLst>
            </p:cNvPr>
            <p:cNvSpPr>
              <a:spLocks noChangeArrowheads="1"/>
            </p:cNvSpPr>
            <p:nvPr/>
          </p:nvSpPr>
          <p:spPr bwMode="auto">
            <a:xfrm>
              <a:off x="5948308" y="4205588"/>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0.4</a:t>
              </a:r>
              <a:endParaRPr lang="en-US" altLang="en-US" sz="750">
                <a:latin typeface="+mn-lt"/>
              </a:endParaRPr>
            </a:p>
          </p:txBody>
        </p:sp>
        <p:sp>
          <p:nvSpPr>
            <p:cNvPr id="724" name="Rectangle 336">
              <a:extLst>
                <a:ext uri="{FF2B5EF4-FFF2-40B4-BE49-F238E27FC236}">
                  <a16:creationId xmlns:a16="http://schemas.microsoft.com/office/drawing/2014/main" id="{43497CE1-E60D-436D-9EED-D03DB8A228B4}"/>
                </a:ext>
              </a:extLst>
            </p:cNvPr>
            <p:cNvSpPr>
              <a:spLocks noChangeArrowheads="1"/>
            </p:cNvSpPr>
            <p:nvPr/>
          </p:nvSpPr>
          <p:spPr bwMode="auto">
            <a:xfrm>
              <a:off x="5948308" y="4088330"/>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dirty="0">
                  <a:solidFill>
                    <a:srgbClr val="262626"/>
                  </a:solidFill>
                  <a:latin typeface="+mn-lt"/>
                </a:rPr>
                <a:t>0.5</a:t>
              </a:r>
              <a:endParaRPr lang="en-US" altLang="en-US" sz="750" dirty="0">
                <a:latin typeface="+mn-lt"/>
              </a:endParaRPr>
            </a:p>
          </p:txBody>
        </p:sp>
        <p:sp>
          <p:nvSpPr>
            <p:cNvPr id="725" name="Rectangle 337">
              <a:extLst>
                <a:ext uri="{FF2B5EF4-FFF2-40B4-BE49-F238E27FC236}">
                  <a16:creationId xmlns:a16="http://schemas.microsoft.com/office/drawing/2014/main" id="{7D558636-7697-4807-AFD6-B2A68B20DE1A}"/>
                </a:ext>
              </a:extLst>
            </p:cNvPr>
            <p:cNvSpPr>
              <a:spLocks noChangeArrowheads="1"/>
            </p:cNvSpPr>
            <p:nvPr/>
          </p:nvSpPr>
          <p:spPr bwMode="auto">
            <a:xfrm>
              <a:off x="5948308" y="3967323"/>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0.6</a:t>
              </a:r>
              <a:endParaRPr lang="en-US" altLang="en-US" sz="750">
                <a:latin typeface="+mn-lt"/>
              </a:endParaRPr>
            </a:p>
          </p:txBody>
        </p:sp>
        <p:sp>
          <p:nvSpPr>
            <p:cNvPr id="726" name="Rectangle 338">
              <a:extLst>
                <a:ext uri="{FF2B5EF4-FFF2-40B4-BE49-F238E27FC236}">
                  <a16:creationId xmlns:a16="http://schemas.microsoft.com/office/drawing/2014/main" id="{BA7D7962-3409-408B-ADF8-711A2FA7B24C}"/>
                </a:ext>
              </a:extLst>
            </p:cNvPr>
            <p:cNvSpPr>
              <a:spLocks noChangeArrowheads="1"/>
            </p:cNvSpPr>
            <p:nvPr/>
          </p:nvSpPr>
          <p:spPr bwMode="auto">
            <a:xfrm>
              <a:off x="5948308" y="3850066"/>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0.7</a:t>
              </a:r>
              <a:endParaRPr lang="en-US" altLang="en-US" sz="750">
                <a:latin typeface="+mn-lt"/>
              </a:endParaRPr>
            </a:p>
          </p:txBody>
        </p:sp>
        <p:sp>
          <p:nvSpPr>
            <p:cNvPr id="727" name="Rectangle 339">
              <a:extLst>
                <a:ext uri="{FF2B5EF4-FFF2-40B4-BE49-F238E27FC236}">
                  <a16:creationId xmlns:a16="http://schemas.microsoft.com/office/drawing/2014/main" id="{1DE3203A-03C8-49E8-8EEA-F2899ED8D590}"/>
                </a:ext>
              </a:extLst>
            </p:cNvPr>
            <p:cNvSpPr>
              <a:spLocks noChangeArrowheads="1"/>
            </p:cNvSpPr>
            <p:nvPr/>
          </p:nvSpPr>
          <p:spPr bwMode="auto">
            <a:xfrm>
              <a:off x="5948308" y="3732340"/>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0.8</a:t>
              </a:r>
              <a:endParaRPr lang="en-US" altLang="en-US" sz="750">
                <a:latin typeface="+mn-lt"/>
              </a:endParaRPr>
            </a:p>
          </p:txBody>
        </p:sp>
        <p:sp>
          <p:nvSpPr>
            <p:cNvPr id="728" name="Rectangle 340">
              <a:extLst>
                <a:ext uri="{FF2B5EF4-FFF2-40B4-BE49-F238E27FC236}">
                  <a16:creationId xmlns:a16="http://schemas.microsoft.com/office/drawing/2014/main" id="{603F8A75-3941-4804-BEBC-7DE9C2E16356}"/>
                </a:ext>
              </a:extLst>
            </p:cNvPr>
            <p:cNvSpPr>
              <a:spLocks noChangeArrowheads="1"/>
            </p:cNvSpPr>
            <p:nvPr/>
          </p:nvSpPr>
          <p:spPr bwMode="auto">
            <a:xfrm>
              <a:off x="5948308" y="3611801"/>
              <a:ext cx="177400"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0.9</a:t>
              </a:r>
              <a:endParaRPr lang="en-US" altLang="en-US" sz="750">
                <a:latin typeface="+mn-lt"/>
              </a:endParaRPr>
            </a:p>
          </p:txBody>
        </p:sp>
        <p:sp>
          <p:nvSpPr>
            <p:cNvPr id="729" name="Rectangle 341">
              <a:extLst>
                <a:ext uri="{FF2B5EF4-FFF2-40B4-BE49-F238E27FC236}">
                  <a16:creationId xmlns:a16="http://schemas.microsoft.com/office/drawing/2014/main" id="{A9751F05-F6C1-4274-BBD6-368E5BDA8EDE}"/>
                </a:ext>
              </a:extLst>
            </p:cNvPr>
            <p:cNvSpPr>
              <a:spLocks noChangeArrowheads="1"/>
            </p:cNvSpPr>
            <p:nvPr/>
          </p:nvSpPr>
          <p:spPr bwMode="auto">
            <a:xfrm>
              <a:off x="6043869" y="3494075"/>
              <a:ext cx="70533" cy="1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750">
                  <a:solidFill>
                    <a:srgbClr val="262626"/>
                  </a:solidFill>
                  <a:latin typeface="+mn-lt"/>
                </a:rPr>
                <a:t>1</a:t>
              </a:r>
              <a:endParaRPr lang="en-US" altLang="en-US" sz="750">
                <a:latin typeface="+mn-lt"/>
              </a:endParaRPr>
            </a:p>
          </p:txBody>
        </p:sp>
        <p:sp>
          <p:nvSpPr>
            <p:cNvPr id="730" name="Line 319">
              <a:extLst>
                <a:ext uri="{FF2B5EF4-FFF2-40B4-BE49-F238E27FC236}">
                  <a16:creationId xmlns:a16="http://schemas.microsoft.com/office/drawing/2014/main" id="{BE9D7CC8-6A5E-4E5D-A2A1-599D6A3158D8}"/>
                </a:ext>
              </a:extLst>
            </p:cNvPr>
            <p:cNvSpPr>
              <a:spLocks noChangeShapeType="1"/>
            </p:cNvSpPr>
            <p:nvPr/>
          </p:nvSpPr>
          <p:spPr bwMode="auto">
            <a:xfrm>
              <a:off x="6174479" y="3505645"/>
              <a:ext cx="3499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GB" sz="750"/>
            </a:p>
          </p:txBody>
        </p:sp>
        <p:sp>
          <p:nvSpPr>
            <p:cNvPr id="731" name="Rectangle 6">
              <a:extLst>
                <a:ext uri="{FF2B5EF4-FFF2-40B4-BE49-F238E27FC236}">
                  <a16:creationId xmlns:a16="http://schemas.microsoft.com/office/drawing/2014/main" id="{C1578849-13A4-4D39-8DF5-ABEA37DA845F}"/>
                </a:ext>
              </a:extLst>
            </p:cNvPr>
            <p:cNvSpPr>
              <a:spLocks noChangeArrowheads="1"/>
            </p:cNvSpPr>
            <p:nvPr/>
          </p:nvSpPr>
          <p:spPr bwMode="auto">
            <a:xfrm>
              <a:off x="7364706" y="4937140"/>
              <a:ext cx="694634" cy="1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262626"/>
                  </a:solidFill>
                  <a:latin typeface="+mn-lt"/>
                </a:rPr>
                <a:t>Parameter</a:t>
              </a:r>
              <a:endParaRPr lang="en-US" altLang="en-US" sz="825" dirty="0">
                <a:latin typeface="+mn-lt"/>
              </a:endParaRPr>
            </a:p>
          </p:txBody>
        </p:sp>
        <p:sp>
          <p:nvSpPr>
            <p:cNvPr id="732" name="Rectangle 6">
              <a:extLst>
                <a:ext uri="{FF2B5EF4-FFF2-40B4-BE49-F238E27FC236}">
                  <a16:creationId xmlns:a16="http://schemas.microsoft.com/office/drawing/2014/main" id="{13083581-E045-494D-A176-DA5CD39EA0C5}"/>
                </a:ext>
              </a:extLst>
            </p:cNvPr>
            <p:cNvSpPr>
              <a:spLocks noChangeArrowheads="1"/>
            </p:cNvSpPr>
            <p:nvPr/>
          </p:nvSpPr>
          <p:spPr bwMode="auto">
            <a:xfrm rot="16200000">
              <a:off x="5032533" y="2061986"/>
              <a:ext cx="121586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Effect Size </a:t>
              </a:r>
              <a:endParaRPr lang="en-US" altLang="en-US" sz="1500" dirty="0">
                <a:latin typeface="+mn-lt"/>
              </a:endParaRPr>
            </a:p>
          </p:txBody>
        </p:sp>
        <p:sp>
          <p:nvSpPr>
            <p:cNvPr id="733" name="Rectangle 6">
              <a:extLst>
                <a:ext uri="{FF2B5EF4-FFF2-40B4-BE49-F238E27FC236}">
                  <a16:creationId xmlns:a16="http://schemas.microsoft.com/office/drawing/2014/main" id="{B3264874-D044-410D-931B-543DA2864A94}"/>
                </a:ext>
              </a:extLst>
            </p:cNvPr>
            <p:cNvSpPr>
              <a:spLocks noChangeArrowheads="1"/>
            </p:cNvSpPr>
            <p:nvPr/>
          </p:nvSpPr>
          <p:spPr bwMode="auto">
            <a:xfrm rot="16200000">
              <a:off x="4559456" y="3945721"/>
              <a:ext cx="215055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Probability of Effect</a:t>
              </a:r>
              <a:endParaRPr lang="en-US" altLang="en-US" sz="1500" dirty="0">
                <a:latin typeface="+mn-lt"/>
              </a:endParaRPr>
            </a:p>
          </p:txBody>
        </p:sp>
        <p:sp>
          <p:nvSpPr>
            <p:cNvPr id="735" name="Rectangle 6">
              <a:extLst>
                <a:ext uri="{FF2B5EF4-FFF2-40B4-BE49-F238E27FC236}">
                  <a16:creationId xmlns:a16="http://schemas.microsoft.com/office/drawing/2014/main" id="{F8C000D3-89CF-47B4-BEFA-1094B2F3C165}"/>
                </a:ext>
              </a:extLst>
            </p:cNvPr>
            <p:cNvSpPr>
              <a:spLocks noChangeArrowheads="1"/>
            </p:cNvSpPr>
            <p:nvPr/>
          </p:nvSpPr>
          <p:spPr bwMode="auto">
            <a:xfrm rot="16200000">
              <a:off x="4968574" y="5187313"/>
              <a:ext cx="16839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dirty="0">
                  <a:solidFill>
                    <a:srgbClr val="262626"/>
                  </a:solidFill>
                  <a:latin typeface="+mn-lt"/>
                </a:rPr>
                <a:t>Receptor  </a:t>
              </a:r>
            </a:p>
            <a:p>
              <a:pPr defTabSz="685800"/>
              <a:r>
                <a:rPr lang="en-US" altLang="en-US" sz="1500" dirty="0">
                  <a:solidFill>
                    <a:srgbClr val="262626"/>
                  </a:solidFill>
                  <a:latin typeface="+mn-lt"/>
                </a:rPr>
                <a:t>Summary</a:t>
              </a:r>
              <a:endParaRPr lang="en-US" altLang="en-US" sz="1500" dirty="0">
                <a:latin typeface="+mn-lt"/>
              </a:endParaRPr>
            </a:p>
          </p:txBody>
        </p:sp>
        <p:sp>
          <p:nvSpPr>
            <p:cNvPr id="737" name="Rectangle 736">
              <a:extLst>
                <a:ext uri="{FF2B5EF4-FFF2-40B4-BE49-F238E27FC236}">
                  <a16:creationId xmlns:a16="http://schemas.microsoft.com/office/drawing/2014/main" id="{E984C68D-2AD1-4877-8EA7-B3BDD92BDF74}"/>
                </a:ext>
              </a:extLst>
            </p:cNvPr>
            <p:cNvSpPr/>
            <p:nvPr/>
          </p:nvSpPr>
          <p:spPr>
            <a:xfrm>
              <a:off x="6124803" y="5342438"/>
              <a:ext cx="3725985" cy="11248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4" name="Rectangle 6">
              <a:extLst>
                <a:ext uri="{FF2B5EF4-FFF2-40B4-BE49-F238E27FC236}">
                  <a16:creationId xmlns:a16="http://schemas.microsoft.com/office/drawing/2014/main" id="{AE085361-579C-43BB-BAFE-033496D216D5}"/>
                </a:ext>
              </a:extLst>
            </p:cNvPr>
            <p:cNvSpPr>
              <a:spLocks noChangeArrowheads="1"/>
            </p:cNvSpPr>
            <p:nvPr/>
          </p:nvSpPr>
          <p:spPr bwMode="auto">
            <a:xfrm>
              <a:off x="7225833" y="3194402"/>
              <a:ext cx="694634" cy="1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262626"/>
                  </a:solidFill>
                  <a:latin typeface="+mn-lt"/>
                </a:rPr>
                <a:t>Parameter</a:t>
              </a:r>
              <a:endParaRPr lang="en-US" altLang="en-US" sz="825" dirty="0">
                <a:latin typeface="+mn-lt"/>
              </a:endParaRPr>
            </a:p>
          </p:txBody>
        </p:sp>
        <p:sp>
          <p:nvSpPr>
            <p:cNvPr id="746" name="TextBox 745">
              <a:extLst>
                <a:ext uri="{FF2B5EF4-FFF2-40B4-BE49-F238E27FC236}">
                  <a16:creationId xmlns:a16="http://schemas.microsoft.com/office/drawing/2014/main" id="{59429A6B-0FD1-42F5-8025-3CB89B6C609B}"/>
                </a:ext>
              </a:extLst>
            </p:cNvPr>
            <p:cNvSpPr txBox="1"/>
            <p:nvPr/>
          </p:nvSpPr>
          <p:spPr>
            <a:xfrm>
              <a:off x="6163927" y="5409645"/>
              <a:ext cx="1543585" cy="601851"/>
            </a:xfrm>
            <a:prstGeom prst="rect">
              <a:avLst/>
            </a:prstGeom>
            <a:noFill/>
          </p:spPr>
          <p:txBody>
            <a:bodyPr wrap="none" rtlCol="0">
              <a:spAutoFit/>
            </a:bodyPr>
            <a:lstStyle/>
            <a:p>
              <a:r>
                <a:rPr lang="en-IE" sz="900" dirty="0">
                  <a:solidFill>
                    <a:srgbClr val="FF0000"/>
                  </a:solidFill>
                </a:rPr>
                <a:t>NMDA Receptor*</a:t>
              </a:r>
            </a:p>
            <a:p>
              <a:r>
                <a:rPr lang="en-IE" sz="900" dirty="0"/>
                <a:t>AMPA Receptor*</a:t>
              </a:r>
            </a:p>
            <a:p>
              <a:r>
                <a:rPr lang="en-IE" sz="900" dirty="0">
                  <a:solidFill>
                    <a:srgbClr val="00B050"/>
                  </a:solidFill>
                </a:rPr>
                <a:t>GABA</a:t>
              </a:r>
              <a:r>
                <a:rPr lang="en-IE" sz="900" baseline="-25000" dirty="0">
                  <a:solidFill>
                    <a:srgbClr val="00B050"/>
                  </a:solidFill>
                </a:rPr>
                <a:t>A</a:t>
              </a:r>
              <a:r>
                <a:rPr lang="en-IE" sz="900" dirty="0">
                  <a:solidFill>
                    <a:srgbClr val="00B050"/>
                  </a:solidFill>
                </a:rPr>
                <a:t> Receptor*</a:t>
              </a:r>
            </a:p>
          </p:txBody>
        </p:sp>
        <p:sp>
          <p:nvSpPr>
            <p:cNvPr id="747" name="TextBox 746">
              <a:extLst>
                <a:ext uri="{FF2B5EF4-FFF2-40B4-BE49-F238E27FC236}">
                  <a16:creationId xmlns:a16="http://schemas.microsoft.com/office/drawing/2014/main" id="{255372B2-5EFF-4F75-B004-95FB48F9BE5B}"/>
                </a:ext>
              </a:extLst>
            </p:cNvPr>
            <p:cNvSpPr txBox="1"/>
            <p:nvPr/>
          </p:nvSpPr>
          <p:spPr>
            <a:xfrm>
              <a:off x="6134204" y="3309060"/>
              <a:ext cx="1774947" cy="328283"/>
            </a:xfrm>
            <a:prstGeom prst="rect">
              <a:avLst/>
            </a:prstGeom>
            <a:noFill/>
          </p:spPr>
          <p:txBody>
            <a:bodyPr wrap="square" rtlCol="0">
              <a:spAutoFit/>
            </a:bodyPr>
            <a:lstStyle/>
            <a:p>
              <a:r>
                <a:rPr lang="en-GB" sz="1200" dirty="0">
                  <a:solidFill>
                    <a:srgbClr val="FF0000"/>
                  </a:solidFill>
                </a:rPr>
                <a:t>****</a:t>
              </a:r>
            </a:p>
          </p:txBody>
        </p:sp>
        <p:sp>
          <p:nvSpPr>
            <p:cNvPr id="752" name="TextBox 751">
              <a:extLst>
                <a:ext uri="{FF2B5EF4-FFF2-40B4-BE49-F238E27FC236}">
                  <a16:creationId xmlns:a16="http://schemas.microsoft.com/office/drawing/2014/main" id="{D3ABF0DB-546A-4B26-8A80-530DAEE84576}"/>
                </a:ext>
              </a:extLst>
            </p:cNvPr>
            <p:cNvSpPr txBox="1"/>
            <p:nvPr/>
          </p:nvSpPr>
          <p:spPr>
            <a:xfrm>
              <a:off x="6624263" y="3312132"/>
              <a:ext cx="3456717" cy="328283"/>
            </a:xfrm>
            <a:prstGeom prst="rect">
              <a:avLst/>
            </a:prstGeom>
            <a:noFill/>
          </p:spPr>
          <p:txBody>
            <a:bodyPr wrap="square" rtlCol="0">
              <a:spAutoFit/>
            </a:bodyPr>
            <a:lstStyle/>
            <a:p>
              <a:r>
                <a:rPr lang="en-GB" sz="1200" dirty="0">
                  <a:solidFill>
                    <a:srgbClr val="FF0000"/>
                  </a:solidFill>
                </a:rPr>
                <a:t>**  *   *      </a:t>
              </a:r>
              <a:r>
                <a:rPr lang="en-GB" sz="1200" dirty="0"/>
                <a:t>**** *      *  </a:t>
              </a:r>
              <a:r>
                <a:rPr lang="en-GB" sz="1200" dirty="0">
                  <a:solidFill>
                    <a:schemeClr val="bg1">
                      <a:lumMod val="50000"/>
                    </a:schemeClr>
                  </a:solidFill>
                </a:rPr>
                <a:t>    </a:t>
              </a:r>
              <a:r>
                <a:rPr lang="en-GB" sz="1200" dirty="0">
                  <a:solidFill>
                    <a:srgbClr val="00B050"/>
                  </a:solidFill>
                </a:rPr>
                <a:t>*</a:t>
              </a:r>
            </a:p>
          </p:txBody>
        </p:sp>
      </p:grpSp>
      <p:sp>
        <p:nvSpPr>
          <p:cNvPr id="792" name="Title 1"/>
          <p:cNvSpPr txBox="1">
            <a:spLocks/>
          </p:cNvSpPr>
          <p:nvPr/>
        </p:nvSpPr>
        <p:spPr>
          <a:xfrm>
            <a:off x="2698157" y="317504"/>
            <a:ext cx="7772400" cy="585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dirty="0">
                <a:solidFill>
                  <a:schemeClr val="accent1">
                    <a:lumMod val="75000"/>
                  </a:schemeClr>
                </a:solidFill>
              </a:rPr>
              <a:t> </a:t>
            </a:r>
            <a:r>
              <a:rPr lang="en-IE" sz="2800" dirty="0"/>
              <a:t>Group Effects (PEB)</a:t>
            </a:r>
          </a:p>
        </p:txBody>
      </p:sp>
      <p:sp>
        <p:nvSpPr>
          <p:cNvPr id="4" name="TextBox 3">
            <a:extLst>
              <a:ext uri="{FF2B5EF4-FFF2-40B4-BE49-F238E27FC236}">
                <a16:creationId xmlns:a16="http://schemas.microsoft.com/office/drawing/2014/main" id="{A01B6271-9CD1-4C7C-88C1-18E0C38CD822}"/>
              </a:ext>
            </a:extLst>
          </p:cNvPr>
          <p:cNvSpPr txBox="1"/>
          <p:nvPr/>
        </p:nvSpPr>
        <p:spPr>
          <a:xfrm>
            <a:off x="790162" y="6248987"/>
            <a:ext cx="6096349" cy="276999"/>
          </a:xfrm>
          <a:prstGeom prst="rect">
            <a:avLst/>
          </a:prstGeom>
          <a:noFill/>
        </p:spPr>
        <p:txBody>
          <a:bodyPr wrap="none" rtlCol="0">
            <a:spAutoFit/>
          </a:bodyPr>
          <a:lstStyle/>
          <a:p>
            <a:r>
              <a:rPr lang="en-GB" sz="1200" dirty="0" err="1">
                <a:latin typeface="+mn-lt"/>
              </a:rPr>
              <a:t>Symmonds</a:t>
            </a:r>
            <a:r>
              <a:rPr lang="en-GB" sz="1200" dirty="0">
                <a:latin typeface="+mn-lt"/>
              </a:rPr>
              <a:t>, Moran, </a:t>
            </a:r>
            <a:r>
              <a:rPr lang="en-GB" sz="1200" dirty="0" err="1">
                <a:solidFill>
                  <a:prstClr val="black"/>
                </a:solidFill>
                <a:latin typeface="+mn-lt"/>
              </a:rPr>
              <a:t>Leite</a:t>
            </a:r>
            <a:r>
              <a:rPr lang="en-GB" sz="1200" dirty="0">
                <a:solidFill>
                  <a:prstClr val="black"/>
                </a:solidFill>
                <a:latin typeface="+mn-lt"/>
              </a:rPr>
              <a:t>,</a:t>
            </a:r>
            <a:r>
              <a:rPr lang="en-GB" sz="1200" dirty="0">
                <a:latin typeface="+mn-lt"/>
              </a:rPr>
              <a:t> </a:t>
            </a:r>
            <a:r>
              <a:rPr lang="en-GB" sz="1200" dirty="0" err="1">
                <a:latin typeface="+mn-lt"/>
              </a:rPr>
              <a:t>Irani</a:t>
            </a:r>
            <a:r>
              <a:rPr lang="en-GB" sz="1200" dirty="0">
                <a:latin typeface="+mn-lt"/>
              </a:rPr>
              <a:t>, Buckley, Stephan, </a:t>
            </a:r>
            <a:r>
              <a:rPr lang="en-GB" sz="1200" dirty="0" err="1">
                <a:latin typeface="+mn-lt"/>
              </a:rPr>
              <a:t>Friston</a:t>
            </a:r>
            <a:r>
              <a:rPr lang="en-GB" sz="1200" dirty="0">
                <a:latin typeface="+mn-lt"/>
              </a:rPr>
              <a:t> &amp; Moran,  </a:t>
            </a:r>
            <a:r>
              <a:rPr lang="en-GB" sz="1200" i="1" dirty="0">
                <a:latin typeface="+mn-lt"/>
              </a:rPr>
              <a:t>Brain, (2018)</a:t>
            </a:r>
          </a:p>
        </p:txBody>
      </p:sp>
      <p:sp>
        <p:nvSpPr>
          <p:cNvPr id="5" name="TextBox 4"/>
          <p:cNvSpPr txBox="1"/>
          <p:nvPr/>
        </p:nvSpPr>
        <p:spPr>
          <a:xfrm rot="16200000">
            <a:off x="-1160803" y="3416561"/>
            <a:ext cx="3660233" cy="400110"/>
          </a:xfrm>
          <a:prstGeom prst="rect">
            <a:avLst/>
          </a:prstGeom>
          <a:noFill/>
        </p:spPr>
        <p:txBody>
          <a:bodyPr wrap="none" rtlCol="0">
            <a:spAutoFit/>
          </a:bodyPr>
          <a:lstStyle/>
          <a:p>
            <a:r>
              <a:rPr lang="en-IE" sz="2000" dirty="0"/>
              <a:t>The Average </a:t>
            </a:r>
            <a:r>
              <a:rPr lang="en-IE" sz="2000"/>
              <a:t>Effect / </a:t>
            </a:r>
            <a:r>
              <a:rPr lang="en-IE" sz="2000" dirty="0"/>
              <a:t>Model +</a:t>
            </a:r>
          </a:p>
        </p:txBody>
      </p:sp>
      <p:grpSp>
        <p:nvGrpSpPr>
          <p:cNvPr id="748" name="Group 747"/>
          <p:cNvGrpSpPr/>
          <p:nvPr/>
        </p:nvGrpSpPr>
        <p:grpSpPr>
          <a:xfrm>
            <a:off x="494677" y="209862"/>
            <a:ext cx="1499015" cy="1019332"/>
            <a:chOff x="2008682" y="1439056"/>
            <a:chExt cx="3417757" cy="3822492"/>
          </a:xfrm>
        </p:grpSpPr>
        <p:sp>
          <p:nvSpPr>
            <p:cNvPr id="749" name="Rectangle 748"/>
            <p:cNvSpPr/>
            <p:nvPr/>
          </p:nvSpPr>
          <p:spPr bwMode="auto">
            <a:xfrm>
              <a:off x="2008682" y="1439056"/>
              <a:ext cx="3417757" cy="382249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nvGrpSpPr>
            <p:cNvPr id="750" name="Group 749"/>
            <p:cNvGrpSpPr/>
            <p:nvPr/>
          </p:nvGrpSpPr>
          <p:grpSpPr>
            <a:xfrm>
              <a:off x="2053653" y="1439056"/>
              <a:ext cx="3357796" cy="3792511"/>
              <a:chOff x="6595672" y="299804"/>
              <a:chExt cx="1114269" cy="1124262"/>
            </a:xfrm>
          </p:grpSpPr>
          <p:sp>
            <p:nvSpPr>
              <p:cNvPr id="754" name="Rectangle 753"/>
              <p:cNvSpPr/>
              <p:nvPr/>
            </p:nvSpPr>
            <p:spPr bwMode="auto">
              <a:xfrm>
                <a:off x="6595672" y="299804"/>
                <a:ext cx="359764" cy="112426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755" name="Rectangle 754"/>
              <p:cNvSpPr/>
              <p:nvPr/>
            </p:nvSpPr>
            <p:spPr bwMode="auto">
              <a:xfrm>
                <a:off x="6972925" y="302302"/>
                <a:ext cx="359764" cy="7320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756" name="Rectangle 755"/>
              <p:cNvSpPr/>
              <p:nvPr/>
            </p:nvSpPr>
            <p:spPr bwMode="auto">
              <a:xfrm>
                <a:off x="7350177" y="300356"/>
                <a:ext cx="359764" cy="5071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sp>
          <p:nvSpPr>
            <p:cNvPr id="751" name="Rectangle 750"/>
            <p:cNvSpPr/>
            <p:nvPr/>
          </p:nvSpPr>
          <p:spPr bwMode="auto">
            <a:xfrm>
              <a:off x="3192986" y="3957402"/>
              <a:ext cx="1079211" cy="125107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sp>
          <p:nvSpPr>
            <p:cNvPr id="753" name="Rectangle 752"/>
            <p:cNvSpPr/>
            <p:nvPr/>
          </p:nvSpPr>
          <p:spPr bwMode="auto">
            <a:xfrm>
              <a:off x="4334736" y="3210392"/>
              <a:ext cx="1079211" cy="197620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239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itchFamily="34" charset="-128"/>
                <a:ea typeface="Arial Unicode MS" pitchFamily="34" charset="-128"/>
                <a:cs typeface="Arial Unicode MS" pitchFamily="34" charset="-128"/>
              </a:rPr>
              <a:t>Generative models &amp; model selection</a:t>
            </a:r>
            <a:endParaRPr lang="en-US" sz="2800" b="1" dirty="0">
              <a:latin typeface="Arial Unicode MS" pitchFamily="34" charset="-128"/>
              <a:ea typeface="Arial Unicode MS" pitchFamily="34" charset="-128"/>
              <a:cs typeface="Arial Unicode MS" pitchFamily="34" charset="-128"/>
            </a:endParaRPr>
          </a:p>
        </p:txBody>
      </p:sp>
      <p:sp>
        <p:nvSpPr>
          <p:cNvPr id="3" name="Content Placeholder 2"/>
          <p:cNvSpPr>
            <a:spLocks noGrp="1"/>
          </p:cNvSpPr>
          <p:nvPr>
            <p:ph idx="1"/>
          </p:nvPr>
        </p:nvSpPr>
        <p:spPr/>
        <p:txBody>
          <a:bodyPr/>
          <a:lstStyle/>
          <a:p>
            <a:pPr lvl="0">
              <a:spcBef>
                <a:spcPts val="1200"/>
              </a:spcBef>
              <a:defRPr/>
            </a:pPr>
            <a:r>
              <a:rPr lang="de-CH" sz="2400" dirty="0"/>
              <a:t>any DCM = a particular generative model of how the data (may) have been caused</a:t>
            </a:r>
          </a:p>
          <a:p>
            <a:pPr lvl="0">
              <a:spcBef>
                <a:spcPts val="2400"/>
              </a:spcBef>
              <a:defRPr/>
            </a:pPr>
            <a:r>
              <a:rPr lang="de-CH" sz="2400" dirty="0"/>
              <a:t>generative </a:t>
            </a:r>
            <a:r>
              <a:rPr lang="de-CH" sz="2400" dirty="0" err="1"/>
              <a:t>modelling</a:t>
            </a:r>
            <a:r>
              <a:rPr lang="de-CH" sz="2400" dirty="0"/>
              <a:t>:  </a:t>
            </a:r>
            <a:r>
              <a:rPr lang="de-CH" sz="2400" dirty="0" err="1"/>
              <a:t>comparing</a:t>
            </a:r>
            <a:r>
              <a:rPr lang="de-CH" sz="2400" dirty="0"/>
              <a:t> competing hypotheses about the mechanisms </a:t>
            </a:r>
            <a:r>
              <a:rPr lang="de-CH" sz="2400" dirty="0" err="1"/>
              <a:t>underlying</a:t>
            </a:r>
            <a:r>
              <a:rPr lang="de-CH" sz="2400" dirty="0"/>
              <a:t> </a:t>
            </a:r>
            <a:r>
              <a:rPr lang="de-CH" sz="2400" dirty="0" err="1"/>
              <a:t>observed</a:t>
            </a:r>
            <a:r>
              <a:rPr lang="de-CH" sz="2400" dirty="0"/>
              <a:t> </a:t>
            </a:r>
            <a:r>
              <a:rPr lang="de-CH" sz="2400" dirty="0" err="1"/>
              <a:t>data</a:t>
            </a:r>
            <a:endParaRPr lang="de-CH" sz="2400" dirty="0"/>
          </a:p>
          <a:p>
            <a:pPr marL="800100" lvl="1" indent="-342900">
              <a:spcBef>
                <a:spcPts val="1200"/>
              </a:spcBef>
              <a:buFont typeface="Symbol" pitchFamily="18" charset="2"/>
              <a:buChar char=""/>
              <a:defRPr/>
            </a:pPr>
            <a:r>
              <a:rPr lang="de-CH" sz="2400" dirty="0"/>
              <a:t>a priori </a:t>
            </a:r>
            <a:r>
              <a:rPr lang="de-CH" sz="2400" dirty="0" err="1"/>
              <a:t>definition</a:t>
            </a:r>
            <a:r>
              <a:rPr lang="de-CH" sz="2400" dirty="0"/>
              <a:t> </a:t>
            </a:r>
            <a:r>
              <a:rPr lang="de-CH" sz="2400" dirty="0" err="1"/>
              <a:t>of</a:t>
            </a:r>
            <a:r>
              <a:rPr lang="de-CH" sz="2400" dirty="0"/>
              <a:t> </a:t>
            </a:r>
            <a:r>
              <a:rPr lang="de-CH" sz="2400" dirty="0" err="1"/>
              <a:t>hypothesis</a:t>
            </a:r>
            <a:r>
              <a:rPr lang="de-CH" sz="2400" dirty="0"/>
              <a:t> </a:t>
            </a:r>
            <a:r>
              <a:rPr lang="de-CH" sz="2400" dirty="0" err="1"/>
              <a:t>set</a:t>
            </a:r>
            <a:r>
              <a:rPr lang="de-CH" sz="2400" dirty="0"/>
              <a:t> (</a:t>
            </a:r>
            <a:r>
              <a:rPr lang="de-CH" sz="2400" dirty="0" err="1"/>
              <a:t>model</a:t>
            </a:r>
            <a:r>
              <a:rPr lang="de-CH" sz="2400" dirty="0"/>
              <a:t> </a:t>
            </a:r>
            <a:r>
              <a:rPr lang="de-CH" sz="2400" dirty="0" err="1"/>
              <a:t>space</a:t>
            </a:r>
            <a:r>
              <a:rPr lang="de-CH" sz="2400" dirty="0"/>
              <a:t>) </a:t>
            </a:r>
            <a:r>
              <a:rPr lang="de-CH" sz="2400" dirty="0" err="1"/>
              <a:t>is</a:t>
            </a:r>
            <a:r>
              <a:rPr lang="de-CH" sz="2400" dirty="0"/>
              <a:t> </a:t>
            </a:r>
            <a:r>
              <a:rPr lang="de-CH" sz="2400" dirty="0" err="1"/>
              <a:t>crucial</a:t>
            </a:r>
            <a:endParaRPr lang="de-CH" sz="2400" dirty="0"/>
          </a:p>
          <a:p>
            <a:pPr marL="800100" lvl="1" indent="-342900">
              <a:spcBef>
                <a:spcPts val="1200"/>
              </a:spcBef>
              <a:buFont typeface="Symbol" pitchFamily="18" charset="2"/>
              <a:buChar char=""/>
              <a:defRPr/>
            </a:pPr>
            <a:r>
              <a:rPr lang="de-CH" sz="2400" dirty="0" err="1"/>
              <a:t>determine</a:t>
            </a:r>
            <a:r>
              <a:rPr lang="de-CH" sz="2400" dirty="0"/>
              <a:t> </a:t>
            </a:r>
            <a:r>
              <a:rPr lang="de-CH" sz="2400" dirty="0" err="1"/>
              <a:t>the</a:t>
            </a:r>
            <a:r>
              <a:rPr lang="de-CH" sz="2400" dirty="0"/>
              <a:t> </a:t>
            </a:r>
            <a:r>
              <a:rPr lang="de-CH" sz="2400" dirty="0" err="1"/>
              <a:t>most</a:t>
            </a:r>
            <a:r>
              <a:rPr lang="de-CH" sz="2400" dirty="0"/>
              <a:t> plausible </a:t>
            </a:r>
            <a:r>
              <a:rPr lang="de-CH" sz="2400" dirty="0" err="1"/>
              <a:t>hypothesis</a:t>
            </a:r>
            <a:r>
              <a:rPr lang="de-CH" sz="2400" dirty="0"/>
              <a:t> (</a:t>
            </a:r>
            <a:r>
              <a:rPr lang="de-CH" sz="2400" dirty="0" err="1"/>
              <a:t>model</a:t>
            </a:r>
            <a:r>
              <a:rPr lang="de-CH" sz="2400" dirty="0"/>
              <a:t>), </a:t>
            </a:r>
            <a:r>
              <a:rPr lang="de-CH" sz="2400" dirty="0" err="1"/>
              <a:t>given</a:t>
            </a:r>
            <a:r>
              <a:rPr lang="de-CH" sz="2400" dirty="0"/>
              <a:t> </a:t>
            </a:r>
            <a:r>
              <a:rPr lang="de-CH" sz="2400" dirty="0" err="1"/>
              <a:t>the</a:t>
            </a:r>
            <a:r>
              <a:rPr lang="de-CH" sz="2400" dirty="0"/>
              <a:t> </a:t>
            </a:r>
            <a:r>
              <a:rPr lang="de-CH" sz="2400" dirty="0" err="1"/>
              <a:t>data</a:t>
            </a:r>
            <a:endParaRPr lang="de-CH" sz="2400" dirty="0"/>
          </a:p>
          <a:p>
            <a:pPr lvl="0">
              <a:spcBef>
                <a:spcPts val="2400"/>
              </a:spcBef>
              <a:defRPr/>
            </a:pPr>
            <a:r>
              <a:rPr lang="de-CH" sz="2400" dirty="0"/>
              <a:t>model selection </a:t>
            </a:r>
            <a:r>
              <a:rPr lang="de-CH" sz="2400" dirty="0">
                <a:sym typeface="Symbol"/>
              </a:rPr>
              <a:t> model validation!</a:t>
            </a:r>
          </a:p>
          <a:p>
            <a:pPr marL="800100" lvl="1" indent="-342900">
              <a:spcBef>
                <a:spcPts val="1200"/>
              </a:spcBef>
              <a:buFont typeface="Symbol" pitchFamily="18" charset="2"/>
              <a:buChar char=""/>
              <a:defRPr/>
            </a:pPr>
            <a:r>
              <a:rPr lang="de-CH" sz="2400" dirty="0">
                <a:sym typeface="Symbol"/>
              </a:rPr>
              <a:t>model validation requires external criteria (external to the measured data)</a:t>
            </a:r>
            <a:endParaRPr lang="en-US" sz="2400" dirty="0"/>
          </a:p>
        </p:txBody>
      </p:sp>
    </p:spTree>
    <p:extLst>
      <p:ext uri="{BB962C8B-B14F-4D97-AF65-F5344CB8AC3E}">
        <p14:creationId xmlns:p14="http://schemas.microsoft.com/office/powerpoint/2010/main" val="1541859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latin typeface="Arial Unicode MS" pitchFamily="34" charset="-128"/>
                <a:ea typeface="Arial Unicode MS" pitchFamily="34" charset="-128"/>
                <a:cs typeface="Arial Unicode MS" pitchFamily="34" charset="-128"/>
              </a:rPr>
              <a:t>Comparison of RFX BMS and PEB</a:t>
            </a:r>
          </a:p>
        </p:txBody>
      </p:sp>
      <p:graphicFrame>
        <p:nvGraphicFramePr>
          <p:cNvPr id="5" name="Content Placeholder 4"/>
          <p:cNvGraphicFramePr>
            <a:graphicFrameLocks noGrp="1"/>
          </p:cNvGraphicFramePr>
          <p:nvPr>
            <p:ph idx="1"/>
            <p:extLst/>
          </p:nvPr>
        </p:nvGraphicFramePr>
        <p:xfrm>
          <a:off x="514350" y="1364879"/>
          <a:ext cx="9258300" cy="4587240"/>
        </p:xfrm>
        <a:graphic>
          <a:graphicData uri="http://schemas.openxmlformats.org/drawingml/2006/table">
            <a:tbl>
              <a:tblPr firstRow="1" bandRow="1">
                <a:tableStyleId>{5C22544A-7EE6-4342-B048-85BDC9FD1C3A}</a:tableStyleId>
              </a:tblPr>
              <a:tblGrid>
                <a:gridCol w="4629150">
                  <a:extLst>
                    <a:ext uri="{9D8B030D-6E8A-4147-A177-3AD203B41FA5}">
                      <a16:colId xmlns:a16="http://schemas.microsoft.com/office/drawing/2014/main" val="20000"/>
                    </a:ext>
                  </a:extLst>
                </a:gridCol>
                <a:gridCol w="4629150">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chemeClr val="tx1"/>
                          </a:solidFill>
                        </a:rPr>
                        <a:t>RFX BMS (</a:t>
                      </a:r>
                      <a:r>
                        <a:rPr lang="de-CH" sz="1800" dirty="0" err="1">
                          <a:solidFill>
                            <a:schemeClr val="tx1"/>
                          </a:solidFill>
                        </a:rPr>
                        <a:t>spm_bms</a:t>
                      </a:r>
                      <a:r>
                        <a:rPr lang="de-CH" sz="1800" dirty="0">
                          <a:solidFill>
                            <a:schemeClr val="tx1"/>
                          </a:solidFill>
                        </a:rPr>
                        <a:t>)</a:t>
                      </a:r>
                    </a:p>
                  </a:txBody>
                  <a:tcPr/>
                </a:tc>
                <a:tc>
                  <a:txBody>
                    <a:bodyPr/>
                    <a:lstStyle/>
                    <a:p>
                      <a:r>
                        <a:rPr lang="de-CH" dirty="0">
                          <a:solidFill>
                            <a:schemeClr val="tx1"/>
                          </a:solidFill>
                        </a:rPr>
                        <a:t>PEB (</a:t>
                      </a:r>
                      <a:r>
                        <a:rPr lang="de-CH" dirty="0" err="1">
                          <a:solidFill>
                            <a:schemeClr val="tx1"/>
                          </a:solidFill>
                        </a:rPr>
                        <a:t>spm_dcm_peb</a:t>
                      </a:r>
                      <a:r>
                        <a:rPr lang="de-CH" dirty="0">
                          <a:solidFill>
                            <a:schemeClr val="tx1"/>
                          </a:solidFill>
                        </a:rPr>
                        <a:t>)</a:t>
                      </a:r>
                    </a:p>
                  </a:txBody>
                  <a:tcPr/>
                </a:tc>
                <a:extLst>
                  <a:ext uri="{0D108BD9-81ED-4DB2-BD59-A6C34878D82A}">
                    <a16:rowId xmlns:a16="http://schemas.microsoft.com/office/drawing/2014/main" val="10000"/>
                  </a:ext>
                </a:extLst>
              </a:tr>
              <a:tr h="370840">
                <a:tc>
                  <a:txBody>
                    <a:bodyPr/>
                    <a:lstStyle/>
                    <a:p>
                      <a:pPr marL="0" lvl="1" indent="0"/>
                      <a:r>
                        <a:rPr lang="de-CH" sz="1800" dirty="0" err="1"/>
                        <a:t>treats</a:t>
                      </a:r>
                      <a:r>
                        <a:rPr lang="de-CH" sz="1800" dirty="0"/>
                        <a:t> </a:t>
                      </a:r>
                      <a:r>
                        <a:rPr lang="de-CH" sz="1800" dirty="0" err="1"/>
                        <a:t>models</a:t>
                      </a:r>
                      <a:r>
                        <a:rPr lang="de-CH" sz="1800" dirty="0"/>
                        <a:t> </a:t>
                      </a:r>
                      <a:r>
                        <a:rPr lang="de-CH" sz="1800" dirty="0" err="1"/>
                        <a:t>as</a:t>
                      </a:r>
                      <a:r>
                        <a:rPr lang="de-CH" sz="1800" dirty="0"/>
                        <a:t> </a:t>
                      </a:r>
                      <a:r>
                        <a:rPr lang="de-CH" sz="1800" dirty="0" err="1"/>
                        <a:t>random</a:t>
                      </a:r>
                      <a:r>
                        <a:rPr lang="de-CH" sz="1800" dirty="0"/>
                        <a:t> </a:t>
                      </a:r>
                      <a:r>
                        <a:rPr lang="de-CH" sz="1800" dirty="0" err="1"/>
                        <a:t>effects</a:t>
                      </a:r>
                      <a:r>
                        <a:rPr lang="de-CH" sz="1800" dirty="0"/>
                        <a:t> in </a:t>
                      </a:r>
                      <a:r>
                        <a:rPr lang="de-CH" sz="1800" dirty="0" err="1"/>
                        <a:t>the</a:t>
                      </a:r>
                      <a:r>
                        <a:rPr lang="de-CH" sz="1800" dirty="0"/>
                        <a:t> </a:t>
                      </a:r>
                      <a:r>
                        <a:rPr lang="de-CH" sz="1800" dirty="0" err="1"/>
                        <a:t>population</a:t>
                      </a:r>
                      <a:endParaRPr lang="de-CH" sz="1800" dirty="0"/>
                    </a:p>
                  </a:txBody>
                  <a:tcPr/>
                </a:tc>
                <a:tc>
                  <a:txBody>
                    <a:bodyPr/>
                    <a:lstStyle/>
                    <a:p>
                      <a:r>
                        <a:rPr lang="en-US" dirty="0"/>
                        <a:t>treats parameters (of a full model) as random effects in the population</a:t>
                      </a:r>
                    </a:p>
                  </a:txBody>
                  <a:tcPr/>
                </a:tc>
                <a:extLst>
                  <a:ext uri="{0D108BD9-81ED-4DB2-BD59-A6C34878D82A}">
                    <a16:rowId xmlns:a16="http://schemas.microsoft.com/office/drawing/2014/main" val="10001"/>
                  </a:ext>
                </a:extLst>
              </a:tr>
              <a:tr h="370840">
                <a:tc>
                  <a:txBody>
                    <a:bodyPr/>
                    <a:lstStyle/>
                    <a:p>
                      <a:pPr marL="0" lvl="1" indent="0"/>
                      <a:r>
                        <a:rPr lang="de-CH" sz="1800" dirty="0" err="1"/>
                        <a:t>implementation</a:t>
                      </a:r>
                      <a:r>
                        <a:rPr lang="de-CH" sz="1800" dirty="0"/>
                        <a:t> </a:t>
                      </a:r>
                      <a:r>
                        <a:rPr lang="de-CH" sz="1800" dirty="0" err="1"/>
                        <a:t>works</a:t>
                      </a:r>
                      <a:r>
                        <a:rPr lang="de-CH" sz="1800" dirty="0"/>
                        <a:t> </a:t>
                      </a:r>
                      <a:r>
                        <a:rPr lang="de-CH" sz="1800" dirty="0" err="1"/>
                        <a:t>for</a:t>
                      </a:r>
                      <a:r>
                        <a:rPr lang="de-CH" sz="1800" dirty="0"/>
                        <a:t> </a:t>
                      </a:r>
                      <a:r>
                        <a:rPr lang="de-CH" sz="1800" dirty="0" err="1"/>
                        <a:t>any</a:t>
                      </a:r>
                      <a:r>
                        <a:rPr lang="de-CH" sz="1800" dirty="0"/>
                        <a:t> type of </a:t>
                      </a:r>
                      <a:r>
                        <a:rPr lang="de-CH" sz="1800" dirty="0" err="1"/>
                        <a:t>model</a:t>
                      </a:r>
                      <a:r>
                        <a:rPr lang="de-CH" sz="1800" dirty="0"/>
                        <a:t> (incl. </a:t>
                      </a:r>
                      <a:r>
                        <a:rPr lang="de-CH" sz="1800" dirty="0" err="1"/>
                        <a:t>models</a:t>
                      </a:r>
                      <a:r>
                        <a:rPr lang="de-CH" sz="1800" dirty="0"/>
                        <a:t> of </a:t>
                      </a:r>
                      <a:r>
                        <a:rPr lang="de-CH" sz="1800" dirty="0" err="1"/>
                        <a:t>behaviour</a:t>
                      </a:r>
                      <a:r>
                        <a:rPr lang="de-CH" sz="1800" dirty="0"/>
                        <a:t>)</a:t>
                      </a:r>
                    </a:p>
                  </a:txBody>
                  <a:tcPr/>
                </a:tc>
                <a:tc>
                  <a:txBody>
                    <a:bodyPr/>
                    <a:lstStyle/>
                    <a:p>
                      <a:r>
                        <a:rPr lang="en-US" dirty="0"/>
                        <a:t>currently implemented for </a:t>
                      </a:r>
                      <a:r>
                        <a:rPr lang="en-US" baseline="0" dirty="0"/>
                        <a:t>models in SPM</a:t>
                      </a:r>
                      <a:endParaRPr lang="en-US" dirty="0"/>
                    </a:p>
                  </a:txBody>
                  <a:tcPr/>
                </a:tc>
                <a:extLst>
                  <a:ext uri="{0D108BD9-81ED-4DB2-BD59-A6C34878D82A}">
                    <a16:rowId xmlns:a16="http://schemas.microsoft.com/office/drawing/2014/main" val="10002"/>
                  </a:ext>
                </a:extLst>
              </a:tr>
              <a:tr h="370840">
                <a:tc>
                  <a:txBody>
                    <a:bodyPr/>
                    <a:lstStyle/>
                    <a:p>
                      <a:pPr marL="0" lvl="1" indent="0"/>
                      <a:r>
                        <a:rPr lang="de-CH" sz="1800" dirty="0" err="1"/>
                        <a:t>can</a:t>
                      </a:r>
                      <a:r>
                        <a:rPr lang="de-CH" sz="1800" dirty="0"/>
                        <a:t> deal </a:t>
                      </a:r>
                      <a:r>
                        <a:rPr lang="de-CH" sz="1800" dirty="0" err="1"/>
                        <a:t>with</a:t>
                      </a:r>
                      <a:r>
                        <a:rPr lang="de-CH" sz="1800" dirty="0"/>
                        <a:t> non-</a:t>
                      </a:r>
                      <a:r>
                        <a:rPr lang="de-CH" sz="1800" dirty="0" err="1"/>
                        <a:t>nested</a:t>
                      </a:r>
                      <a:r>
                        <a:rPr lang="de-CH" sz="1800" dirty="0"/>
                        <a:t> </a:t>
                      </a:r>
                      <a:r>
                        <a:rPr lang="de-CH" sz="1800" dirty="0" err="1"/>
                        <a:t>models</a:t>
                      </a:r>
                      <a:r>
                        <a:rPr lang="de-CH" sz="1800" dirty="0"/>
                        <a:t> (</a:t>
                      </a:r>
                      <a:r>
                        <a:rPr lang="de-CH" sz="1800" dirty="0" err="1"/>
                        <a:t>structurally</a:t>
                      </a:r>
                      <a:r>
                        <a:rPr lang="de-CH" sz="1800" dirty="0"/>
                        <a:t> different </a:t>
                      </a:r>
                      <a:r>
                        <a:rPr lang="de-CH" sz="1800" dirty="0" err="1"/>
                        <a:t>likelihoods</a:t>
                      </a:r>
                      <a:r>
                        <a:rPr lang="de-CH" sz="1800" dirty="0"/>
                        <a:t>)</a:t>
                      </a:r>
                    </a:p>
                  </a:txBody>
                  <a:tcPr/>
                </a:tc>
                <a:tc>
                  <a:txBody>
                    <a:bodyPr/>
                    <a:lstStyle/>
                    <a:p>
                      <a:r>
                        <a:rPr lang="en-US" dirty="0"/>
                        <a:t>restricted</a:t>
                      </a:r>
                      <a:r>
                        <a:rPr lang="en-US" baseline="0" dirty="0"/>
                        <a:t> to nested models</a:t>
                      </a:r>
                      <a:endParaRPr lang="en-US" dirty="0"/>
                    </a:p>
                  </a:txBody>
                  <a:tcPr/>
                </a:tc>
                <a:extLst>
                  <a:ext uri="{0D108BD9-81ED-4DB2-BD59-A6C34878D82A}">
                    <a16:rowId xmlns:a16="http://schemas.microsoft.com/office/drawing/2014/main" val="10003"/>
                  </a:ext>
                </a:extLst>
              </a:tr>
              <a:tr h="370840">
                <a:tc>
                  <a:txBody>
                    <a:bodyPr/>
                    <a:lstStyle/>
                    <a:p>
                      <a:pPr marL="0" lvl="1" indent="0"/>
                      <a:r>
                        <a:rPr lang="de-CH" sz="1800" dirty="0" err="1"/>
                        <a:t>pre-defined</a:t>
                      </a:r>
                      <a:r>
                        <a:rPr lang="de-CH" sz="1800" dirty="0"/>
                        <a:t> </a:t>
                      </a:r>
                      <a:r>
                        <a:rPr lang="de-CH" sz="1800" dirty="0" err="1"/>
                        <a:t>model</a:t>
                      </a:r>
                      <a:r>
                        <a:rPr lang="de-CH" sz="1800" dirty="0"/>
                        <a:t> </a:t>
                      </a:r>
                      <a:r>
                        <a:rPr lang="de-CH" sz="1800" dirty="0" err="1"/>
                        <a:t>space</a:t>
                      </a:r>
                      <a:endParaRPr lang="de-CH"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exhaustive comparison of all</a:t>
                      </a:r>
                      <a:r>
                        <a:rPr lang="en-US" baseline="0" dirty="0"/>
                        <a:t> </a:t>
                      </a:r>
                      <a:r>
                        <a:rPr lang="en-US" baseline="0" dirty="0" err="1"/>
                        <a:t>sub</a:t>
                      </a:r>
                      <a:r>
                        <a:rPr lang="en-US" dirty="0" err="1"/>
                        <a:t>models</a:t>
                      </a:r>
                      <a:r>
                        <a:rPr lang="en-US" dirty="0"/>
                        <a:t> </a:t>
                      </a:r>
                      <a:r>
                        <a:rPr lang="en-US" baseline="0" dirty="0"/>
                        <a:t>nested within </a:t>
                      </a:r>
                      <a:r>
                        <a:rPr lang="en-US" dirty="0"/>
                        <a:t>a full model</a:t>
                      </a:r>
                    </a:p>
                  </a:txBody>
                  <a:tcPr/>
                </a:tc>
                <a:extLst>
                  <a:ext uri="{0D108BD9-81ED-4DB2-BD59-A6C34878D82A}">
                    <a16:rowId xmlns:a16="http://schemas.microsoft.com/office/drawing/2014/main" val="10004"/>
                  </a:ext>
                </a:extLst>
              </a:tr>
              <a:tr h="370840">
                <a:tc>
                  <a:txBody>
                    <a:bodyPr/>
                    <a:lstStyle/>
                    <a:p>
                      <a:pPr marL="0" lvl="1" indent="0"/>
                      <a:r>
                        <a:rPr lang="de-CH" sz="1800" dirty="0" err="1"/>
                        <a:t>fully</a:t>
                      </a:r>
                      <a:r>
                        <a:rPr lang="de-CH" sz="1800" dirty="0"/>
                        <a:t> </a:t>
                      </a:r>
                      <a:r>
                        <a:rPr lang="de-CH" sz="1800" dirty="0" err="1"/>
                        <a:t>Bayesian</a:t>
                      </a:r>
                      <a:r>
                        <a:rPr lang="de-CH" sz="1800" dirty="0"/>
                        <a:t> </a:t>
                      </a:r>
                      <a:r>
                        <a:rPr lang="de-CH" sz="1800" dirty="0" err="1"/>
                        <a:t>approach</a:t>
                      </a:r>
                      <a:r>
                        <a:rPr lang="de-CH" sz="1800" dirty="0"/>
                        <a:t> </a:t>
                      </a:r>
                      <a:br>
                        <a:rPr lang="de-CH" sz="1800" dirty="0"/>
                      </a:br>
                      <a:r>
                        <a:rPr lang="de-CH" sz="1800" dirty="0"/>
                        <a:t>(flat </a:t>
                      </a:r>
                      <a:r>
                        <a:rPr lang="de-CH" sz="1800" dirty="0" err="1"/>
                        <a:t>Dirichlet</a:t>
                      </a:r>
                      <a:r>
                        <a:rPr lang="de-CH" sz="1800" baseline="0" dirty="0"/>
                        <a:t> </a:t>
                      </a:r>
                      <a:r>
                        <a:rPr lang="de-CH" sz="1800" dirty="0" err="1"/>
                        <a:t>prior</a:t>
                      </a:r>
                      <a:r>
                        <a:rPr lang="de-CH" sz="1800" baseline="0" dirty="0"/>
                        <a:t> on </a:t>
                      </a:r>
                      <a:r>
                        <a:rPr lang="de-CH" sz="1800" baseline="0" dirty="0" err="1"/>
                        <a:t>model</a:t>
                      </a:r>
                      <a:r>
                        <a:rPr lang="de-CH" sz="1800" baseline="0" dirty="0"/>
                        <a:t> </a:t>
                      </a:r>
                      <a:r>
                        <a:rPr lang="de-CH" sz="1800" baseline="0" dirty="0" err="1"/>
                        <a:t>frequency</a:t>
                      </a:r>
                      <a:r>
                        <a:rPr lang="de-CH" sz="1800" baseline="0" dirty="0"/>
                        <a:t>, </a:t>
                      </a:r>
                      <a:r>
                        <a:rPr lang="de-CH" sz="1800" baseline="0" dirty="0" err="1"/>
                        <a:t>informed</a:t>
                      </a:r>
                      <a:r>
                        <a:rPr lang="de-CH" sz="1800" baseline="0" dirty="0"/>
                        <a:t> </a:t>
                      </a:r>
                      <a:r>
                        <a:rPr lang="de-CH" sz="1800" baseline="0" dirty="0" err="1"/>
                        <a:t>priors</a:t>
                      </a:r>
                      <a:r>
                        <a:rPr lang="de-CH" sz="1800" baseline="0" dirty="0"/>
                        <a:t> on </a:t>
                      </a:r>
                      <a:r>
                        <a:rPr lang="de-CH" sz="1800" baseline="0" dirty="0" err="1"/>
                        <a:t>model</a:t>
                      </a:r>
                      <a:r>
                        <a:rPr lang="de-CH" sz="1800" baseline="0" dirty="0"/>
                        <a:t> </a:t>
                      </a:r>
                      <a:r>
                        <a:rPr lang="de-CH" sz="1800" baseline="0" dirty="0" err="1"/>
                        <a:t>parameters</a:t>
                      </a:r>
                      <a:r>
                        <a:rPr lang="de-CH" sz="1800" baseline="0" dirty="0"/>
                        <a:t>)</a:t>
                      </a:r>
                      <a:endParaRPr lang="de-CH"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empirical Bayesian approach </a:t>
                      </a:r>
                      <a:br>
                        <a:rPr lang="en-US" dirty="0"/>
                      </a:br>
                      <a:r>
                        <a:rPr lang="en-US" dirty="0"/>
                        <a:t>(informed prior on between-subject variability</a:t>
                      </a:r>
                      <a:r>
                        <a:rPr lang="de-CH" sz="1800" baseline="0" dirty="0"/>
                        <a:t>)</a:t>
                      </a:r>
                      <a:endParaRPr lang="en-US" dirty="0"/>
                    </a:p>
                  </a:txBody>
                  <a:tcPr/>
                </a:tc>
                <a:extLst>
                  <a:ext uri="{0D108BD9-81ED-4DB2-BD59-A6C34878D82A}">
                    <a16:rowId xmlns:a16="http://schemas.microsoft.com/office/drawing/2014/main" val="10005"/>
                  </a:ext>
                </a:extLst>
              </a:tr>
              <a:tr h="370840">
                <a:tc>
                  <a:txBody>
                    <a:bodyPr/>
                    <a:lstStyle/>
                    <a:p>
                      <a:pPr marL="0" lvl="1" indent="0"/>
                      <a:r>
                        <a:rPr lang="de-CH" sz="1800" dirty="0"/>
                        <a:t>VB </a:t>
                      </a:r>
                      <a:r>
                        <a:rPr lang="de-CH" sz="1800" dirty="0" err="1"/>
                        <a:t>or</a:t>
                      </a:r>
                      <a:r>
                        <a:rPr lang="de-CH" sz="1800" dirty="0"/>
                        <a:t> MCMC</a:t>
                      </a:r>
                    </a:p>
                  </a:txBody>
                  <a:tcPr/>
                </a:tc>
                <a:tc>
                  <a:txBody>
                    <a:bodyPr/>
                    <a:lstStyle/>
                    <a:p>
                      <a:r>
                        <a:rPr lang="en-US" dirty="0"/>
                        <a:t>VB</a:t>
                      </a:r>
                    </a:p>
                  </a:txBody>
                  <a:tcPr/>
                </a:tc>
                <a:extLst>
                  <a:ext uri="{0D108BD9-81ED-4DB2-BD59-A6C34878D82A}">
                    <a16:rowId xmlns:a16="http://schemas.microsoft.com/office/drawing/2014/main" val="10006"/>
                  </a:ext>
                </a:extLst>
              </a:tr>
              <a:tr h="370840">
                <a:tc>
                  <a:txBody>
                    <a:bodyPr/>
                    <a:lstStyle/>
                    <a:p>
                      <a:pPr marL="0" lvl="1" indent="0"/>
                      <a:r>
                        <a:rPr lang="de-CH" sz="1800" dirty="0" err="1"/>
                        <a:t>usually</a:t>
                      </a:r>
                      <a:r>
                        <a:rPr lang="de-CH" sz="1800" dirty="0"/>
                        <a:t> </a:t>
                      </a:r>
                      <a:r>
                        <a:rPr lang="de-CH" sz="1800" dirty="0" err="1"/>
                        <a:t>slow</a:t>
                      </a:r>
                      <a:r>
                        <a:rPr lang="de-CH" sz="1800" baseline="0" dirty="0"/>
                        <a:t> at 1st </a:t>
                      </a:r>
                      <a:r>
                        <a:rPr lang="de-CH" sz="1800" baseline="0" dirty="0" err="1"/>
                        <a:t>level</a:t>
                      </a:r>
                      <a:r>
                        <a:rPr lang="de-CH" sz="1800" baseline="0" dirty="0"/>
                        <a:t>, fast at 2nd </a:t>
                      </a:r>
                      <a:r>
                        <a:rPr lang="de-CH" sz="1800" baseline="0" dirty="0" err="1"/>
                        <a:t>level</a:t>
                      </a:r>
                      <a:endParaRPr lang="de-CH" sz="1800" dirty="0"/>
                    </a:p>
                  </a:txBody>
                  <a:tcPr/>
                </a:tc>
                <a:tc>
                  <a:txBody>
                    <a:bodyPr/>
                    <a:lstStyle/>
                    <a:p>
                      <a:r>
                        <a:rPr lang="en-US" dirty="0"/>
                        <a:t>fast</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9582136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ChangeArrowheads="1"/>
          </p:cNvSpPr>
          <p:nvPr/>
        </p:nvSpPr>
        <p:spPr bwMode="auto">
          <a:xfrm>
            <a:off x="769938" y="446088"/>
            <a:ext cx="8743950" cy="868362"/>
          </a:xfrm>
          <a:prstGeom prst="rect">
            <a:avLst/>
          </a:prstGeom>
          <a:noFill/>
          <a:ln w="9525">
            <a:noFill/>
            <a:miter lim="800000"/>
            <a:headEnd/>
            <a:tailEnd/>
          </a:ln>
        </p:spPr>
        <p:txBody>
          <a:bodyPr lIns="0" tIns="0" rIns="0" bIns="0" anchor="ctr"/>
          <a:lstStyle/>
          <a:p>
            <a:pPr algn="ctr"/>
            <a:r>
              <a:rPr lang="de-DE" sz="2800" dirty="0">
                <a:latin typeface="Arial Unicode MS" pitchFamily="34" charset="-128"/>
              </a:rPr>
              <a:t>Overview</a:t>
            </a:r>
          </a:p>
        </p:txBody>
      </p:sp>
      <p:sp>
        <p:nvSpPr>
          <p:cNvPr id="31747" name="Rectangle 11"/>
          <p:cNvSpPr>
            <a:spLocks noChangeArrowheads="1"/>
          </p:cNvSpPr>
          <p:nvPr/>
        </p:nvSpPr>
        <p:spPr bwMode="auto">
          <a:xfrm>
            <a:off x="822325" y="1781175"/>
            <a:ext cx="9136063" cy="3983038"/>
          </a:xfrm>
          <a:prstGeom prst="rect">
            <a:avLst/>
          </a:prstGeom>
          <a:noFill/>
          <a:ln w="9525">
            <a:noFill/>
            <a:miter lim="800000"/>
            <a:headEnd/>
            <a:tailEnd/>
          </a:ln>
        </p:spPr>
        <p:txBody>
          <a:bodyPr/>
          <a:lstStyle/>
          <a:p>
            <a:pPr marL="342900" indent="-342900">
              <a:spcBef>
                <a:spcPct val="100000"/>
              </a:spcBef>
              <a:buFontTx/>
              <a:buChar char="•"/>
            </a:pPr>
            <a:r>
              <a:rPr lang="de-DE" sz="2400" b="0" dirty="0">
                <a:solidFill>
                  <a:srgbClr val="000000"/>
                </a:solidFill>
                <a:latin typeface="Arial Unicode MS" pitchFamily="34" charset="-128"/>
              </a:rPr>
              <a:t>Connecting Theory &amp; Practice, Worked Examples</a:t>
            </a:r>
          </a:p>
          <a:p>
            <a:pPr marL="342900" indent="-342900">
              <a:spcBef>
                <a:spcPct val="100000"/>
              </a:spcBef>
              <a:buFontTx/>
              <a:buChar char="•"/>
            </a:pPr>
            <a:r>
              <a:rPr lang="de-DE" sz="2400" b="0" dirty="0">
                <a:solidFill>
                  <a:srgbClr val="000000"/>
                </a:solidFill>
                <a:latin typeface="Arial Unicode MS" pitchFamily="34" charset="-128"/>
              </a:rPr>
              <a:t>Translational Neuromodeling</a:t>
            </a:r>
          </a:p>
          <a:p>
            <a:pPr marL="342900" indent="-342900">
              <a:spcBef>
                <a:spcPct val="100000"/>
              </a:spcBef>
              <a:buFontTx/>
              <a:buChar char="•"/>
            </a:pPr>
            <a:r>
              <a:rPr lang="de-DE" sz="2400" dirty="0">
                <a:solidFill>
                  <a:srgbClr val="000000"/>
                </a:solidFill>
                <a:latin typeface="Arial Unicode MS" pitchFamily="34" charset="-128"/>
              </a:rPr>
              <a:t>New </a:t>
            </a:r>
            <a:r>
              <a:rPr lang="de-DE" sz="2400" dirty="0" err="1">
                <a:solidFill>
                  <a:srgbClr val="000000"/>
                </a:solidFill>
                <a:latin typeface="Arial Unicode MS" pitchFamily="34" charset="-128"/>
              </a:rPr>
              <a:t>Advances</a:t>
            </a:r>
            <a:endParaRPr lang="de-DE" sz="2400" dirty="0">
              <a:solidFill>
                <a:srgbClr val="000000"/>
              </a:solidFill>
              <a:latin typeface="Arial Unicode MS" pitchFamily="34" charset="-128"/>
            </a:endParaRPr>
          </a:p>
        </p:txBody>
      </p:sp>
    </p:spTree>
    <p:extLst>
      <p:ext uri="{BB962C8B-B14F-4D97-AF65-F5344CB8AC3E}">
        <p14:creationId xmlns:p14="http://schemas.microsoft.com/office/powerpoint/2010/main" val="1711976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532" y="96518"/>
            <a:ext cx="9258300" cy="1143000"/>
          </a:xfrm>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p>
        </p:txBody>
      </p:sp>
      <p:sp>
        <p:nvSpPr>
          <p:cNvPr id="7" name="Content Placeholder 6"/>
          <p:cNvSpPr>
            <a:spLocks noGrp="1"/>
          </p:cNvSpPr>
          <p:nvPr>
            <p:ph idx="1"/>
          </p:nvPr>
        </p:nvSpPr>
        <p:spPr>
          <a:xfrm>
            <a:off x="403652" y="1366516"/>
            <a:ext cx="3398083" cy="4956930"/>
          </a:xfrm>
        </p:spPr>
        <p:txBody>
          <a:bodyPr/>
          <a:lstStyle/>
          <a:p>
            <a:pPr>
              <a:spcBef>
                <a:spcPts val="1800"/>
              </a:spcBef>
            </a:pPr>
            <a:r>
              <a:rPr lang="en-GB" sz="1600" dirty="0"/>
              <a:t>Patterns of functional connectivity (modes) as constraints (</a:t>
            </a:r>
            <a:r>
              <a:rPr lang="en-GB" sz="1600" dirty="0" err="1"/>
              <a:t>Seghier</a:t>
            </a:r>
            <a:r>
              <a:rPr lang="en-GB" sz="1600" dirty="0"/>
              <a:t> &amp; Friston 2013) - r</a:t>
            </a:r>
            <a:r>
              <a:rPr lang="en-US" sz="1600" dirty="0" err="1"/>
              <a:t>eplacing</a:t>
            </a:r>
            <a:r>
              <a:rPr lang="en-US" sz="1600" dirty="0"/>
              <a:t> priors on coupling among </a:t>
            </a:r>
            <a:r>
              <a:rPr lang="en-US" sz="1600" i="1" dirty="0"/>
              <a:t>nodes </a:t>
            </a:r>
            <a:r>
              <a:rPr lang="en-US" sz="1600" dirty="0"/>
              <a:t>with priors on coupling among </a:t>
            </a:r>
            <a:r>
              <a:rPr lang="en-US" sz="1600" i="1" dirty="0"/>
              <a:t>modes </a:t>
            </a:r>
            <a:r>
              <a:rPr lang="en-US" sz="1600" dirty="0"/>
              <a:t>(where modes correspond to the principal components of the functional connectivity matrix) </a:t>
            </a:r>
          </a:p>
          <a:p>
            <a:pPr>
              <a:spcBef>
                <a:spcPts val="1800"/>
              </a:spcBef>
            </a:pPr>
            <a:r>
              <a:rPr lang="en-US" sz="1600" dirty="0"/>
              <a:t>Reduced the rank of the prior covariance and hence the effective number of parameters</a:t>
            </a:r>
            <a:r>
              <a:rPr lang="en-GB" sz="1600" dirty="0"/>
              <a:t>, overcoming overfitting</a:t>
            </a:r>
          </a:p>
          <a:p>
            <a:pPr>
              <a:spcBef>
                <a:spcPts val="1800"/>
              </a:spcBef>
            </a:pPr>
            <a:r>
              <a:rPr lang="en-GB" sz="1600" dirty="0"/>
              <a:t>Operated via the ‘spectral option’ – efficient and accurate scheme</a:t>
            </a:r>
          </a:p>
        </p:txBody>
      </p:sp>
      <p:pic>
        <p:nvPicPr>
          <p:cNvPr id="5" name="Picture 4"/>
          <p:cNvPicPr>
            <a:picLocks noChangeAspect="1"/>
          </p:cNvPicPr>
          <p:nvPr/>
        </p:nvPicPr>
        <p:blipFill>
          <a:blip r:embed="rId3"/>
          <a:stretch>
            <a:fillRect/>
          </a:stretch>
        </p:blipFill>
        <p:spPr>
          <a:xfrm>
            <a:off x="3801735" y="1093950"/>
            <a:ext cx="6404752" cy="4803564"/>
          </a:xfrm>
          <a:prstGeom prst="rect">
            <a:avLst/>
          </a:prstGeom>
        </p:spPr>
      </p:pic>
      <p:sp>
        <p:nvSpPr>
          <p:cNvPr id="6" name="Text Box 65"/>
          <p:cNvSpPr txBox="1">
            <a:spLocks noChangeArrowheads="1"/>
          </p:cNvSpPr>
          <p:nvPr/>
        </p:nvSpPr>
        <p:spPr bwMode="auto">
          <a:xfrm>
            <a:off x="5920743" y="1024091"/>
            <a:ext cx="3263315" cy="307777"/>
          </a:xfrm>
          <a:prstGeom prst="rect">
            <a:avLst/>
          </a:prstGeom>
          <a:noFill/>
          <a:ln w="9525" algn="ctr">
            <a:noFill/>
            <a:miter lim="800000"/>
            <a:headEnd/>
            <a:tailEnd/>
          </a:ln>
          <a:effectLst/>
        </p:spPr>
        <p:txBody>
          <a:bodyPr wrap="square">
            <a:spAutoFit/>
          </a:bodyPr>
          <a:lstStyle/>
          <a:p>
            <a:r>
              <a:rPr lang="en-GB" b="0" dirty="0" err="1">
                <a:solidFill>
                  <a:srgbClr val="000000"/>
                </a:solidFill>
                <a:latin typeface="Times New Roman" pitchFamily="18" charset="0"/>
              </a:rPr>
              <a:t>Razi</a:t>
            </a:r>
            <a:r>
              <a:rPr lang="en-GB" b="0" dirty="0">
                <a:solidFill>
                  <a:srgbClr val="000000"/>
                </a:solidFill>
                <a:latin typeface="Times New Roman" pitchFamily="18" charset="0"/>
              </a:rPr>
              <a:t> et al. 2017, </a:t>
            </a:r>
            <a:r>
              <a:rPr lang="en-GB" b="0" i="1" dirty="0">
                <a:solidFill>
                  <a:srgbClr val="000000"/>
                </a:solidFill>
                <a:latin typeface="Times New Roman" pitchFamily="18" charset="0"/>
              </a:rPr>
              <a:t>Network Neuroscience</a:t>
            </a:r>
            <a:endParaRPr lang="en-US" b="0" dirty="0">
              <a:solidFill>
                <a:srgbClr val="000000"/>
              </a:solidFill>
              <a:latin typeface="Times New Roman" pitchFamily="18" charset="0"/>
            </a:endParaRPr>
          </a:p>
        </p:txBody>
      </p:sp>
      <p:pic>
        <p:nvPicPr>
          <p:cNvPr id="8" name="Picture 7">
            <a:extLst>
              <a:ext uri="{FF2B5EF4-FFF2-40B4-BE49-F238E27FC236}">
                <a16:creationId xmlns:a16="http://schemas.microsoft.com/office/drawing/2014/main" id="{B42F927E-BD07-4DB1-BF08-F770AE52C0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6" r="30207" b="-1"/>
          <a:stretch/>
        </p:blipFill>
        <p:spPr>
          <a:xfrm>
            <a:off x="6189133" y="1814058"/>
            <a:ext cx="3694215" cy="4528990"/>
          </a:xfrm>
          <a:prstGeom prst="rect">
            <a:avLst/>
          </a:prstGeom>
        </p:spPr>
      </p:pic>
      <p:sp>
        <p:nvSpPr>
          <p:cNvPr id="9" name="Text Box 65">
            <a:extLst>
              <a:ext uri="{FF2B5EF4-FFF2-40B4-BE49-F238E27FC236}">
                <a16:creationId xmlns:a16="http://schemas.microsoft.com/office/drawing/2014/main" id="{BAD7AF34-7F58-41E5-BC11-B5509D7161B5}"/>
              </a:ext>
            </a:extLst>
          </p:cNvPr>
          <p:cNvSpPr txBox="1">
            <a:spLocks noChangeArrowheads="1"/>
          </p:cNvSpPr>
          <p:nvPr/>
        </p:nvSpPr>
        <p:spPr bwMode="auto">
          <a:xfrm>
            <a:off x="5372453" y="6329219"/>
            <a:ext cx="3263315" cy="307777"/>
          </a:xfrm>
          <a:prstGeom prst="rect">
            <a:avLst/>
          </a:prstGeom>
          <a:noFill/>
          <a:ln w="9525" algn="ctr">
            <a:noFill/>
            <a:miter lim="800000"/>
            <a:headEnd/>
            <a:tailEnd/>
          </a:ln>
          <a:effectLst/>
        </p:spPr>
        <p:txBody>
          <a:bodyPr wrap="square">
            <a:spAutoFit/>
          </a:bodyPr>
          <a:lstStyle/>
          <a:p>
            <a:r>
              <a:rPr lang="en-GB" b="0" dirty="0" err="1">
                <a:solidFill>
                  <a:srgbClr val="000000"/>
                </a:solidFill>
                <a:latin typeface="Times New Roman" pitchFamily="18" charset="0"/>
              </a:rPr>
              <a:t>Friston</a:t>
            </a:r>
            <a:r>
              <a:rPr lang="en-GB" b="0" dirty="0">
                <a:solidFill>
                  <a:srgbClr val="000000"/>
                </a:solidFill>
                <a:latin typeface="Times New Roman" pitchFamily="18" charset="0"/>
              </a:rPr>
              <a:t> et al. 2014, </a:t>
            </a:r>
            <a:r>
              <a:rPr lang="en-GB" b="0" i="1" dirty="0">
                <a:solidFill>
                  <a:srgbClr val="000000"/>
                </a:solidFill>
                <a:latin typeface="Times New Roman" pitchFamily="18" charset="0"/>
              </a:rPr>
              <a:t>Neuroimage</a:t>
            </a:r>
            <a:endParaRPr lang="en-US" b="0" dirty="0">
              <a:solidFill>
                <a:srgbClr val="000000"/>
              </a:solidFill>
              <a:latin typeface="Times New Roman" pitchFamily="18" charset="0"/>
            </a:endParaRPr>
          </a:p>
        </p:txBody>
      </p:sp>
    </p:spTree>
    <p:extLst>
      <p:ext uri="{BB962C8B-B14F-4D97-AF65-F5344CB8AC3E}">
        <p14:creationId xmlns:p14="http://schemas.microsoft.com/office/powerpoint/2010/main" val="101897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p>
        </p:txBody>
      </p:sp>
      <p:sp>
        <p:nvSpPr>
          <p:cNvPr id="7" name="Content Placeholder 6"/>
          <p:cNvSpPr>
            <a:spLocks noGrp="1"/>
          </p:cNvSpPr>
          <p:nvPr>
            <p:ph idx="1"/>
          </p:nvPr>
        </p:nvSpPr>
        <p:spPr>
          <a:xfrm>
            <a:off x="412598" y="1314110"/>
            <a:ext cx="4008737" cy="4956930"/>
          </a:xfrm>
        </p:spPr>
        <p:txBody>
          <a:bodyPr/>
          <a:lstStyle/>
          <a:p>
            <a:pPr marL="285750" indent="-285750">
              <a:buFont typeface="Arial" panose="020B0604020202020204" pitchFamily="34" charset="0"/>
              <a:buChar char="•"/>
            </a:pPr>
            <a:r>
              <a:rPr lang="en-GB" sz="1800" dirty="0"/>
              <a:t>Noise processes accounted for</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Directed Graphs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Signed Connections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Different topologies to traditional </a:t>
            </a:r>
            <a:r>
              <a:rPr lang="en-GB" sz="1800" dirty="0" err="1"/>
              <a:t>rsfMRI</a:t>
            </a:r>
            <a:endParaRPr lang="en-GB" sz="1800" dirty="0"/>
          </a:p>
          <a:p>
            <a:pPr>
              <a:spcBef>
                <a:spcPts val="1800"/>
              </a:spcBef>
            </a:pPr>
            <a:r>
              <a:rPr lang="en-GB" sz="1800" dirty="0"/>
              <a:t>And…Bayesian Model Reduction reveals sparser graphs</a:t>
            </a:r>
          </a:p>
          <a:p>
            <a:pPr>
              <a:spcBef>
                <a:spcPts val="1800"/>
              </a:spcBef>
            </a:pPr>
            <a:r>
              <a:rPr lang="en-GB" sz="1800" dirty="0"/>
              <a:t>Remove edges from parent graph and assess change in Free Energy</a:t>
            </a:r>
          </a:p>
          <a:p>
            <a:pPr>
              <a:spcBef>
                <a:spcPts val="1800"/>
              </a:spcBef>
            </a:pPr>
            <a:r>
              <a:rPr lang="en-GB" sz="1800" dirty="0"/>
              <a:t>Principled pruning</a:t>
            </a:r>
          </a:p>
          <a:p>
            <a:pPr marL="0" indent="0">
              <a:spcBef>
                <a:spcPts val="1800"/>
              </a:spcBef>
              <a:buNone/>
            </a:pPr>
            <a:endParaRPr lang="en-GB" sz="1800" dirty="0"/>
          </a:p>
        </p:txBody>
      </p:sp>
      <p:sp>
        <p:nvSpPr>
          <p:cNvPr id="6" name="Text Box 65"/>
          <p:cNvSpPr txBox="1">
            <a:spLocks noChangeArrowheads="1"/>
          </p:cNvSpPr>
          <p:nvPr/>
        </p:nvSpPr>
        <p:spPr bwMode="auto">
          <a:xfrm>
            <a:off x="5763914" y="6429473"/>
            <a:ext cx="3263315" cy="307777"/>
          </a:xfrm>
          <a:prstGeom prst="rect">
            <a:avLst/>
          </a:prstGeom>
          <a:noFill/>
          <a:ln w="9525" algn="ctr">
            <a:noFill/>
            <a:miter lim="800000"/>
            <a:headEnd/>
            <a:tailEnd/>
          </a:ln>
          <a:effectLst/>
        </p:spPr>
        <p:txBody>
          <a:bodyPr wrap="square">
            <a:spAutoFit/>
          </a:bodyPr>
          <a:lstStyle/>
          <a:p>
            <a:r>
              <a:rPr lang="en-GB" b="0" dirty="0" err="1">
                <a:solidFill>
                  <a:srgbClr val="000000"/>
                </a:solidFill>
                <a:latin typeface="Times New Roman" pitchFamily="18" charset="0"/>
              </a:rPr>
              <a:t>Razi</a:t>
            </a:r>
            <a:r>
              <a:rPr lang="en-GB" b="0" dirty="0">
                <a:solidFill>
                  <a:srgbClr val="000000"/>
                </a:solidFill>
                <a:latin typeface="Times New Roman" pitchFamily="18" charset="0"/>
              </a:rPr>
              <a:t> et al. 2017, </a:t>
            </a:r>
            <a:r>
              <a:rPr lang="en-GB" b="0" i="1" dirty="0">
                <a:solidFill>
                  <a:srgbClr val="000000"/>
                </a:solidFill>
                <a:latin typeface="Times New Roman" pitchFamily="18" charset="0"/>
              </a:rPr>
              <a:t>Network Neuroscience</a:t>
            </a:r>
            <a:endParaRPr lang="en-US" b="0" dirty="0">
              <a:solidFill>
                <a:srgbClr val="000000"/>
              </a:solidFill>
              <a:latin typeface="Times New Roman" pitchFamily="18" charset="0"/>
            </a:endParaRPr>
          </a:p>
        </p:txBody>
      </p:sp>
      <p:pic>
        <p:nvPicPr>
          <p:cNvPr id="292866" name="Picture 2" descr="normal.img-030.jpg">
            <a:extLst>
              <a:ext uri="{FF2B5EF4-FFF2-40B4-BE49-F238E27FC236}">
                <a16:creationId xmlns:a16="http://schemas.microsoft.com/office/drawing/2014/main" id="{5F943C61-D4DA-452B-85F7-81026DB55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713" y="1061848"/>
            <a:ext cx="5018902" cy="520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27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normal.img-034.jpg">
            <a:extLst>
              <a:ext uri="{FF2B5EF4-FFF2-40B4-BE49-F238E27FC236}">
                <a16:creationId xmlns:a16="http://schemas.microsoft.com/office/drawing/2014/main" id="{BB3D778C-2575-42F9-826E-621059307D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9788" y="1859973"/>
            <a:ext cx="4782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id="{E8D1B3C2-4FD6-4FCB-9818-9409CF07C312}"/>
              </a:ext>
            </a:extLst>
          </p:cNvPr>
          <p:cNvSpPr txBox="1">
            <a:spLocks/>
          </p:cNvSpPr>
          <p:nvPr/>
        </p:nvSpPr>
        <p:spPr bwMode="auto">
          <a:xfrm>
            <a:off x="379269" y="1901070"/>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Who’s talking to who?</a:t>
            </a:r>
          </a:p>
          <a:p>
            <a:pPr marL="0" indent="0">
              <a:spcBef>
                <a:spcPts val="1800"/>
              </a:spcBef>
              <a:buNone/>
            </a:pPr>
            <a:endParaRPr lang="en-GB" sz="1800" b="0" kern="0" dirty="0"/>
          </a:p>
          <a:p>
            <a:pPr>
              <a:spcBef>
                <a:spcPts val="1800"/>
              </a:spcBef>
            </a:pPr>
            <a:r>
              <a:rPr lang="en-GB" sz="1800" b="0" kern="0" dirty="0"/>
              <a:t>In node and out node deconstruction</a:t>
            </a:r>
          </a:p>
          <a:p>
            <a:pPr>
              <a:spcBef>
                <a:spcPts val="1800"/>
              </a:spcBef>
            </a:pPr>
            <a:endParaRPr lang="en-GB" sz="1800" b="0" kern="0" dirty="0"/>
          </a:p>
          <a:p>
            <a:pPr>
              <a:spcBef>
                <a:spcPts val="1800"/>
              </a:spcBef>
            </a:pPr>
            <a:endParaRPr lang="en-GB" sz="1800" b="0" kern="0" dirty="0"/>
          </a:p>
        </p:txBody>
      </p:sp>
      <p:sp>
        <p:nvSpPr>
          <p:cNvPr id="6" name="Title 1">
            <a:extLst>
              <a:ext uri="{FF2B5EF4-FFF2-40B4-BE49-F238E27FC236}">
                <a16:creationId xmlns:a16="http://schemas.microsoft.com/office/drawing/2014/main" id="{3FA4D850-0C33-4B9E-A905-F3A787AC0FBB}"/>
              </a:ext>
            </a:extLst>
          </p:cNvPr>
          <p:cNvSpPr txBox="1">
            <a:spLocks/>
          </p:cNvSpPr>
          <p:nvPr/>
        </p:nvSpPr>
        <p:spPr bwMode="auto">
          <a:xfrm>
            <a:off x="666750" y="4270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b="1" kern="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endParaRPr lang="de-CH" sz="2800" b="1"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495829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normal.img-034.jpg">
            <a:extLst>
              <a:ext uri="{FF2B5EF4-FFF2-40B4-BE49-F238E27FC236}">
                <a16:creationId xmlns:a16="http://schemas.microsoft.com/office/drawing/2014/main" id="{BB3D778C-2575-42F9-826E-621059307D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9788" y="1859973"/>
            <a:ext cx="4782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id="{E8D1B3C2-4FD6-4FCB-9818-9409CF07C312}"/>
              </a:ext>
            </a:extLst>
          </p:cNvPr>
          <p:cNvSpPr txBox="1">
            <a:spLocks/>
          </p:cNvSpPr>
          <p:nvPr/>
        </p:nvSpPr>
        <p:spPr bwMode="auto">
          <a:xfrm>
            <a:off x="379269" y="1901070"/>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Who’s talking to who?</a:t>
            </a:r>
          </a:p>
          <a:p>
            <a:pPr marL="0" indent="0">
              <a:spcBef>
                <a:spcPts val="1800"/>
              </a:spcBef>
              <a:buNone/>
            </a:pPr>
            <a:endParaRPr lang="en-GB" sz="1800" b="0" kern="0" dirty="0"/>
          </a:p>
          <a:p>
            <a:pPr>
              <a:spcBef>
                <a:spcPts val="1800"/>
              </a:spcBef>
            </a:pPr>
            <a:r>
              <a:rPr lang="en-GB" sz="1800" b="0" kern="0" dirty="0"/>
              <a:t>In node and out node deconstruction</a:t>
            </a:r>
          </a:p>
          <a:p>
            <a:pPr>
              <a:spcBef>
                <a:spcPts val="1800"/>
              </a:spcBef>
            </a:pPr>
            <a:endParaRPr lang="en-GB" sz="1800" b="0" kern="0" dirty="0"/>
          </a:p>
          <a:p>
            <a:pPr>
              <a:spcBef>
                <a:spcPts val="1800"/>
              </a:spcBef>
            </a:pPr>
            <a:r>
              <a:rPr lang="en-GB" sz="1800" b="0" kern="0" dirty="0">
                <a:solidFill>
                  <a:srgbClr val="FF0000"/>
                </a:solidFill>
              </a:rPr>
              <a:t>Senders</a:t>
            </a:r>
            <a:r>
              <a:rPr lang="en-GB" sz="1800" b="0" kern="0" dirty="0"/>
              <a:t> vs receivers</a:t>
            </a:r>
          </a:p>
          <a:p>
            <a:pPr marL="0" indent="0">
              <a:spcBef>
                <a:spcPts val="1800"/>
              </a:spcBef>
              <a:buNone/>
            </a:pPr>
            <a:endParaRPr lang="en-GB" sz="1800" b="0" kern="0" dirty="0"/>
          </a:p>
          <a:p>
            <a:pPr marL="0" indent="0">
              <a:spcBef>
                <a:spcPts val="1800"/>
              </a:spcBef>
              <a:buNone/>
            </a:pPr>
            <a:endParaRPr lang="en-GB" sz="1800" b="0" kern="0" dirty="0"/>
          </a:p>
          <a:p>
            <a:pPr>
              <a:spcBef>
                <a:spcPts val="1800"/>
              </a:spcBef>
            </a:pPr>
            <a:endParaRPr lang="en-GB" sz="1800" b="0" kern="0" dirty="0"/>
          </a:p>
          <a:p>
            <a:pPr>
              <a:spcBef>
                <a:spcPts val="1800"/>
              </a:spcBef>
            </a:pPr>
            <a:endParaRPr lang="en-GB" sz="1800" b="0" kern="0" dirty="0"/>
          </a:p>
        </p:txBody>
      </p:sp>
      <p:sp>
        <p:nvSpPr>
          <p:cNvPr id="6" name="Title 1">
            <a:extLst>
              <a:ext uri="{FF2B5EF4-FFF2-40B4-BE49-F238E27FC236}">
                <a16:creationId xmlns:a16="http://schemas.microsoft.com/office/drawing/2014/main" id="{3FA4D850-0C33-4B9E-A905-F3A787AC0FBB}"/>
              </a:ext>
            </a:extLst>
          </p:cNvPr>
          <p:cNvSpPr txBox="1">
            <a:spLocks/>
          </p:cNvSpPr>
          <p:nvPr/>
        </p:nvSpPr>
        <p:spPr bwMode="auto">
          <a:xfrm>
            <a:off x="666750" y="4270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b="1" kern="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endParaRPr lang="de-CH" sz="2800" b="1"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Oval 3">
            <a:extLst>
              <a:ext uri="{FF2B5EF4-FFF2-40B4-BE49-F238E27FC236}">
                <a16:creationId xmlns:a16="http://schemas.microsoft.com/office/drawing/2014/main" id="{E2FE3D71-1A14-4FE7-A75C-51C9FB7F8B4F}"/>
              </a:ext>
            </a:extLst>
          </p:cNvPr>
          <p:cNvSpPr/>
          <p:nvPr/>
        </p:nvSpPr>
        <p:spPr bwMode="auto">
          <a:xfrm>
            <a:off x="7928264" y="24106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F6ADDFAB-E2AD-4398-A559-CED0188FFBF3}"/>
              </a:ext>
            </a:extLst>
          </p:cNvPr>
          <p:cNvSpPr/>
          <p:nvPr/>
        </p:nvSpPr>
        <p:spPr bwMode="auto">
          <a:xfrm>
            <a:off x="8268566" y="24868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9A61BA19-4936-49BA-9193-9F0B573B0C3B}"/>
              </a:ext>
            </a:extLst>
          </p:cNvPr>
          <p:cNvSpPr/>
          <p:nvPr/>
        </p:nvSpPr>
        <p:spPr bwMode="auto">
          <a:xfrm>
            <a:off x="6592166" y="2576945"/>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B96EB645-5CFE-45E2-96A5-0EBC44057D62}"/>
              </a:ext>
            </a:extLst>
          </p:cNvPr>
          <p:cNvSpPr txBox="1"/>
          <p:nvPr/>
        </p:nvSpPr>
        <p:spPr>
          <a:xfrm>
            <a:off x="5516095" y="1992169"/>
            <a:ext cx="1149674" cy="1169551"/>
          </a:xfrm>
          <a:prstGeom prst="rect">
            <a:avLst/>
          </a:prstGeom>
          <a:noFill/>
        </p:spPr>
        <p:txBody>
          <a:bodyPr wrap="none" rtlCol="0">
            <a:spAutoFit/>
          </a:bodyPr>
          <a:lstStyle/>
          <a:p>
            <a:r>
              <a:rPr lang="en-GB" b="0" dirty="0">
                <a:solidFill>
                  <a:srgbClr val="FF0000"/>
                </a:solidFill>
              </a:rPr>
              <a:t>Insula</a:t>
            </a:r>
          </a:p>
          <a:p>
            <a:endParaRPr lang="en-GB" b="0" dirty="0">
              <a:solidFill>
                <a:srgbClr val="FF0000"/>
              </a:solidFill>
            </a:endParaRPr>
          </a:p>
          <a:p>
            <a:r>
              <a:rPr lang="en-GB" b="0" dirty="0">
                <a:solidFill>
                  <a:srgbClr val="FF0000"/>
                </a:solidFill>
              </a:rPr>
              <a:t>Medial PFC</a:t>
            </a:r>
          </a:p>
          <a:p>
            <a:endParaRPr lang="en-GB" b="0" dirty="0">
              <a:solidFill>
                <a:srgbClr val="FF0000"/>
              </a:solidFill>
            </a:endParaRPr>
          </a:p>
          <a:p>
            <a:r>
              <a:rPr lang="en-GB" b="0" dirty="0">
                <a:solidFill>
                  <a:srgbClr val="FF0000"/>
                </a:solidFill>
              </a:rPr>
              <a:t>PCC</a:t>
            </a:r>
          </a:p>
        </p:txBody>
      </p:sp>
    </p:spTree>
    <p:extLst>
      <p:ext uri="{BB962C8B-B14F-4D97-AF65-F5344CB8AC3E}">
        <p14:creationId xmlns:p14="http://schemas.microsoft.com/office/powerpoint/2010/main" val="877756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normal.img-034.jpg">
            <a:extLst>
              <a:ext uri="{FF2B5EF4-FFF2-40B4-BE49-F238E27FC236}">
                <a16:creationId xmlns:a16="http://schemas.microsoft.com/office/drawing/2014/main" id="{BB3D778C-2575-42F9-826E-621059307D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89788" y="1859973"/>
            <a:ext cx="4782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id="{E8D1B3C2-4FD6-4FCB-9818-9409CF07C312}"/>
              </a:ext>
            </a:extLst>
          </p:cNvPr>
          <p:cNvSpPr txBox="1">
            <a:spLocks/>
          </p:cNvSpPr>
          <p:nvPr/>
        </p:nvSpPr>
        <p:spPr bwMode="auto">
          <a:xfrm>
            <a:off x="379269" y="1901070"/>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Who’s talking to who?</a:t>
            </a:r>
          </a:p>
          <a:p>
            <a:pPr marL="0" indent="0">
              <a:spcBef>
                <a:spcPts val="1800"/>
              </a:spcBef>
              <a:buNone/>
            </a:pPr>
            <a:endParaRPr lang="en-GB" sz="1800" b="0" kern="0" dirty="0"/>
          </a:p>
          <a:p>
            <a:pPr>
              <a:spcBef>
                <a:spcPts val="1800"/>
              </a:spcBef>
            </a:pPr>
            <a:r>
              <a:rPr lang="en-GB" sz="1800" b="0" kern="0" dirty="0"/>
              <a:t>In node and out node deconstruction</a:t>
            </a:r>
          </a:p>
          <a:p>
            <a:pPr>
              <a:spcBef>
                <a:spcPts val="1800"/>
              </a:spcBef>
            </a:pPr>
            <a:endParaRPr lang="en-GB" sz="1800" b="0" kern="0" dirty="0"/>
          </a:p>
          <a:p>
            <a:pPr>
              <a:spcBef>
                <a:spcPts val="1800"/>
              </a:spcBef>
            </a:pPr>
            <a:r>
              <a:rPr lang="en-GB" sz="1800" b="0" kern="0" dirty="0">
                <a:solidFill>
                  <a:srgbClr val="FF0000"/>
                </a:solidFill>
              </a:rPr>
              <a:t>Senders</a:t>
            </a:r>
            <a:r>
              <a:rPr lang="en-GB" sz="1800" b="0" kern="0" dirty="0"/>
              <a:t> vs </a:t>
            </a:r>
            <a:r>
              <a:rPr lang="en-GB" sz="1800" b="0" kern="0" dirty="0">
                <a:solidFill>
                  <a:srgbClr val="CC00CC"/>
                </a:solidFill>
              </a:rPr>
              <a:t>receivers</a:t>
            </a:r>
          </a:p>
          <a:p>
            <a:pPr marL="0" indent="0">
              <a:spcBef>
                <a:spcPts val="1800"/>
              </a:spcBef>
              <a:buNone/>
            </a:pPr>
            <a:endParaRPr lang="en-GB" sz="1800" b="0" kern="0" dirty="0"/>
          </a:p>
          <a:p>
            <a:pPr>
              <a:spcBef>
                <a:spcPts val="1800"/>
              </a:spcBef>
            </a:pPr>
            <a:endParaRPr lang="en-GB" sz="1800" b="0" kern="0" dirty="0"/>
          </a:p>
          <a:p>
            <a:pPr>
              <a:spcBef>
                <a:spcPts val="1800"/>
              </a:spcBef>
            </a:pPr>
            <a:endParaRPr lang="en-GB" sz="1800" b="0" kern="0" dirty="0"/>
          </a:p>
        </p:txBody>
      </p:sp>
      <p:sp>
        <p:nvSpPr>
          <p:cNvPr id="6" name="Title 1">
            <a:extLst>
              <a:ext uri="{FF2B5EF4-FFF2-40B4-BE49-F238E27FC236}">
                <a16:creationId xmlns:a16="http://schemas.microsoft.com/office/drawing/2014/main" id="{3FA4D850-0C33-4B9E-A905-F3A787AC0FBB}"/>
              </a:ext>
            </a:extLst>
          </p:cNvPr>
          <p:cNvSpPr txBox="1">
            <a:spLocks/>
          </p:cNvSpPr>
          <p:nvPr/>
        </p:nvSpPr>
        <p:spPr bwMode="auto">
          <a:xfrm>
            <a:off x="666750" y="4270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b="1" kern="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endParaRPr lang="de-CH" sz="2800" b="1"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Oval 3">
            <a:extLst>
              <a:ext uri="{FF2B5EF4-FFF2-40B4-BE49-F238E27FC236}">
                <a16:creationId xmlns:a16="http://schemas.microsoft.com/office/drawing/2014/main" id="{E2FE3D71-1A14-4FE7-A75C-51C9FB7F8B4F}"/>
              </a:ext>
            </a:extLst>
          </p:cNvPr>
          <p:cNvSpPr/>
          <p:nvPr/>
        </p:nvSpPr>
        <p:spPr bwMode="auto">
          <a:xfrm>
            <a:off x="7928264" y="24106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F6ADDFAB-E2AD-4398-A559-CED0188FFBF3}"/>
              </a:ext>
            </a:extLst>
          </p:cNvPr>
          <p:cNvSpPr/>
          <p:nvPr/>
        </p:nvSpPr>
        <p:spPr bwMode="auto">
          <a:xfrm>
            <a:off x="8268566" y="24868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9A61BA19-4936-49BA-9193-9F0B573B0C3B}"/>
              </a:ext>
            </a:extLst>
          </p:cNvPr>
          <p:cNvSpPr/>
          <p:nvPr/>
        </p:nvSpPr>
        <p:spPr bwMode="auto">
          <a:xfrm>
            <a:off x="6592166" y="2576945"/>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B96EB645-5CFE-45E2-96A5-0EBC44057D62}"/>
              </a:ext>
            </a:extLst>
          </p:cNvPr>
          <p:cNvSpPr txBox="1"/>
          <p:nvPr/>
        </p:nvSpPr>
        <p:spPr>
          <a:xfrm>
            <a:off x="5516095" y="1992169"/>
            <a:ext cx="1149674" cy="1169551"/>
          </a:xfrm>
          <a:prstGeom prst="rect">
            <a:avLst/>
          </a:prstGeom>
          <a:noFill/>
        </p:spPr>
        <p:txBody>
          <a:bodyPr wrap="none" rtlCol="0">
            <a:spAutoFit/>
          </a:bodyPr>
          <a:lstStyle/>
          <a:p>
            <a:r>
              <a:rPr lang="en-GB" b="0" dirty="0">
                <a:solidFill>
                  <a:srgbClr val="FF0000"/>
                </a:solidFill>
              </a:rPr>
              <a:t>Insula</a:t>
            </a:r>
          </a:p>
          <a:p>
            <a:endParaRPr lang="en-GB" b="0" dirty="0">
              <a:solidFill>
                <a:srgbClr val="FF0000"/>
              </a:solidFill>
            </a:endParaRPr>
          </a:p>
          <a:p>
            <a:r>
              <a:rPr lang="en-GB" b="0" dirty="0">
                <a:solidFill>
                  <a:srgbClr val="FF0000"/>
                </a:solidFill>
              </a:rPr>
              <a:t>Medial PFC</a:t>
            </a:r>
          </a:p>
          <a:p>
            <a:endParaRPr lang="en-GB" b="0" dirty="0">
              <a:solidFill>
                <a:srgbClr val="FF0000"/>
              </a:solidFill>
            </a:endParaRPr>
          </a:p>
          <a:p>
            <a:r>
              <a:rPr lang="en-GB" b="0" dirty="0">
                <a:solidFill>
                  <a:srgbClr val="FF0000"/>
                </a:solidFill>
              </a:rPr>
              <a:t>PCC</a:t>
            </a:r>
          </a:p>
        </p:txBody>
      </p:sp>
      <p:sp>
        <p:nvSpPr>
          <p:cNvPr id="11" name="Oval 10">
            <a:extLst>
              <a:ext uri="{FF2B5EF4-FFF2-40B4-BE49-F238E27FC236}">
                <a16:creationId xmlns:a16="http://schemas.microsoft.com/office/drawing/2014/main" id="{F9BBC1A2-7247-472D-979F-91F1FDEB0000}"/>
              </a:ext>
            </a:extLst>
          </p:cNvPr>
          <p:cNvSpPr/>
          <p:nvPr/>
        </p:nvSpPr>
        <p:spPr bwMode="auto">
          <a:xfrm>
            <a:off x="7090273" y="4602668"/>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5487ABBD-6064-4F1F-9E64-D4BC20F069AD}"/>
              </a:ext>
            </a:extLst>
          </p:cNvPr>
          <p:cNvSpPr/>
          <p:nvPr/>
        </p:nvSpPr>
        <p:spPr bwMode="auto">
          <a:xfrm>
            <a:off x="7330786" y="4044517"/>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6A2092BD-4D62-4402-BD26-D61501A9F9D8}"/>
              </a:ext>
            </a:extLst>
          </p:cNvPr>
          <p:cNvSpPr/>
          <p:nvPr/>
        </p:nvSpPr>
        <p:spPr bwMode="auto">
          <a:xfrm>
            <a:off x="7957704" y="4193958"/>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5AD830E2-958A-42E5-B9C7-8399A41789D4}"/>
              </a:ext>
            </a:extLst>
          </p:cNvPr>
          <p:cNvSpPr txBox="1"/>
          <p:nvPr/>
        </p:nvSpPr>
        <p:spPr>
          <a:xfrm>
            <a:off x="7984767" y="4772532"/>
            <a:ext cx="2302233" cy="1169551"/>
          </a:xfrm>
          <a:prstGeom prst="rect">
            <a:avLst/>
          </a:prstGeom>
          <a:noFill/>
        </p:spPr>
        <p:txBody>
          <a:bodyPr wrap="none" rtlCol="0">
            <a:spAutoFit/>
          </a:bodyPr>
          <a:lstStyle/>
          <a:p>
            <a:r>
              <a:rPr lang="en-GB" b="0" dirty="0">
                <a:solidFill>
                  <a:srgbClr val="CC00CC"/>
                </a:solidFill>
              </a:rPr>
              <a:t>Supplementary motor area</a:t>
            </a:r>
          </a:p>
          <a:p>
            <a:endParaRPr lang="en-GB" b="0" dirty="0">
              <a:solidFill>
                <a:srgbClr val="CC00CC"/>
              </a:solidFill>
            </a:endParaRPr>
          </a:p>
          <a:p>
            <a:r>
              <a:rPr lang="en-GB" b="0" dirty="0">
                <a:solidFill>
                  <a:srgbClr val="CC00CC"/>
                </a:solidFill>
              </a:rPr>
              <a:t>V1</a:t>
            </a:r>
          </a:p>
          <a:p>
            <a:endParaRPr lang="en-GB" b="0" dirty="0">
              <a:solidFill>
                <a:srgbClr val="CC00CC"/>
              </a:solidFill>
            </a:endParaRPr>
          </a:p>
          <a:p>
            <a:r>
              <a:rPr lang="en-GB" b="0" dirty="0">
                <a:solidFill>
                  <a:srgbClr val="CC00CC"/>
                </a:solidFill>
              </a:rPr>
              <a:t>Frontal eye field</a:t>
            </a:r>
          </a:p>
        </p:txBody>
      </p:sp>
    </p:spTree>
    <p:extLst>
      <p:ext uri="{BB962C8B-B14F-4D97-AF65-F5344CB8AC3E}">
        <p14:creationId xmlns:p14="http://schemas.microsoft.com/office/powerpoint/2010/main" val="1450589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normal.img-034.jpg">
            <a:extLst>
              <a:ext uri="{FF2B5EF4-FFF2-40B4-BE49-F238E27FC236}">
                <a16:creationId xmlns:a16="http://schemas.microsoft.com/office/drawing/2014/main" id="{BB3D778C-2575-42F9-826E-621059307D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89788" y="1859973"/>
            <a:ext cx="4782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id="{E8D1B3C2-4FD6-4FCB-9818-9409CF07C312}"/>
              </a:ext>
            </a:extLst>
          </p:cNvPr>
          <p:cNvSpPr txBox="1">
            <a:spLocks/>
          </p:cNvSpPr>
          <p:nvPr/>
        </p:nvSpPr>
        <p:spPr bwMode="auto">
          <a:xfrm>
            <a:off x="379269" y="1901070"/>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Who’s talking to who?</a:t>
            </a:r>
          </a:p>
          <a:p>
            <a:pPr marL="0" indent="0">
              <a:spcBef>
                <a:spcPts val="1800"/>
              </a:spcBef>
              <a:buNone/>
            </a:pPr>
            <a:endParaRPr lang="en-GB" sz="1800" b="0" kern="0" dirty="0"/>
          </a:p>
          <a:p>
            <a:pPr>
              <a:spcBef>
                <a:spcPts val="1800"/>
              </a:spcBef>
            </a:pPr>
            <a:r>
              <a:rPr lang="en-GB" sz="1800" b="0" kern="0" dirty="0"/>
              <a:t>In node and out node deconstruction</a:t>
            </a:r>
          </a:p>
          <a:p>
            <a:pPr>
              <a:spcBef>
                <a:spcPts val="1800"/>
              </a:spcBef>
            </a:pPr>
            <a:endParaRPr lang="en-GB" sz="1800" b="0" kern="0" dirty="0"/>
          </a:p>
          <a:p>
            <a:pPr>
              <a:spcBef>
                <a:spcPts val="1800"/>
              </a:spcBef>
            </a:pPr>
            <a:r>
              <a:rPr lang="en-GB" sz="1800" b="0" kern="0" dirty="0">
                <a:solidFill>
                  <a:srgbClr val="FF0000"/>
                </a:solidFill>
              </a:rPr>
              <a:t>Senders</a:t>
            </a:r>
            <a:r>
              <a:rPr lang="en-GB" sz="1800" b="0" kern="0" dirty="0"/>
              <a:t> vs </a:t>
            </a:r>
            <a:r>
              <a:rPr lang="en-GB" sz="1800" b="0" kern="0" dirty="0">
                <a:solidFill>
                  <a:srgbClr val="CC00CC"/>
                </a:solidFill>
              </a:rPr>
              <a:t>receivers</a:t>
            </a:r>
          </a:p>
          <a:p>
            <a:pPr marL="0" indent="0">
              <a:spcBef>
                <a:spcPts val="1800"/>
              </a:spcBef>
              <a:buNone/>
            </a:pPr>
            <a:endParaRPr lang="en-GB" sz="1800" b="0" kern="0" dirty="0"/>
          </a:p>
          <a:p>
            <a:pPr>
              <a:spcBef>
                <a:spcPts val="1800"/>
              </a:spcBef>
            </a:pPr>
            <a:r>
              <a:rPr lang="en-GB" sz="1800" b="0" kern="0" dirty="0"/>
              <a:t>Is there a hierarchy in your data?</a:t>
            </a:r>
          </a:p>
          <a:p>
            <a:pPr>
              <a:spcBef>
                <a:spcPts val="1800"/>
              </a:spcBef>
            </a:pPr>
            <a:endParaRPr lang="en-GB" sz="1800" b="0" kern="0" dirty="0"/>
          </a:p>
          <a:p>
            <a:pPr>
              <a:spcBef>
                <a:spcPts val="1800"/>
              </a:spcBef>
            </a:pPr>
            <a:endParaRPr lang="en-GB" sz="1800" b="0" kern="0" dirty="0"/>
          </a:p>
        </p:txBody>
      </p:sp>
      <p:sp>
        <p:nvSpPr>
          <p:cNvPr id="6" name="Title 1">
            <a:extLst>
              <a:ext uri="{FF2B5EF4-FFF2-40B4-BE49-F238E27FC236}">
                <a16:creationId xmlns:a16="http://schemas.microsoft.com/office/drawing/2014/main" id="{3FA4D850-0C33-4B9E-A905-F3A787AC0FBB}"/>
              </a:ext>
            </a:extLst>
          </p:cNvPr>
          <p:cNvSpPr txBox="1">
            <a:spLocks/>
          </p:cNvSpPr>
          <p:nvPr/>
        </p:nvSpPr>
        <p:spPr bwMode="auto">
          <a:xfrm>
            <a:off x="666750" y="4270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de-CH" sz="2800" b="1" kern="0">
                <a:latin typeface="Arial Unicode MS" panose="020B0604020202020204" pitchFamily="34" charset="-128"/>
                <a:ea typeface="Arial Unicode MS" panose="020B0604020202020204" pitchFamily="34" charset="-128"/>
                <a:cs typeface="Arial Unicode MS" panose="020B0604020202020204" pitchFamily="34" charset="-128"/>
              </a:rPr>
              <a:t>Spectral DCMs for resting state modeling</a:t>
            </a:r>
            <a:endParaRPr lang="de-CH" sz="2800" b="1"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Oval 3">
            <a:extLst>
              <a:ext uri="{FF2B5EF4-FFF2-40B4-BE49-F238E27FC236}">
                <a16:creationId xmlns:a16="http://schemas.microsoft.com/office/drawing/2014/main" id="{E2FE3D71-1A14-4FE7-A75C-51C9FB7F8B4F}"/>
              </a:ext>
            </a:extLst>
          </p:cNvPr>
          <p:cNvSpPr/>
          <p:nvPr/>
        </p:nvSpPr>
        <p:spPr bwMode="auto">
          <a:xfrm>
            <a:off x="7928264" y="24106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a16="http://schemas.microsoft.com/office/drawing/2014/main" id="{F6ADDFAB-E2AD-4398-A559-CED0188FFBF3}"/>
              </a:ext>
            </a:extLst>
          </p:cNvPr>
          <p:cNvSpPr/>
          <p:nvPr/>
        </p:nvSpPr>
        <p:spPr bwMode="auto">
          <a:xfrm>
            <a:off x="8268566" y="2486891"/>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9A61BA19-4936-49BA-9193-9F0B573B0C3B}"/>
              </a:ext>
            </a:extLst>
          </p:cNvPr>
          <p:cNvSpPr/>
          <p:nvPr/>
        </p:nvSpPr>
        <p:spPr bwMode="auto">
          <a:xfrm>
            <a:off x="6592166" y="2576945"/>
            <a:ext cx="581891" cy="49876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B96EB645-5CFE-45E2-96A5-0EBC44057D62}"/>
              </a:ext>
            </a:extLst>
          </p:cNvPr>
          <p:cNvSpPr txBox="1"/>
          <p:nvPr/>
        </p:nvSpPr>
        <p:spPr>
          <a:xfrm>
            <a:off x="5516095" y="1992169"/>
            <a:ext cx="1149674" cy="1169551"/>
          </a:xfrm>
          <a:prstGeom prst="rect">
            <a:avLst/>
          </a:prstGeom>
          <a:noFill/>
        </p:spPr>
        <p:txBody>
          <a:bodyPr wrap="none" rtlCol="0">
            <a:spAutoFit/>
          </a:bodyPr>
          <a:lstStyle/>
          <a:p>
            <a:r>
              <a:rPr lang="en-GB" b="0" dirty="0">
                <a:solidFill>
                  <a:srgbClr val="FF0000"/>
                </a:solidFill>
              </a:rPr>
              <a:t>Insula</a:t>
            </a:r>
          </a:p>
          <a:p>
            <a:endParaRPr lang="en-GB" b="0" dirty="0">
              <a:solidFill>
                <a:srgbClr val="FF0000"/>
              </a:solidFill>
            </a:endParaRPr>
          </a:p>
          <a:p>
            <a:r>
              <a:rPr lang="en-GB" b="0" dirty="0">
                <a:solidFill>
                  <a:srgbClr val="FF0000"/>
                </a:solidFill>
              </a:rPr>
              <a:t>Medial PFC</a:t>
            </a:r>
          </a:p>
          <a:p>
            <a:endParaRPr lang="en-GB" b="0" dirty="0">
              <a:solidFill>
                <a:srgbClr val="FF0000"/>
              </a:solidFill>
            </a:endParaRPr>
          </a:p>
          <a:p>
            <a:r>
              <a:rPr lang="en-GB" b="0" dirty="0">
                <a:solidFill>
                  <a:srgbClr val="FF0000"/>
                </a:solidFill>
              </a:rPr>
              <a:t>PCC</a:t>
            </a:r>
          </a:p>
        </p:txBody>
      </p:sp>
      <p:sp>
        <p:nvSpPr>
          <p:cNvPr id="11" name="Oval 10">
            <a:extLst>
              <a:ext uri="{FF2B5EF4-FFF2-40B4-BE49-F238E27FC236}">
                <a16:creationId xmlns:a16="http://schemas.microsoft.com/office/drawing/2014/main" id="{F9BBC1A2-7247-472D-979F-91F1FDEB0000}"/>
              </a:ext>
            </a:extLst>
          </p:cNvPr>
          <p:cNvSpPr/>
          <p:nvPr/>
        </p:nvSpPr>
        <p:spPr bwMode="auto">
          <a:xfrm>
            <a:off x="7090273" y="4602668"/>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5487ABBD-6064-4F1F-9E64-D4BC20F069AD}"/>
              </a:ext>
            </a:extLst>
          </p:cNvPr>
          <p:cNvSpPr/>
          <p:nvPr/>
        </p:nvSpPr>
        <p:spPr bwMode="auto">
          <a:xfrm>
            <a:off x="7330786" y="4044517"/>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6A2092BD-4D62-4402-BD26-D61501A9F9D8}"/>
              </a:ext>
            </a:extLst>
          </p:cNvPr>
          <p:cNvSpPr/>
          <p:nvPr/>
        </p:nvSpPr>
        <p:spPr bwMode="auto">
          <a:xfrm>
            <a:off x="7957704" y="4193958"/>
            <a:ext cx="581891" cy="498764"/>
          </a:xfrm>
          <a:prstGeom prst="ellipse">
            <a:avLst/>
          </a:prstGeom>
          <a:no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5AD830E2-958A-42E5-B9C7-8399A41789D4}"/>
              </a:ext>
            </a:extLst>
          </p:cNvPr>
          <p:cNvSpPr txBox="1"/>
          <p:nvPr/>
        </p:nvSpPr>
        <p:spPr>
          <a:xfrm>
            <a:off x="7984767" y="4772532"/>
            <a:ext cx="2302233" cy="1169551"/>
          </a:xfrm>
          <a:prstGeom prst="rect">
            <a:avLst/>
          </a:prstGeom>
          <a:noFill/>
        </p:spPr>
        <p:txBody>
          <a:bodyPr wrap="none" rtlCol="0">
            <a:spAutoFit/>
          </a:bodyPr>
          <a:lstStyle/>
          <a:p>
            <a:r>
              <a:rPr lang="en-GB" b="0" dirty="0">
                <a:solidFill>
                  <a:srgbClr val="CC00CC"/>
                </a:solidFill>
              </a:rPr>
              <a:t>Supplementary motor area</a:t>
            </a:r>
          </a:p>
          <a:p>
            <a:endParaRPr lang="en-GB" b="0" dirty="0">
              <a:solidFill>
                <a:srgbClr val="CC00CC"/>
              </a:solidFill>
            </a:endParaRPr>
          </a:p>
          <a:p>
            <a:r>
              <a:rPr lang="en-GB" b="0" dirty="0">
                <a:solidFill>
                  <a:srgbClr val="CC00CC"/>
                </a:solidFill>
              </a:rPr>
              <a:t>V1</a:t>
            </a:r>
          </a:p>
          <a:p>
            <a:endParaRPr lang="en-GB" b="0" dirty="0">
              <a:solidFill>
                <a:srgbClr val="CC00CC"/>
              </a:solidFill>
            </a:endParaRPr>
          </a:p>
          <a:p>
            <a:r>
              <a:rPr lang="en-GB" b="0" dirty="0">
                <a:solidFill>
                  <a:srgbClr val="CC00CC"/>
                </a:solidFill>
              </a:rPr>
              <a:t>Frontal eye field</a:t>
            </a:r>
          </a:p>
        </p:txBody>
      </p:sp>
    </p:spTree>
    <p:extLst>
      <p:ext uri="{BB962C8B-B14F-4D97-AF65-F5344CB8AC3E}">
        <p14:creationId xmlns:p14="http://schemas.microsoft.com/office/powerpoint/2010/main" val="2132216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3E04A-85C1-4F61-B549-F6118BC575CE}"/>
              </a:ext>
            </a:extLst>
          </p:cNvPr>
          <p:cNvPicPr>
            <a:picLocks noChangeAspect="1"/>
          </p:cNvPicPr>
          <p:nvPr/>
        </p:nvPicPr>
        <p:blipFill rotWithShape="1">
          <a:blip r:embed="rId3"/>
          <a:srcRect l="3361" t="12204" r="8184" b="5800"/>
          <a:stretch/>
        </p:blipFill>
        <p:spPr>
          <a:xfrm>
            <a:off x="707048" y="1053790"/>
            <a:ext cx="8199435" cy="4750419"/>
          </a:xfrm>
          <a:prstGeom prst="rect">
            <a:avLst/>
          </a:prstGeom>
        </p:spPr>
      </p:pic>
      <p:sp>
        <p:nvSpPr>
          <p:cNvPr id="2" name="Title 1"/>
          <p:cNvSpPr>
            <a:spLocks noGrp="1"/>
          </p:cNvSpPr>
          <p:nvPr>
            <p:ph type="title"/>
          </p:nvPr>
        </p:nvSpPr>
        <p:spPr>
          <a:xfrm>
            <a:off x="514350" y="92714"/>
            <a:ext cx="9258300" cy="1143000"/>
          </a:xfrm>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DCM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fMRI</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using</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canonical</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microcircuit</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65"/>
          <p:cNvSpPr txBox="1">
            <a:spLocks noChangeArrowheads="1"/>
          </p:cNvSpPr>
          <p:nvPr/>
        </p:nvSpPr>
        <p:spPr bwMode="auto">
          <a:xfrm>
            <a:off x="345768" y="6429473"/>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
        <p:nvSpPr>
          <p:cNvPr id="5" name="Content Placeholder 6">
            <a:extLst>
              <a:ext uri="{FF2B5EF4-FFF2-40B4-BE49-F238E27FC236}">
                <a16:creationId xmlns:a16="http://schemas.microsoft.com/office/drawing/2014/main" id="{C9DD1D4B-D6CF-4DCF-971B-D414D32334FE}"/>
              </a:ext>
            </a:extLst>
          </p:cNvPr>
          <p:cNvSpPr txBox="1">
            <a:spLocks/>
          </p:cNvSpPr>
          <p:nvPr/>
        </p:nvSpPr>
        <p:spPr bwMode="auto">
          <a:xfrm>
            <a:off x="7957147" y="1364379"/>
            <a:ext cx="2329853" cy="1005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400" b="0" kern="0" dirty="0"/>
              <a:t>Replace Taylor expansion with convolutional operators at population synapses</a:t>
            </a:r>
          </a:p>
          <a:p>
            <a:pPr>
              <a:spcBef>
                <a:spcPts val="1800"/>
              </a:spcBef>
            </a:pPr>
            <a:endParaRPr lang="en-GB" sz="1400" b="0" kern="0" dirty="0"/>
          </a:p>
        </p:txBody>
      </p:sp>
      <p:sp>
        <p:nvSpPr>
          <p:cNvPr id="7" name="Content Placeholder 6">
            <a:extLst>
              <a:ext uri="{FF2B5EF4-FFF2-40B4-BE49-F238E27FC236}">
                <a16:creationId xmlns:a16="http://schemas.microsoft.com/office/drawing/2014/main" id="{B2978346-0D37-4A1F-AA81-8EDDD729D84D}"/>
              </a:ext>
            </a:extLst>
          </p:cNvPr>
          <p:cNvSpPr txBox="1">
            <a:spLocks/>
          </p:cNvSpPr>
          <p:nvPr/>
        </p:nvSpPr>
        <p:spPr bwMode="auto">
          <a:xfrm>
            <a:off x="7741557" y="4315735"/>
            <a:ext cx="2329853" cy="1005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400" b="0" kern="0" dirty="0"/>
              <a:t>Experimental inputs &amp; modulators at particular cell types</a:t>
            </a:r>
          </a:p>
          <a:p>
            <a:pPr>
              <a:spcBef>
                <a:spcPts val="1800"/>
              </a:spcBef>
            </a:pPr>
            <a:endParaRPr lang="en-GB" sz="1400" b="0" kern="0" dirty="0"/>
          </a:p>
        </p:txBody>
      </p:sp>
      <p:sp>
        <p:nvSpPr>
          <p:cNvPr id="8" name="Content Placeholder 6">
            <a:extLst>
              <a:ext uri="{FF2B5EF4-FFF2-40B4-BE49-F238E27FC236}">
                <a16:creationId xmlns:a16="http://schemas.microsoft.com/office/drawing/2014/main" id="{93B3E5BF-A7AF-4603-9EEF-A4D5777E0B80}"/>
              </a:ext>
            </a:extLst>
          </p:cNvPr>
          <p:cNvSpPr txBox="1">
            <a:spLocks/>
          </p:cNvSpPr>
          <p:nvPr/>
        </p:nvSpPr>
        <p:spPr bwMode="auto">
          <a:xfrm>
            <a:off x="151530" y="1191534"/>
            <a:ext cx="2973658" cy="1005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400" b="0" kern="0" dirty="0"/>
              <a:t>Distinct contributions to neurovascular effectors</a:t>
            </a:r>
          </a:p>
          <a:p>
            <a:pPr>
              <a:spcBef>
                <a:spcPts val="1800"/>
              </a:spcBef>
            </a:pPr>
            <a:endParaRPr lang="en-GB" sz="1400" b="0" kern="0" dirty="0"/>
          </a:p>
        </p:txBody>
      </p:sp>
      <p:sp>
        <p:nvSpPr>
          <p:cNvPr id="10" name="Content Placeholder 6">
            <a:extLst>
              <a:ext uri="{FF2B5EF4-FFF2-40B4-BE49-F238E27FC236}">
                <a16:creationId xmlns:a16="http://schemas.microsoft.com/office/drawing/2014/main" id="{16C0412D-F23A-4CF2-A761-A7A1B3D637C2}"/>
              </a:ext>
            </a:extLst>
          </p:cNvPr>
          <p:cNvSpPr txBox="1">
            <a:spLocks/>
          </p:cNvSpPr>
          <p:nvPr/>
        </p:nvSpPr>
        <p:spPr bwMode="auto">
          <a:xfrm>
            <a:off x="151530" y="5681679"/>
            <a:ext cx="4092417" cy="546143"/>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400" b="0" kern="0" dirty="0"/>
              <a:t>Similar forward model – no superfast sampling required – inference based on regional amplitudes                            </a:t>
            </a:r>
          </a:p>
          <a:p>
            <a:pPr>
              <a:spcBef>
                <a:spcPts val="1800"/>
              </a:spcBef>
            </a:pPr>
            <a:endParaRPr lang="en-GB" sz="1400" b="0" kern="0" dirty="0"/>
          </a:p>
        </p:txBody>
      </p:sp>
      <p:grpSp>
        <p:nvGrpSpPr>
          <p:cNvPr id="16" name="Group 15">
            <a:extLst>
              <a:ext uri="{FF2B5EF4-FFF2-40B4-BE49-F238E27FC236}">
                <a16:creationId xmlns:a16="http://schemas.microsoft.com/office/drawing/2014/main" id="{99AC962B-4B02-42FF-917C-FEBB7D4EA2EE}"/>
              </a:ext>
            </a:extLst>
          </p:cNvPr>
          <p:cNvGrpSpPr/>
          <p:nvPr/>
        </p:nvGrpSpPr>
        <p:grpSpPr>
          <a:xfrm>
            <a:off x="1380517" y="1572323"/>
            <a:ext cx="5235637" cy="1349947"/>
            <a:chOff x="1380517" y="1572323"/>
            <a:chExt cx="5235637" cy="1349947"/>
          </a:xfrm>
        </p:grpSpPr>
        <p:sp>
          <p:nvSpPr>
            <p:cNvPr id="4" name="Oval 3">
              <a:extLst>
                <a:ext uri="{FF2B5EF4-FFF2-40B4-BE49-F238E27FC236}">
                  <a16:creationId xmlns:a16="http://schemas.microsoft.com/office/drawing/2014/main" id="{EA167F3E-B21E-4DAE-8B86-17DC82C9FB94}"/>
                </a:ext>
              </a:extLst>
            </p:cNvPr>
            <p:cNvSpPr/>
            <p:nvPr/>
          </p:nvSpPr>
          <p:spPr bwMode="auto">
            <a:xfrm>
              <a:off x="1380517" y="2369635"/>
              <a:ext cx="403678" cy="546143"/>
            </a:xfrm>
            <a:prstGeom prst="ellipse">
              <a:avLst/>
            </a:prstGeom>
            <a:noFill/>
            <a:ln w="38100" cap="flat" cmpd="sng" algn="ctr">
              <a:solidFill>
                <a:srgbClr val="DBCE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80CED3D1-5725-4033-9DB4-CA7EBE6A956F}"/>
                </a:ext>
              </a:extLst>
            </p:cNvPr>
            <p:cNvSpPr/>
            <p:nvPr/>
          </p:nvSpPr>
          <p:spPr bwMode="auto">
            <a:xfrm>
              <a:off x="2272614" y="2369635"/>
              <a:ext cx="403678" cy="546143"/>
            </a:xfrm>
            <a:prstGeom prst="ellipse">
              <a:avLst/>
            </a:prstGeom>
            <a:noFill/>
            <a:ln w="38100" cap="flat" cmpd="sng" algn="ctr">
              <a:solidFill>
                <a:srgbClr val="DBCE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D70AB7C9-660C-4AAC-8297-978F1317FD1B}"/>
                </a:ext>
              </a:extLst>
            </p:cNvPr>
            <p:cNvSpPr/>
            <p:nvPr/>
          </p:nvSpPr>
          <p:spPr bwMode="auto">
            <a:xfrm>
              <a:off x="3161768" y="2376127"/>
              <a:ext cx="403678" cy="546143"/>
            </a:xfrm>
            <a:prstGeom prst="ellipse">
              <a:avLst/>
            </a:prstGeom>
            <a:noFill/>
            <a:ln w="38100" cap="flat" cmpd="sng" algn="ctr">
              <a:solidFill>
                <a:srgbClr val="DBCE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0EBB68FF-989C-4497-BE69-4B4C12CA2343}"/>
                </a:ext>
              </a:extLst>
            </p:cNvPr>
            <p:cNvSpPr/>
            <p:nvPr/>
          </p:nvSpPr>
          <p:spPr bwMode="auto">
            <a:xfrm>
              <a:off x="4943019" y="1572323"/>
              <a:ext cx="1673135" cy="1005256"/>
            </a:xfrm>
            <a:prstGeom prst="ellipse">
              <a:avLst/>
            </a:prstGeom>
            <a:noFill/>
            <a:ln w="38100" cap="flat" cmpd="sng" algn="ctr">
              <a:solidFill>
                <a:srgbClr val="DBCE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cxnSp>
          <p:nvCxnSpPr>
            <p:cNvPr id="15" name="Straight Arrow Connector 14">
              <a:extLst>
                <a:ext uri="{FF2B5EF4-FFF2-40B4-BE49-F238E27FC236}">
                  <a16:creationId xmlns:a16="http://schemas.microsoft.com/office/drawing/2014/main" id="{5982634A-B31B-4AD1-93D0-5332DD147D58}"/>
                </a:ext>
              </a:extLst>
            </p:cNvPr>
            <p:cNvCxnSpPr/>
            <p:nvPr/>
          </p:nvCxnSpPr>
          <p:spPr bwMode="auto">
            <a:xfrm flipV="1">
              <a:off x="3565446" y="2059046"/>
              <a:ext cx="1234019" cy="317081"/>
            </a:xfrm>
            <a:prstGeom prst="straightConnector1">
              <a:avLst/>
            </a:prstGeom>
            <a:solidFill>
              <a:schemeClr val="accent1"/>
            </a:solidFill>
            <a:ln w="9525" cap="flat" cmpd="sng" algn="ctr">
              <a:solidFill>
                <a:srgbClr val="DBCE25"/>
              </a:solidFill>
              <a:prstDash val="solid"/>
              <a:round/>
              <a:headEnd type="none" w="med" len="med"/>
              <a:tailEnd type="triangle"/>
            </a:ln>
            <a:effectLst/>
          </p:spPr>
        </p:cxnSp>
      </p:grpSp>
    </p:spTree>
    <p:extLst>
      <p:ext uri="{BB962C8B-B14F-4D97-AF65-F5344CB8AC3E}">
        <p14:creationId xmlns:p14="http://schemas.microsoft.com/office/powerpoint/2010/main" val="7707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DCM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fMRI</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using</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canonical</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microcircuit</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65"/>
          <p:cNvSpPr txBox="1">
            <a:spLocks noChangeArrowheads="1"/>
          </p:cNvSpPr>
          <p:nvPr/>
        </p:nvSpPr>
        <p:spPr bwMode="auto">
          <a:xfrm>
            <a:off x="434977" y="6306209"/>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
        <p:nvSpPr>
          <p:cNvPr id="5" name="Content Placeholder 6">
            <a:extLst>
              <a:ext uri="{FF2B5EF4-FFF2-40B4-BE49-F238E27FC236}">
                <a16:creationId xmlns:a16="http://schemas.microsoft.com/office/drawing/2014/main" id="{7D5799B5-65F3-4B07-8B02-4906CD2154F3}"/>
              </a:ext>
            </a:extLst>
          </p:cNvPr>
          <p:cNvSpPr txBox="1">
            <a:spLocks/>
          </p:cNvSpPr>
          <p:nvPr/>
        </p:nvSpPr>
        <p:spPr bwMode="auto">
          <a:xfrm>
            <a:off x="162281" y="1626432"/>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Do haemodynamic responses reflect afferent input or intrinsic activity?</a:t>
            </a:r>
          </a:p>
          <a:p>
            <a:pPr>
              <a:spcBef>
                <a:spcPts val="1800"/>
              </a:spcBef>
            </a:pPr>
            <a:r>
              <a:rPr lang="en-GB" sz="1800" b="0" kern="0" dirty="0"/>
              <a:t>What is the neurovascular response at different induced frequencies?</a:t>
            </a:r>
          </a:p>
          <a:p>
            <a:pPr>
              <a:spcBef>
                <a:spcPts val="1800"/>
              </a:spcBef>
            </a:pPr>
            <a:r>
              <a:rPr lang="en-GB" sz="1800" b="0" kern="0" dirty="0"/>
              <a:t>Is there a hierarchy present in these fMRI?</a:t>
            </a:r>
          </a:p>
          <a:p>
            <a:pPr>
              <a:spcBef>
                <a:spcPts val="1800"/>
              </a:spcBef>
            </a:pPr>
            <a:endParaRPr lang="en-GB" sz="1800" b="0" kern="0" dirty="0"/>
          </a:p>
          <a:p>
            <a:pPr>
              <a:spcBef>
                <a:spcPts val="1800"/>
              </a:spcBef>
            </a:pPr>
            <a:endParaRPr lang="en-GB" sz="1800" b="0" kern="0" dirty="0"/>
          </a:p>
          <a:p>
            <a:pPr>
              <a:spcBef>
                <a:spcPts val="1800"/>
              </a:spcBef>
            </a:pPr>
            <a:endParaRPr lang="en-GB" sz="1800" b="0" kern="0" dirty="0"/>
          </a:p>
        </p:txBody>
      </p:sp>
      <p:pic>
        <p:nvPicPr>
          <p:cNvPr id="3" name="Picture 2">
            <a:extLst>
              <a:ext uri="{FF2B5EF4-FFF2-40B4-BE49-F238E27FC236}">
                <a16:creationId xmlns:a16="http://schemas.microsoft.com/office/drawing/2014/main" id="{88C27563-434B-4447-9B64-97FD22F20F37}"/>
              </a:ext>
            </a:extLst>
          </p:cNvPr>
          <p:cNvPicPr>
            <a:picLocks noChangeAspect="1"/>
          </p:cNvPicPr>
          <p:nvPr/>
        </p:nvPicPr>
        <p:blipFill rotWithShape="1">
          <a:blip r:embed="rId3"/>
          <a:srcRect l="61998" t="18892" r="17289" b="40869"/>
          <a:stretch/>
        </p:blipFill>
        <p:spPr>
          <a:xfrm>
            <a:off x="8452623" y="389470"/>
            <a:ext cx="1181097" cy="1434118"/>
          </a:xfrm>
          <a:prstGeom prst="rect">
            <a:avLst/>
          </a:prstGeom>
        </p:spPr>
      </p:pic>
      <p:pic>
        <p:nvPicPr>
          <p:cNvPr id="7" name="Picture 6">
            <a:extLst>
              <a:ext uri="{FF2B5EF4-FFF2-40B4-BE49-F238E27FC236}">
                <a16:creationId xmlns:a16="http://schemas.microsoft.com/office/drawing/2014/main" id="{1C92BDFE-956E-49C4-8E02-C73EDFEF6B8B}"/>
              </a:ext>
            </a:extLst>
          </p:cNvPr>
          <p:cNvPicPr>
            <a:picLocks noChangeAspect="1"/>
          </p:cNvPicPr>
          <p:nvPr/>
        </p:nvPicPr>
        <p:blipFill rotWithShape="1">
          <a:blip r:embed="rId3"/>
          <a:srcRect l="5000" t="16092" r="38126" b="28753"/>
          <a:stretch/>
        </p:blipFill>
        <p:spPr>
          <a:xfrm>
            <a:off x="3699294" y="2105970"/>
            <a:ext cx="5850560" cy="3546087"/>
          </a:xfrm>
          <a:prstGeom prst="rect">
            <a:avLst/>
          </a:prstGeom>
        </p:spPr>
      </p:pic>
    </p:spTree>
    <p:extLst>
      <p:ext uri="{BB962C8B-B14F-4D97-AF65-F5344CB8AC3E}">
        <p14:creationId xmlns:p14="http://schemas.microsoft.com/office/powerpoint/2010/main" val="3231171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7F8D5-98C1-40AB-9CC8-9D6078A1AA1C}"/>
              </a:ext>
            </a:extLst>
          </p:cNvPr>
          <p:cNvSpPr>
            <a:spLocks noGrp="1"/>
          </p:cNvSpPr>
          <p:nvPr>
            <p:ph idx="1"/>
          </p:nvPr>
        </p:nvSpPr>
        <p:spPr>
          <a:xfrm>
            <a:off x="3160245" y="894609"/>
            <a:ext cx="5553576" cy="2697163"/>
          </a:xfrm>
        </p:spPr>
        <p:txBody>
          <a:bodyPr/>
          <a:lstStyle/>
          <a:p>
            <a:pPr marL="0" indent="0">
              <a:buNone/>
            </a:pPr>
            <a:r>
              <a:rPr lang="en-GB" dirty="0"/>
              <a:t>Worked Example 1</a:t>
            </a:r>
          </a:p>
        </p:txBody>
      </p:sp>
      <p:pic>
        <p:nvPicPr>
          <p:cNvPr id="5" name="Picture 4"/>
          <p:cNvPicPr>
            <a:picLocks noChangeAspect="1"/>
          </p:cNvPicPr>
          <p:nvPr/>
        </p:nvPicPr>
        <p:blipFill rotWithShape="1">
          <a:blip r:embed="rId2"/>
          <a:srcRect l="4730" t="8816" r="53950" b="8046"/>
          <a:stretch/>
        </p:blipFill>
        <p:spPr>
          <a:xfrm>
            <a:off x="1828801" y="3612631"/>
            <a:ext cx="2488367" cy="2503358"/>
          </a:xfrm>
          <a:prstGeom prst="rect">
            <a:avLst/>
          </a:prstGeom>
        </p:spPr>
      </p:pic>
      <p:pic>
        <p:nvPicPr>
          <p:cNvPr id="6" name="Picture 5"/>
          <p:cNvPicPr>
            <a:picLocks noChangeAspect="1"/>
          </p:cNvPicPr>
          <p:nvPr/>
        </p:nvPicPr>
        <p:blipFill rotWithShape="1">
          <a:blip r:embed="rId2"/>
          <a:srcRect l="53509" t="8906" r="4672" b="6960"/>
          <a:stretch/>
        </p:blipFill>
        <p:spPr>
          <a:xfrm>
            <a:off x="5201587" y="3687581"/>
            <a:ext cx="2518347" cy="2533338"/>
          </a:xfrm>
          <a:prstGeom prst="rect">
            <a:avLst/>
          </a:prstGeom>
        </p:spPr>
      </p:pic>
    </p:spTree>
    <p:extLst>
      <p:ext uri="{BB962C8B-B14F-4D97-AF65-F5344CB8AC3E}">
        <p14:creationId xmlns:p14="http://schemas.microsoft.com/office/powerpoint/2010/main" val="1297535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DCM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fMRI</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using</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canonical</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microcircuit</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65"/>
          <p:cNvSpPr txBox="1">
            <a:spLocks noChangeArrowheads="1"/>
          </p:cNvSpPr>
          <p:nvPr/>
        </p:nvSpPr>
        <p:spPr bwMode="auto">
          <a:xfrm>
            <a:off x="434977" y="6306209"/>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
        <p:nvSpPr>
          <p:cNvPr id="5" name="Content Placeholder 6">
            <a:extLst>
              <a:ext uri="{FF2B5EF4-FFF2-40B4-BE49-F238E27FC236}">
                <a16:creationId xmlns:a16="http://schemas.microsoft.com/office/drawing/2014/main" id="{7D5799B5-65F3-4B07-8B02-4906CD2154F3}"/>
              </a:ext>
            </a:extLst>
          </p:cNvPr>
          <p:cNvSpPr txBox="1">
            <a:spLocks/>
          </p:cNvSpPr>
          <p:nvPr/>
        </p:nvSpPr>
        <p:spPr bwMode="auto">
          <a:xfrm>
            <a:off x="162281" y="1626432"/>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Do haemodynamic responses reflect afferent input or intrinsic activity?</a:t>
            </a:r>
          </a:p>
          <a:p>
            <a:pPr>
              <a:spcBef>
                <a:spcPts val="1800"/>
              </a:spcBef>
            </a:pPr>
            <a:r>
              <a:rPr lang="en-GB" sz="1800" b="0" kern="0" dirty="0"/>
              <a:t>What is the neurovascular response at different induced frequencies?</a:t>
            </a:r>
          </a:p>
          <a:p>
            <a:pPr>
              <a:spcBef>
                <a:spcPts val="1800"/>
              </a:spcBef>
            </a:pPr>
            <a:r>
              <a:rPr lang="en-GB" sz="1800" b="0" kern="0" dirty="0"/>
              <a:t>Is there a hierarchy present in these fMRI?</a:t>
            </a:r>
          </a:p>
          <a:p>
            <a:pPr>
              <a:spcBef>
                <a:spcPts val="1800"/>
              </a:spcBef>
            </a:pPr>
            <a:r>
              <a:rPr lang="en-GB" sz="1800" b="0" kern="0" dirty="0"/>
              <a:t>Which layer of cells is modulated by attention/brain stem inputs</a:t>
            </a:r>
          </a:p>
          <a:p>
            <a:pPr>
              <a:spcBef>
                <a:spcPts val="1800"/>
              </a:spcBef>
            </a:pPr>
            <a:endParaRPr lang="en-GB" sz="1800" b="0" kern="0" dirty="0"/>
          </a:p>
          <a:p>
            <a:pPr>
              <a:spcBef>
                <a:spcPts val="1800"/>
              </a:spcBef>
            </a:pPr>
            <a:endParaRPr lang="en-GB" sz="1800" b="0" kern="0" dirty="0"/>
          </a:p>
          <a:p>
            <a:pPr>
              <a:spcBef>
                <a:spcPts val="1800"/>
              </a:spcBef>
            </a:pPr>
            <a:endParaRPr lang="en-GB" sz="1800" b="0" kern="0" dirty="0"/>
          </a:p>
        </p:txBody>
      </p:sp>
      <p:pic>
        <p:nvPicPr>
          <p:cNvPr id="3" name="Picture 2">
            <a:extLst>
              <a:ext uri="{FF2B5EF4-FFF2-40B4-BE49-F238E27FC236}">
                <a16:creationId xmlns:a16="http://schemas.microsoft.com/office/drawing/2014/main" id="{88C27563-434B-4447-9B64-97FD22F20F37}"/>
              </a:ext>
            </a:extLst>
          </p:cNvPr>
          <p:cNvPicPr>
            <a:picLocks noChangeAspect="1"/>
          </p:cNvPicPr>
          <p:nvPr/>
        </p:nvPicPr>
        <p:blipFill rotWithShape="1">
          <a:blip r:embed="rId3"/>
          <a:srcRect l="61998" t="18892" r="17289" b="40869"/>
          <a:stretch/>
        </p:blipFill>
        <p:spPr>
          <a:xfrm>
            <a:off x="8452623" y="389470"/>
            <a:ext cx="1181097" cy="1434118"/>
          </a:xfrm>
          <a:prstGeom prst="rect">
            <a:avLst/>
          </a:prstGeom>
        </p:spPr>
      </p:pic>
      <p:pic>
        <p:nvPicPr>
          <p:cNvPr id="7" name="Picture 6">
            <a:extLst>
              <a:ext uri="{FF2B5EF4-FFF2-40B4-BE49-F238E27FC236}">
                <a16:creationId xmlns:a16="http://schemas.microsoft.com/office/drawing/2014/main" id="{1C92BDFE-956E-49C4-8E02-C73EDFEF6B8B}"/>
              </a:ext>
            </a:extLst>
          </p:cNvPr>
          <p:cNvPicPr>
            <a:picLocks noChangeAspect="1"/>
          </p:cNvPicPr>
          <p:nvPr/>
        </p:nvPicPr>
        <p:blipFill rotWithShape="1">
          <a:blip r:embed="rId3"/>
          <a:srcRect l="5000" t="16092" r="38126" b="28753"/>
          <a:stretch/>
        </p:blipFill>
        <p:spPr>
          <a:xfrm>
            <a:off x="3699294" y="2105970"/>
            <a:ext cx="5850560" cy="3546087"/>
          </a:xfrm>
          <a:prstGeom prst="rect">
            <a:avLst/>
          </a:prstGeom>
        </p:spPr>
      </p:pic>
    </p:spTree>
    <p:extLst>
      <p:ext uri="{BB962C8B-B14F-4D97-AF65-F5344CB8AC3E}">
        <p14:creationId xmlns:p14="http://schemas.microsoft.com/office/powerpoint/2010/main" val="2133437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DCM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for</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fMRI</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using</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canonical</a:t>
            </a:r>
            <a:r>
              <a:rPr lang="de-CH"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de-CH" sz="2800" b="1" dirty="0" err="1">
                <a:latin typeface="Arial Unicode MS" panose="020B0604020202020204" pitchFamily="34" charset="-128"/>
                <a:ea typeface="Arial Unicode MS" panose="020B0604020202020204" pitchFamily="34" charset="-128"/>
                <a:cs typeface="Arial Unicode MS" panose="020B0604020202020204" pitchFamily="34" charset="-128"/>
              </a:rPr>
              <a:t>microcircuit</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65"/>
          <p:cNvSpPr txBox="1">
            <a:spLocks noChangeArrowheads="1"/>
          </p:cNvSpPr>
          <p:nvPr/>
        </p:nvSpPr>
        <p:spPr bwMode="auto">
          <a:xfrm>
            <a:off x="434977" y="6306209"/>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sp>
        <p:nvSpPr>
          <p:cNvPr id="5" name="Content Placeholder 6">
            <a:extLst>
              <a:ext uri="{FF2B5EF4-FFF2-40B4-BE49-F238E27FC236}">
                <a16:creationId xmlns:a16="http://schemas.microsoft.com/office/drawing/2014/main" id="{7D5799B5-65F3-4B07-8B02-4906CD2154F3}"/>
              </a:ext>
            </a:extLst>
          </p:cNvPr>
          <p:cNvSpPr txBox="1">
            <a:spLocks/>
          </p:cNvSpPr>
          <p:nvPr/>
        </p:nvSpPr>
        <p:spPr bwMode="auto">
          <a:xfrm>
            <a:off x="162281" y="1626432"/>
            <a:ext cx="3398083" cy="49569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pPr>
            <a:r>
              <a:rPr lang="en-GB" sz="1800" b="0" kern="0" dirty="0"/>
              <a:t>Do haemodynamic responses reflect afferent input or intrinsic activity?</a:t>
            </a:r>
          </a:p>
          <a:p>
            <a:pPr>
              <a:spcBef>
                <a:spcPts val="1800"/>
              </a:spcBef>
            </a:pPr>
            <a:r>
              <a:rPr lang="en-GB" sz="1800" b="0" kern="0" dirty="0"/>
              <a:t>What is the neurovascular response at different induced frequencies?</a:t>
            </a:r>
          </a:p>
          <a:p>
            <a:pPr>
              <a:spcBef>
                <a:spcPts val="1800"/>
              </a:spcBef>
            </a:pPr>
            <a:r>
              <a:rPr lang="en-GB" sz="1800" b="0" kern="0" dirty="0"/>
              <a:t>Is there a hierarchy present in these fMRI?</a:t>
            </a:r>
          </a:p>
          <a:p>
            <a:pPr>
              <a:spcBef>
                <a:spcPts val="1800"/>
              </a:spcBef>
            </a:pPr>
            <a:r>
              <a:rPr lang="en-GB" sz="1800" b="0" kern="0" dirty="0"/>
              <a:t>Which layer of cells is modulated by attention/brain stem inputs</a:t>
            </a:r>
          </a:p>
          <a:p>
            <a:pPr>
              <a:spcBef>
                <a:spcPts val="1800"/>
              </a:spcBef>
            </a:pPr>
            <a:endParaRPr lang="en-GB" sz="1800" b="0" kern="0" dirty="0"/>
          </a:p>
          <a:p>
            <a:pPr>
              <a:spcBef>
                <a:spcPts val="1800"/>
              </a:spcBef>
            </a:pPr>
            <a:endParaRPr lang="en-GB" sz="1800" b="0" kern="0" dirty="0"/>
          </a:p>
          <a:p>
            <a:pPr>
              <a:spcBef>
                <a:spcPts val="1800"/>
              </a:spcBef>
            </a:pPr>
            <a:endParaRPr lang="en-GB" sz="1800" b="0" kern="0" dirty="0"/>
          </a:p>
        </p:txBody>
      </p:sp>
      <p:pic>
        <p:nvPicPr>
          <p:cNvPr id="3" name="Picture 2">
            <a:extLst>
              <a:ext uri="{FF2B5EF4-FFF2-40B4-BE49-F238E27FC236}">
                <a16:creationId xmlns:a16="http://schemas.microsoft.com/office/drawing/2014/main" id="{88C27563-434B-4447-9B64-97FD22F20F37}"/>
              </a:ext>
            </a:extLst>
          </p:cNvPr>
          <p:cNvPicPr>
            <a:picLocks noChangeAspect="1"/>
          </p:cNvPicPr>
          <p:nvPr/>
        </p:nvPicPr>
        <p:blipFill rotWithShape="1">
          <a:blip r:embed="rId3"/>
          <a:srcRect l="61998" t="18892" r="17289" b="40869"/>
          <a:stretch/>
        </p:blipFill>
        <p:spPr>
          <a:xfrm>
            <a:off x="8452623" y="389470"/>
            <a:ext cx="1181097" cy="1434118"/>
          </a:xfrm>
          <a:prstGeom prst="rect">
            <a:avLst/>
          </a:prstGeom>
        </p:spPr>
      </p:pic>
      <p:pic>
        <p:nvPicPr>
          <p:cNvPr id="7" name="Picture 6">
            <a:extLst>
              <a:ext uri="{FF2B5EF4-FFF2-40B4-BE49-F238E27FC236}">
                <a16:creationId xmlns:a16="http://schemas.microsoft.com/office/drawing/2014/main" id="{1C92BDFE-956E-49C4-8E02-C73EDFEF6B8B}"/>
              </a:ext>
            </a:extLst>
          </p:cNvPr>
          <p:cNvPicPr>
            <a:picLocks noChangeAspect="1"/>
          </p:cNvPicPr>
          <p:nvPr/>
        </p:nvPicPr>
        <p:blipFill rotWithShape="1">
          <a:blip r:embed="rId3"/>
          <a:srcRect l="5000" t="16092" r="38126" b="28753"/>
          <a:stretch/>
        </p:blipFill>
        <p:spPr>
          <a:xfrm>
            <a:off x="3643538" y="1247699"/>
            <a:ext cx="4229223" cy="2563377"/>
          </a:xfrm>
          <a:prstGeom prst="rect">
            <a:avLst/>
          </a:prstGeom>
        </p:spPr>
      </p:pic>
      <p:pic>
        <p:nvPicPr>
          <p:cNvPr id="8" name="Picture 7">
            <a:extLst>
              <a:ext uri="{FF2B5EF4-FFF2-40B4-BE49-F238E27FC236}">
                <a16:creationId xmlns:a16="http://schemas.microsoft.com/office/drawing/2014/main" id="{DA988E30-603A-4C83-978B-0FE66DAFB576}"/>
              </a:ext>
            </a:extLst>
          </p:cNvPr>
          <p:cNvPicPr>
            <a:picLocks noChangeAspect="1"/>
          </p:cNvPicPr>
          <p:nvPr/>
        </p:nvPicPr>
        <p:blipFill rotWithShape="1">
          <a:blip r:embed="rId4"/>
          <a:srcRect l="15176" t="15423" r="6350" b="16786"/>
          <a:stretch/>
        </p:blipFill>
        <p:spPr>
          <a:xfrm>
            <a:off x="3705039" y="3811076"/>
            <a:ext cx="5439931" cy="2937117"/>
          </a:xfrm>
          <a:prstGeom prst="rect">
            <a:avLst/>
          </a:prstGeom>
        </p:spPr>
      </p:pic>
    </p:spTree>
    <p:extLst>
      <p:ext uri="{BB962C8B-B14F-4D97-AF65-F5344CB8AC3E}">
        <p14:creationId xmlns:p14="http://schemas.microsoft.com/office/powerpoint/2010/main" val="4248769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latin typeface="Arial Unicode MS" panose="020B0604020202020204" pitchFamily="34" charset="-128"/>
                <a:ea typeface="Arial Unicode MS" panose="020B0604020202020204" pitchFamily="34" charset="-128"/>
                <a:cs typeface="Arial Unicode MS" panose="020B0604020202020204" pitchFamily="34" charset="-128"/>
              </a:rPr>
              <a:t>Multimodal fusion</a:t>
            </a:r>
            <a:endParaRPr lang="de-CH"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269022" y="1362088"/>
            <a:ext cx="2329703" cy="4875587"/>
          </a:xfrm>
        </p:spPr>
        <p:txBody>
          <a:bodyPr/>
          <a:lstStyle/>
          <a:p>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possible strategy:</a:t>
            </a:r>
          </a:p>
          <a:p>
            <a:pPr>
              <a:spcBef>
                <a:spcPts val="1200"/>
              </a:spcBef>
            </a:pPr>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standard SPM of fMRI to detect local activations</a:t>
            </a:r>
          </a:p>
          <a:p>
            <a:pPr>
              <a:spcBef>
                <a:spcPts val="1200"/>
              </a:spcBef>
            </a:pPr>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use activations as spatial priors for inferring neuronal parameters from EEG</a:t>
            </a:r>
          </a:p>
          <a:p>
            <a:pPr>
              <a:spcBef>
                <a:spcPts val="1200"/>
              </a:spcBef>
            </a:pPr>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Optimize based on both LFP/EEG and fMRI</a:t>
            </a:r>
            <a:endParaRPr lang="de-CH" sz="1800" dirty="0"/>
          </a:p>
        </p:txBody>
      </p:sp>
      <p:sp>
        <p:nvSpPr>
          <p:cNvPr id="9" name="Text Box 65"/>
          <p:cNvSpPr txBox="1">
            <a:spLocks noChangeArrowheads="1"/>
          </p:cNvSpPr>
          <p:nvPr/>
        </p:nvSpPr>
        <p:spPr bwMode="auto">
          <a:xfrm>
            <a:off x="434977" y="6306209"/>
            <a:ext cx="2585182" cy="307777"/>
          </a:xfrm>
          <a:prstGeom prst="rect">
            <a:avLst/>
          </a:prstGeom>
          <a:noFill/>
          <a:ln w="9525" algn="ctr">
            <a:noFill/>
            <a:miter lim="800000"/>
            <a:headEnd/>
            <a:tailEnd/>
          </a:ln>
          <a:effectLst/>
        </p:spPr>
        <p:txBody>
          <a:bodyPr wrap="square">
            <a:spAutoFit/>
          </a:bodyPr>
          <a:lstStyle/>
          <a:p>
            <a:r>
              <a:rPr lang="en-GB" b="0" dirty="0">
                <a:solidFill>
                  <a:srgbClr val="000000"/>
                </a:solidFill>
                <a:latin typeface="Times New Roman" pitchFamily="18" charset="0"/>
              </a:rPr>
              <a:t>Friston et al. 2017, </a:t>
            </a:r>
            <a:r>
              <a:rPr lang="en-GB" b="0" i="1" dirty="0" err="1">
                <a:solidFill>
                  <a:srgbClr val="000000"/>
                </a:solidFill>
                <a:latin typeface="Times New Roman" pitchFamily="18" charset="0"/>
              </a:rPr>
              <a:t>NeuroImage</a:t>
            </a:r>
            <a:endParaRPr lang="en-US" b="0" dirty="0">
              <a:solidFill>
                <a:srgbClr val="000000"/>
              </a:solidFill>
              <a:latin typeface="Times New Roman" pitchFamily="18" charset="0"/>
            </a:endParaRPr>
          </a:p>
        </p:txBody>
      </p:sp>
      <p:pic>
        <p:nvPicPr>
          <p:cNvPr id="5" name="Picture 4">
            <a:extLst>
              <a:ext uri="{FF2B5EF4-FFF2-40B4-BE49-F238E27FC236}">
                <a16:creationId xmlns:a16="http://schemas.microsoft.com/office/drawing/2014/main" id="{4100DD74-07EA-425C-8A09-D8956C821386}"/>
              </a:ext>
            </a:extLst>
          </p:cNvPr>
          <p:cNvPicPr>
            <a:picLocks noChangeAspect="1"/>
          </p:cNvPicPr>
          <p:nvPr/>
        </p:nvPicPr>
        <p:blipFill rotWithShape="1">
          <a:blip r:embed="rId3"/>
          <a:srcRect l="4229" t="14705" r="15497" b="10889"/>
          <a:stretch/>
        </p:blipFill>
        <p:spPr>
          <a:xfrm>
            <a:off x="2844051" y="1499841"/>
            <a:ext cx="7439795" cy="4309943"/>
          </a:xfrm>
          <a:prstGeom prst="rect">
            <a:avLst/>
          </a:prstGeom>
        </p:spPr>
      </p:pic>
    </p:spTree>
    <p:extLst>
      <p:ext uri="{BB962C8B-B14F-4D97-AF65-F5344CB8AC3E}">
        <p14:creationId xmlns:p14="http://schemas.microsoft.com/office/powerpoint/2010/main" val="1414975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14350" y="100013"/>
            <a:ext cx="9258300" cy="1143000"/>
          </a:xfrm>
        </p:spPr>
        <p:txBody>
          <a:bodyPr/>
          <a:lstStyle/>
          <a:p>
            <a:pPr algn="l" eaLnBrk="1" hangingPunct="1"/>
            <a:r>
              <a:rPr lang="de-CH" sz="2400" b="1" dirty="0">
                <a:latin typeface="Arial Unicode MS" pitchFamily="34" charset="-128"/>
              </a:rPr>
              <a:t>Further </a:t>
            </a:r>
            <a:r>
              <a:rPr lang="de-CH" sz="2400" b="1" dirty="0" err="1">
                <a:latin typeface="Arial Unicode MS" pitchFamily="34" charset="-128"/>
              </a:rPr>
              <a:t>reading</a:t>
            </a:r>
            <a:r>
              <a:rPr lang="de-CH" sz="2400" b="1" dirty="0">
                <a:latin typeface="Arial Unicode MS" pitchFamily="34" charset="-128"/>
              </a:rPr>
              <a:t>:  DCM for fMRI and BMS – part 1</a:t>
            </a:r>
            <a:endParaRPr lang="en-US" sz="2400" b="1" dirty="0">
              <a:latin typeface="Arial Unicode MS" pitchFamily="34" charset="-128"/>
            </a:endParaRPr>
          </a:p>
        </p:txBody>
      </p:sp>
      <p:sp>
        <p:nvSpPr>
          <p:cNvPr id="56323" name="Rectangle 3"/>
          <p:cNvSpPr>
            <a:spLocks noGrp="1" noChangeArrowheads="1"/>
          </p:cNvSpPr>
          <p:nvPr>
            <p:ph type="body" idx="1"/>
          </p:nvPr>
        </p:nvSpPr>
        <p:spPr>
          <a:xfrm>
            <a:off x="514350" y="1139825"/>
            <a:ext cx="9258300" cy="5546725"/>
          </a:xfrm>
          <a:noFill/>
        </p:spPr>
        <p:txBody>
          <a:bodyPr/>
          <a:lstStyle/>
          <a:p>
            <a:pPr marL="0" indent="0" eaLnBrk="1" hangingPunct="1">
              <a:spcBef>
                <a:spcPts val="600"/>
              </a:spcBef>
              <a:buNone/>
            </a:pPr>
            <a:r>
              <a:rPr lang="da-DK" sz="1050" dirty="0"/>
              <a:t>Aponte EA, Raman S, Sengupta B, Penny WD, Stephan KE, Heinzle J (2016) </a:t>
            </a:r>
            <a:r>
              <a:rPr lang="en-US" sz="1050" dirty="0" err="1"/>
              <a:t>mpdcm</a:t>
            </a:r>
            <a:r>
              <a:rPr lang="en-US" sz="1050" dirty="0"/>
              <a:t>: A toolbox for massively parallel dynamic causal modeling. </a:t>
            </a:r>
            <a:r>
              <a:rPr lang="nl-NL" sz="1050" dirty="0"/>
              <a:t>J Neurosci Methods 257:7-16.</a:t>
            </a:r>
          </a:p>
          <a:p>
            <a:pPr marL="0" indent="0" eaLnBrk="1" hangingPunct="1">
              <a:spcBef>
                <a:spcPts val="600"/>
              </a:spcBef>
              <a:buNone/>
            </a:pPr>
            <a:r>
              <a:rPr lang="da-DK" sz="1050" dirty="0"/>
              <a:t>Brodersen KH, Schofield TM, Leff AP, Ong CS, Lomakina EI, Buhmann JM, Stephan KE (2011) Generative embedding for model-based classification of fMRI data. PLoS Computational Biology 7: e1002079.</a:t>
            </a:r>
          </a:p>
          <a:p>
            <a:pPr marL="0" indent="0" eaLnBrk="1" hangingPunct="1">
              <a:spcBef>
                <a:spcPts val="600"/>
              </a:spcBef>
              <a:buNone/>
            </a:pPr>
            <a:r>
              <a:rPr lang="da-DK" sz="1050" dirty="0"/>
              <a:t>Brodersen  KH, Deserno L, Schlagenhauf F, Lin Z, Penny WD, Buhmann JM, Stephan KE (2014) Dissecting psychiatric spectrum disorders by generative embedding.  NeuroImage: Clinical 4: 98-111</a:t>
            </a:r>
          </a:p>
          <a:p>
            <a:pPr marL="0" indent="0" eaLnBrk="1" hangingPunct="1">
              <a:spcBef>
                <a:spcPts val="600"/>
              </a:spcBef>
              <a:buNone/>
            </a:pPr>
            <a:r>
              <a:rPr lang="en-US" sz="1050" dirty="0"/>
              <a:t>Daunizeau J, David, O, Stephan KE (2011) Dynamic Causal </a:t>
            </a:r>
            <a:r>
              <a:rPr lang="en-US" sz="1050" dirty="0" err="1"/>
              <a:t>Modelling</a:t>
            </a:r>
            <a:r>
              <a:rPr lang="en-US" sz="1050" dirty="0"/>
              <a:t>: A critical review of the biophysical and statistical foundations. </a:t>
            </a:r>
            <a:r>
              <a:rPr lang="en-US" sz="1050" dirty="0" err="1"/>
              <a:t>NeuroImage</a:t>
            </a:r>
            <a:r>
              <a:rPr lang="en-US" sz="1050" dirty="0"/>
              <a:t> 58: 312-322.</a:t>
            </a:r>
          </a:p>
          <a:p>
            <a:pPr marL="0" indent="0" eaLnBrk="1" hangingPunct="1">
              <a:spcBef>
                <a:spcPts val="600"/>
              </a:spcBef>
              <a:buNone/>
            </a:pPr>
            <a:r>
              <a:rPr lang="da-DK" sz="1050" dirty="0"/>
              <a:t>Daunizeau J, Stephan KE, Friston KJ (2012) Stochastic Dynamic Causal Modelling of fMRI data: Should we care about neural noise? NeuroImage 62: 464-481.</a:t>
            </a:r>
          </a:p>
          <a:p>
            <a:pPr marL="0" indent="0" eaLnBrk="1" hangingPunct="1">
              <a:spcBef>
                <a:spcPts val="600"/>
              </a:spcBef>
              <a:buNone/>
            </a:pPr>
            <a:r>
              <a:rPr lang="da-DK" sz="1050" dirty="0"/>
              <a:t>Frässle S, Lomakina EI, Razi A, Friston KJ, Buhmann JM, Stephan KE (2017) Regression DCM for fMRI. NeuroImage </a:t>
            </a:r>
            <a:r>
              <a:rPr lang="de-CH" sz="1050" dirty="0"/>
              <a:t>155:406-421.</a:t>
            </a:r>
            <a:endParaRPr lang="da-DK" sz="1050" dirty="0"/>
          </a:p>
          <a:p>
            <a:pPr marL="0" indent="0" eaLnBrk="1" hangingPunct="1">
              <a:spcBef>
                <a:spcPts val="600"/>
              </a:spcBef>
              <a:buNone/>
            </a:pPr>
            <a:r>
              <a:rPr lang="da-DK" sz="1050" dirty="0"/>
              <a:t>Friston KJ, Harrison L, Penny W (2003) Dynamic causal modelling. NeuroImage 19:1273-1302.</a:t>
            </a:r>
          </a:p>
          <a:p>
            <a:pPr marL="0" indent="0" eaLnBrk="1" hangingPunct="1">
              <a:spcBef>
                <a:spcPts val="600"/>
              </a:spcBef>
              <a:buNone/>
            </a:pPr>
            <a:r>
              <a:rPr lang="da-DK" sz="1050" dirty="0"/>
              <a:t>Friston K, Stephan KE, Li B, Daunizeau J (2010) Generalised filtering. Mathematical Problems in Engineering 2010: 621670.</a:t>
            </a:r>
          </a:p>
          <a:p>
            <a:pPr marL="0" indent="0" eaLnBrk="1" hangingPunct="1">
              <a:spcBef>
                <a:spcPts val="600"/>
              </a:spcBef>
              <a:buNone/>
            </a:pPr>
            <a:r>
              <a:rPr lang="da-DK" sz="1050" dirty="0"/>
              <a:t>Friston KJ, Li B, Daunizeau J, Stephan KE (2011) Network discovery with DCM. NeuroImage 56: 1202–1221.</a:t>
            </a:r>
          </a:p>
          <a:p>
            <a:pPr marL="0" indent="0" eaLnBrk="1" hangingPunct="1">
              <a:spcBef>
                <a:spcPts val="600"/>
              </a:spcBef>
              <a:buNone/>
            </a:pPr>
            <a:r>
              <a:rPr lang="da-DK" sz="1050" dirty="0"/>
              <a:t>Friston K, Penny W (2011) Post hoc Bayesian model selection. Neuroimage 56: 2089-2099.</a:t>
            </a:r>
          </a:p>
          <a:p>
            <a:pPr marL="0" indent="0" eaLnBrk="1" hangingPunct="1">
              <a:spcBef>
                <a:spcPts val="600"/>
              </a:spcBef>
              <a:buNone/>
            </a:pPr>
            <a:r>
              <a:rPr lang="de-CH" sz="1050" b="1" dirty="0"/>
              <a:t>Friston KJ, Litvak V, </a:t>
            </a:r>
            <a:r>
              <a:rPr lang="de-CH" sz="1050" b="1" dirty="0" err="1"/>
              <a:t>Oswal</a:t>
            </a:r>
            <a:r>
              <a:rPr lang="de-CH" sz="1050" b="1" dirty="0"/>
              <a:t> A, </a:t>
            </a:r>
            <a:r>
              <a:rPr lang="de-CH" sz="1050" b="1" dirty="0" err="1"/>
              <a:t>Razi</a:t>
            </a:r>
            <a:r>
              <a:rPr lang="de-CH" sz="1050" b="1" dirty="0"/>
              <a:t> A, Stephan KE, van Wijk BC, Ziegler G, Zeidman P (2016) </a:t>
            </a:r>
            <a:r>
              <a:rPr lang="en-US" sz="1050" b="1" dirty="0"/>
              <a:t>Bayesian model reduction and empirical Bayes for group (DCM) studies. </a:t>
            </a:r>
            <a:r>
              <a:rPr lang="da-DK" sz="1050" b="1" dirty="0"/>
              <a:t>NeuroImage 128:413-431.</a:t>
            </a:r>
          </a:p>
          <a:p>
            <a:pPr marL="0" indent="0" eaLnBrk="1" hangingPunct="1">
              <a:spcBef>
                <a:spcPts val="600"/>
              </a:spcBef>
              <a:buNone/>
            </a:pPr>
            <a:r>
              <a:rPr lang="da-DK" sz="1050" dirty="0"/>
              <a:t>Friston KJ, Preller KH, Mathys C, Cagnan H, Heinzle J, Razi A, Zeidman P (2017) Dynamic causal modelling revisited. </a:t>
            </a:r>
            <a:r>
              <a:rPr lang="de-CH" sz="1050" dirty="0" err="1"/>
              <a:t>NeuroImage</a:t>
            </a:r>
            <a:r>
              <a:rPr lang="de-CH" sz="1050" dirty="0"/>
              <a:t>, </a:t>
            </a:r>
            <a:r>
              <a:rPr lang="de-CH" sz="1050" dirty="0" err="1"/>
              <a:t>doi</a:t>
            </a:r>
            <a:r>
              <a:rPr lang="de-CH" sz="1050" dirty="0"/>
              <a:t>: 10.1016/j.neuroimage.2017.02.045. </a:t>
            </a:r>
            <a:endParaRPr lang="da-DK" sz="1050" dirty="0"/>
          </a:p>
          <a:p>
            <a:pPr marL="0" indent="0" eaLnBrk="1" hangingPunct="1">
              <a:spcBef>
                <a:spcPts val="600"/>
              </a:spcBef>
              <a:buNone/>
            </a:pPr>
            <a:r>
              <a:rPr lang="da-DK" sz="1050" dirty="0"/>
              <a:t>Heinzle J, Koopmans PJ, den Ouden HE, Raman S, Stephan KE (2016) A hemodynamic model for layered BOLD signals. Neuroimage 125:556-570.</a:t>
            </a:r>
          </a:p>
          <a:p>
            <a:pPr marL="0" indent="0" eaLnBrk="1" hangingPunct="1">
              <a:spcBef>
                <a:spcPts val="600"/>
              </a:spcBef>
              <a:buNone/>
            </a:pPr>
            <a:r>
              <a:rPr lang="da-DK" sz="1050" dirty="0"/>
              <a:t>Kiebel SJ, Kloppel S, Weiskopf N, Friston KJ (2007) Dynamic causal modeling: a generative model of slice timing in fMRI. NeuroImage 34:1487-1496.</a:t>
            </a:r>
          </a:p>
          <a:p>
            <a:pPr marL="0" indent="0" eaLnBrk="1" hangingPunct="1">
              <a:spcBef>
                <a:spcPts val="600"/>
              </a:spcBef>
              <a:buNone/>
            </a:pPr>
            <a:r>
              <a:rPr lang="da-DK" sz="1050" dirty="0"/>
              <a:t>Li B, Daunizeau J, Stephan KE, Penny WD, Friston KJ (2011) </a:t>
            </a:r>
            <a:r>
              <a:rPr lang="en-US" sz="1050" dirty="0"/>
              <a:t>Stochastic DCM and </a:t>
            </a:r>
            <a:r>
              <a:rPr lang="en-US" sz="1050" dirty="0" err="1"/>
              <a:t>generalised</a:t>
            </a:r>
            <a:r>
              <a:rPr lang="en-US" sz="1050" dirty="0"/>
              <a:t> filtering. </a:t>
            </a:r>
            <a:r>
              <a:rPr lang="en-US" sz="1050" dirty="0" err="1"/>
              <a:t>NeuroImage</a:t>
            </a:r>
            <a:r>
              <a:rPr lang="en-US" sz="1050" dirty="0"/>
              <a:t> 58: 442-457</a:t>
            </a:r>
          </a:p>
          <a:p>
            <a:pPr marL="0" indent="0" eaLnBrk="1" hangingPunct="1">
              <a:spcBef>
                <a:spcPts val="600"/>
              </a:spcBef>
              <a:buNone/>
            </a:pPr>
            <a:r>
              <a:rPr lang="da-DK" sz="1050" dirty="0"/>
              <a:t>Lomakina EI, Paliwal S, Diaconescu AO, Brodersen KH, Aponte EA, Buhmann JM, Stephan KE (2015) Inversion of Hierarchical Bayesian models using Gaussian processes.  NeuroImage 118: 133-145.</a:t>
            </a:r>
          </a:p>
          <a:p>
            <a:pPr marL="0" indent="0" eaLnBrk="1" hangingPunct="1">
              <a:spcBef>
                <a:spcPts val="600"/>
              </a:spcBef>
              <a:buNone/>
            </a:pPr>
            <a:r>
              <a:rPr lang="da-DK" sz="1050" dirty="0"/>
              <a:t>Marreiros AC, Kiebel SJ, Friston KJ (2008) Dynamic causal modelling for fMRI: a two-state model. NeuroImage 39:269-278.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14350" y="100013"/>
            <a:ext cx="9258300" cy="1143000"/>
          </a:xfrm>
        </p:spPr>
        <p:txBody>
          <a:bodyPr/>
          <a:lstStyle/>
          <a:p>
            <a:pPr algn="l" eaLnBrk="1" hangingPunct="1"/>
            <a:r>
              <a:rPr lang="de-CH" sz="2400" b="1" dirty="0">
                <a:latin typeface="Arial Unicode MS" pitchFamily="34" charset="-128"/>
              </a:rPr>
              <a:t>Further </a:t>
            </a:r>
            <a:r>
              <a:rPr lang="de-CH" sz="2400" b="1" dirty="0" err="1">
                <a:latin typeface="Arial Unicode MS" pitchFamily="34" charset="-128"/>
              </a:rPr>
              <a:t>reading</a:t>
            </a:r>
            <a:r>
              <a:rPr lang="de-CH" sz="2400" b="1" dirty="0">
                <a:latin typeface="Arial Unicode MS" pitchFamily="34" charset="-128"/>
              </a:rPr>
              <a:t>:  DCM </a:t>
            </a:r>
            <a:r>
              <a:rPr lang="de-CH" sz="2400" b="1" dirty="0" err="1">
                <a:latin typeface="Arial Unicode MS" pitchFamily="34" charset="-128"/>
              </a:rPr>
              <a:t>for</a:t>
            </a:r>
            <a:r>
              <a:rPr lang="de-CH" sz="2400" b="1" dirty="0">
                <a:latin typeface="Arial Unicode MS" pitchFamily="34" charset="-128"/>
              </a:rPr>
              <a:t> </a:t>
            </a:r>
            <a:r>
              <a:rPr lang="de-CH" sz="2400" b="1" dirty="0" err="1">
                <a:latin typeface="Arial Unicode MS" pitchFamily="34" charset="-128"/>
              </a:rPr>
              <a:t>fMRI</a:t>
            </a:r>
            <a:r>
              <a:rPr lang="de-CH" sz="2400" b="1" dirty="0">
                <a:latin typeface="Arial Unicode MS" pitchFamily="34" charset="-128"/>
              </a:rPr>
              <a:t> </a:t>
            </a:r>
            <a:r>
              <a:rPr lang="de-CH" sz="2400" b="1" dirty="0" err="1">
                <a:latin typeface="Arial Unicode MS" pitchFamily="34" charset="-128"/>
              </a:rPr>
              <a:t>and</a:t>
            </a:r>
            <a:r>
              <a:rPr lang="de-CH" sz="2400" b="1" dirty="0">
                <a:latin typeface="Arial Unicode MS" pitchFamily="34" charset="-128"/>
              </a:rPr>
              <a:t> BMS – </a:t>
            </a:r>
            <a:r>
              <a:rPr lang="de-CH" sz="2400" b="1" dirty="0" err="1">
                <a:latin typeface="Arial Unicode MS" pitchFamily="34" charset="-128"/>
              </a:rPr>
              <a:t>part</a:t>
            </a:r>
            <a:r>
              <a:rPr lang="de-CH" sz="2400" b="1" dirty="0">
                <a:latin typeface="Arial Unicode MS" pitchFamily="34" charset="-128"/>
              </a:rPr>
              <a:t> 2</a:t>
            </a:r>
            <a:endParaRPr lang="en-US" sz="2400" b="1" dirty="0">
              <a:latin typeface="Arial Unicode MS" pitchFamily="34" charset="-128"/>
            </a:endParaRPr>
          </a:p>
        </p:txBody>
      </p:sp>
      <p:sp>
        <p:nvSpPr>
          <p:cNvPr id="57347" name="Rectangle 3"/>
          <p:cNvSpPr>
            <a:spLocks noGrp="1" noChangeArrowheads="1"/>
          </p:cNvSpPr>
          <p:nvPr>
            <p:ph type="body" idx="1"/>
          </p:nvPr>
        </p:nvSpPr>
        <p:spPr>
          <a:xfrm>
            <a:off x="514350" y="1139825"/>
            <a:ext cx="9258300" cy="5546725"/>
          </a:xfrm>
          <a:noFill/>
        </p:spPr>
        <p:txBody>
          <a:bodyPr/>
          <a:lstStyle/>
          <a:p>
            <a:pPr marL="0" indent="0" eaLnBrk="1" hangingPunct="1">
              <a:spcBef>
                <a:spcPts val="600"/>
              </a:spcBef>
              <a:buNone/>
            </a:pPr>
            <a:r>
              <a:rPr lang="da-DK" sz="1200" dirty="0"/>
              <a:t>Penny WD, Stephan KE, Mechelli A, Friston KJ (2004a) Comparing dynamic causal models. NeuroImage 22:1157-1172.</a:t>
            </a:r>
          </a:p>
          <a:p>
            <a:pPr marL="0" indent="0" eaLnBrk="1" hangingPunct="1">
              <a:spcBef>
                <a:spcPts val="600"/>
              </a:spcBef>
              <a:buNone/>
            </a:pPr>
            <a:r>
              <a:rPr lang="da-DK" sz="1200" dirty="0"/>
              <a:t>Penny WD, Stephan KE, Mechelli A, Friston KJ (2004b) Modelling functional integration: a comparison of structural equation and dynamic causal models. NeuroImage 23 Suppl 1:S264-274.</a:t>
            </a:r>
          </a:p>
          <a:p>
            <a:pPr marL="0" indent="0" eaLnBrk="1" hangingPunct="1">
              <a:spcBef>
                <a:spcPts val="600"/>
              </a:spcBef>
              <a:buNone/>
            </a:pPr>
            <a:r>
              <a:rPr lang="da-DK" sz="1200" dirty="0"/>
              <a:t>Penny WD, Stephan KE, Daunizeau J, Joao M, Friston K, Schofield T, Leff AP (2010) Comparing Families of Dynamic Causal Models. PLoS Computational Biology </a:t>
            </a:r>
            <a:r>
              <a:rPr lang="en-US" sz="1200" dirty="0"/>
              <a:t>6: e1000709. </a:t>
            </a:r>
          </a:p>
          <a:p>
            <a:pPr marL="0" indent="0" eaLnBrk="1" hangingPunct="1">
              <a:spcBef>
                <a:spcPts val="600"/>
              </a:spcBef>
              <a:buNone/>
            </a:pPr>
            <a:r>
              <a:rPr lang="en-US" sz="1200" dirty="0"/>
              <a:t>Penny WD (2012) Comparing dynamic causal models using AIC, BIC and free energy. </a:t>
            </a:r>
            <a:r>
              <a:rPr lang="en-US" sz="1200" dirty="0" err="1"/>
              <a:t>Neuroimage</a:t>
            </a:r>
            <a:r>
              <a:rPr lang="en-US" sz="1200" dirty="0"/>
              <a:t> 59: 319-330.</a:t>
            </a:r>
          </a:p>
          <a:p>
            <a:pPr marL="0" indent="0" eaLnBrk="1" hangingPunct="1">
              <a:spcBef>
                <a:spcPts val="600"/>
              </a:spcBef>
              <a:buNone/>
            </a:pPr>
            <a:r>
              <a:rPr lang="de-CH" sz="1200" dirty="0"/>
              <a:t>Raman S, Deserno L, Schlagenhauf F, Stephan KE (2016) </a:t>
            </a:r>
            <a:r>
              <a:rPr lang="en-US" sz="1200" dirty="0"/>
              <a:t>A hierarchical model for integrating unsupervised generative embedding and empirical Bayes. </a:t>
            </a:r>
            <a:r>
              <a:rPr lang="nl-NL" sz="1200" dirty="0"/>
              <a:t>J Neurosci Methods 269: 6-20.</a:t>
            </a:r>
            <a:endParaRPr lang="en-US" sz="1200" dirty="0"/>
          </a:p>
          <a:p>
            <a:pPr marL="0" indent="0" eaLnBrk="1" hangingPunct="1">
              <a:spcBef>
                <a:spcPts val="600"/>
              </a:spcBef>
              <a:buNone/>
            </a:pPr>
            <a:r>
              <a:rPr lang="en-US" sz="1200" dirty="0"/>
              <a:t>Rigoux L, Stephan KE, Friston KJ, </a:t>
            </a:r>
            <a:r>
              <a:rPr lang="en-US" sz="1200" dirty="0" err="1"/>
              <a:t>Daunizeau</a:t>
            </a:r>
            <a:r>
              <a:rPr lang="en-US" sz="1200" dirty="0"/>
              <a:t> J (2014) Bayesian model selection for group studies – revisited.  </a:t>
            </a:r>
            <a:r>
              <a:rPr lang="en-US" sz="1200" dirty="0" err="1"/>
              <a:t>NeuroImage</a:t>
            </a:r>
            <a:r>
              <a:rPr lang="en-US" sz="1200" dirty="0"/>
              <a:t> 84: 971-985.</a:t>
            </a:r>
          </a:p>
          <a:p>
            <a:pPr marL="0" indent="0" eaLnBrk="1" hangingPunct="1">
              <a:spcBef>
                <a:spcPts val="600"/>
              </a:spcBef>
              <a:buNone/>
            </a:pPr>
            <a:r>
              <a:rPr lang="da-DK" sz="1200" dirty="0"/>
              <a:t>Stephan KE, Weiskopf N, Drysdale PM, Robinson PA, Friston KJ (2007) Comparing hemodynamic models with DCM. NeuroImage 38:387-401.</a:t>
            </a:r>
          </a:p>
          <a:p>
            <a:pPr marL="0" indent="0" eaLnBrk="1" hangingPunct="1">
              <a:spcBef>
                <a:spcPts val="600"/>
              </a:spcBef>
              <a:buNone/>
            </a:pPr>
            <a:r>
              <a:rPr lang="da-DK" sz="1200" dirty="0"/>
              <a:t>Stephan KE, Kasper L, Harrison LM, Daunizeau J, den Ouden HE, Breakspear M, Friston KJ (2008) Nonlinear dynamic causal models for fMRI. NeuroImage 42:649-662.</a:t>
            </a:r>
          </a:p>
          <a:p>
            <a:pPr marL="0" indent="0" eaLnBrk="1" hangingPunct="1">
              <a:spcBef>
                <a:spcPts val="600"/>
              </a:spcBef>
              <a:buNone/>
            </a:pPr>
            <a:r>
              <a:rPr lang="da-DK" sz="1200" dirty="0"/>
              <a:t>Stephan KE, Penny WD, Daunizeau J, Moran RJ, Friston KJ (2009a) Bayesian model selection for group studies. NeuroImage 46:1004-1017.</a:t>
            </a:r>
          </a:p>
          <a:p>
            <a:pPr marL="0" indent="0" eaLnBrk="1" hangingPunct="1">
              <a:spcBef>
                <a:spcPts val="600"/>
              </a:spcBef>
              <a:buNone/>
            </a:pPr>
            <a:r>
              <a:rPr lang="da-DK" sz="1200" dirty="0"/>
              <a:t>Stephan KE, Tittgemeyer M, Knösche TR, Moran RJ, Friston KJ (2009b) Tractography-based priors for dynamic causal models. NeuroImage 47: 1628-1638.</a:t>
            </a:r>
          </a:p>
          <a:p>
            <a:pPr marL="0" indent="0" eaLnBrk="1" hangingPunct="1">
              <a:spcBef>
                <a:spcPts val="600"/>
              </a:spcBef>
              <a:buNone/>
            </a:pPr>
            <a:r>
              <a:rPr lang="da-DK" sz="1200" dirty="0"/>
              <a:t>Stephan KE, Penny WD, Moran RJ, den Ouden HEM, Daunizeau J, Friston KJ (2010) Ten simple rules for Dynamic Causal Modelling. NeuroImage 49: 3099-3109. </a:t>
            </a:r>
          </a:p>
          <a:p>
            <a:pPr marL="0" indent="0" eaLnBrk="1" hangingPunct="1">
              <a:spcBef>
                <a:spcPts val="600"/>
              </a:spcBef>
              <a:buNone/>
            </a:pPr>
            <a:r>
              <a:rPr lang="da-DK" sz="1200" dirty="0"/>
              <a:t>Stephan KE, Iglesias S, Heinzle J, Diaconescu AO (2015) Translational Perspectives for Computational Neuroimaging.  Neuron 87: 716-732.</a:t>
            </a:r>
          </a:p>
          <a:p>
            <a:pPr marL="0" indent="0" eaLnBrk="1" hangingPunct="1">
              <a:spcBef>
                <a:spcPts val="600"/>
              </a:spcBef>
              <a:buNone/>
            </a:pPr>
            <a:r>
              <a:rPr lang="de-CH" sz="1200" b="1" dirty="0"/>
              <a:t>Stephan KE, Schlagenhauf F, Huys QJ, Raman S, Aponte EA, Brodersen KH, Rigoux L, Moran RJ, </a:t>
            </a:r>
            <a:r>
              <a:rPr lang="de-CH" sz="1200" b="1" dirty="0" err="1"/>
              <a:t>Daunizeau</a:t>
            </a:r>
            <a:r>
              <a:rPr lang="de-CH" sz="1200" b="1" dirty="0"/>
              <a:t> J, Dolan RJ, Friston KJ, Heinz A.(</a:t>
            </a:r>
            <a:r>
              <a:rPr lang="da-DK" sz="1200" b="1" dirty="0"/>
              <a:t>2017)</a:t>
            </a:r>
            <a:r>
              <a:rPr lang="en-US" sz="1200" b="1" dirty="0"/>
              <a:t> Computational neuroimaging strategies for single patient predictions.</a:t>
            </a:r>
            <a:r>
              <a:rPr lang="da-DK" sz="1200" b="1" dirty="0"/>
              <a:t> </a:t>
            </a:r>
            <a:r>
              <a:rPr lang="en-US" sz="1200" b="1" dirty="0"/>
              <a:t>Neuroimage 145: 180-199.</a:t>
            </a:r>
            <a:endParaRPr lang="da-DK" sz="1200"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a:xfrm>
            <a:off x="514350" y="658813"/>
            <a:ext cx="9258300" cy="1143000"/>
          </a:xfrm>
        </p:spPr>
        <p:txBody>
          <a:bodyPr/>
          <a:lstStyle/>
          <a:p>
            <a:r>
              <a:rPr lang="en-GB" sz="3200" b="1" dirty="0">
                <a:latin typeface="Arial Unicode MS" pitchFamily="34" charset="-128"/>
                <a:ea typeface="Arial Unicode MS" pitchFamily="34" charset="-128"/>
                <a:cs typeface="Arial Unicode MS" pitchFamily="34" charset="-128"/>
              </a:rPr>
              <a:t>Thank you</a:t>
            </a:r>
            <a:endParaRPr lang="en-US" sz="3200" b="1"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4187383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383169" y="1355835"/>
            <a:ext cx="6434562" cy="5073517"/>
          </a:xfrm>
        </p:spPr>
        <p:txBody>
          <a:bodyPr/>
          <a:lstStyle/>
          <a:p>
            <a:r>
              <a:rPr lang="en-US" sz="2400" dirty="0">
                <a:latin typeface="+mn-lt"/>
                <a:ea typeface="Arial Unicode MS" pitchFamily="34" charset="-128"/>
                <a:cs typeface="Arial Unicode MS" pitchFamily="34" charset="-128"/>
              </a:rPr>
              <a:t>Specific sensory stimuli lead to unusual, additional experiences</a:t>
            </a:r>
          </a:p>
          <a:p>
            <a:endParaRPr lang="en-US" sz="2400" dirty="0">
              <a:latin typeface="+mn-lt"/>
              <a:ea typeface="Arial Unicode MS" pitchFamily="34" charset="-128"/>
              <a:cs typeface="Arial Unicode MS" pitchFamily="34" charset="-128"/>
            </a:endParaRPr>
          </a:p>
          <a:p>
            <a:r>
              <a:rPr lang="en-US" sz="2400" dirty="0">
                <a:latin typeface="+mn-lt"/>
                <a:ea typeface="Arial Unicode MS" pitchFamily="34" charset="-128"/>
                <a:cs typeface="Arial Unicode MS" pitchFamily="34" charset="-128"/>
              </a:rPr>
              <a:t>Grapheme-color synesthesia: </a:t>
            </a:r>
            <a:r>
              <a:rPr lang="en-US" sz="2400" b="1" dirty="0">
                <a:solidFill>
                  <a:srgbClr val="0000FF"/>
                </a:solidFill>
                <a:latin typeface="+mn-lt"/>
                <a:ea typeface="Arial Unicode MS" pitchFamily="34" charset="-128"/>
                <a:cs typeface="Arial Unicode MS" pitchFamily="34" charset="-128"/>
              </a:rPr>
              <a:t>c</a:t>
            </a:r>
            <a:r>
              <a:rPr lang="en-US" sz="2400" b="1" dirty="0">
                <a:solidFill>
                  <a:srgbClr val="C82E22"/>
                </a:solidFill>
                <a:latin typeface="+mn-lt"/>
                <a:ea typeface="Arial Unicode MS" pitchFamily="34" charset="-128"/>
                <a:cs typeface="Arial Unicode MS" pitchFamily="34" charset="-128"/>
              </a:rPr>
              <a:t>o</a:t>
            </a:r>
            <a:r>
              <a:rPr lang="en-US" sz="2400" b="1" dirty="0">
                <a:latin typeface="+mn-lt"/>
                <a:ea typeface="Arial Unicode MS" pitchFamily="34" charset="-128"/>
                <a:cs typeface="Arial Unicode MS" pitchFamily="34" charset="-128"/>
              </a:rPr>
              <a:t>l</a:t>
            </a:r>
            <a:r>
              <a:rPr lang="en-US" sz="2400" b="1" dirty="0">
                <a:solidFill>
                  <a:srgbClr val="C82E22"/>
                </a:solidFill>
                <a:latin typeface="+mn-lt"/>
                <a:ea typeface="Arial Unicode MS" pitchFamily="34" charset="-128"/>
                <a:cs typeface="Arial Unicode MS" pitchFamily="34" charset="-128"/>
              </a:rPr>
              <a:t>o</a:t>
            </a:r>
            <a:r>
              <a:rPr lang="en-US" sz="2400" b="1" dirty="0">
                <a:solidFill>
                  <a:srgbClr val="00FF00"/>
                </a:solidFill>
                <a:latin typeface="+mn-lt"/>
                <a:ea typeface="Arial Unicode MS" pitchFamily="34" charset="-128"/>
                <a:cs typeface="Arial Unicode MS" pitchFamily="34" charset="-128"/>
              </a:rPr>
              <a:t>r</a:t>
            </a:r>
            <a:r>
              <a:rPr lang="en-US" sz="2400" b="1" dirty="0">
                <a:latin typeface="+mn-lt"/>
                <a:ea typeface="Arial Unicode MS" pitchFamily="34" charset="-128"/>
                <a:cs typeface="Arial Unicode MS" pitchFamily="34" charset="-128"/>
              </a:rPr>
              <a:t> </a:t>
            </a:r>
          </a:p>
          <a:p>
            <a:endParaRPr lang="en-US" sz="2400" b="1" dirty="0">
              <a:latin typeface="+mn-lt"/>
              <a:ea typeface="Arial Unicode MS" pitchFamily="34" charset="-128"/>
              <a:cs typeface="Arial Unicode MS" pitchFamily="34" charset="-128"/>
            </a:endParaRPr>
          </a:p>
          <a:p>
            <a:r>
              <a:rPr lang="en-US" sz="2400" dirty="0">
                <a:latin typeface="+mn-lt"/>
                <a:ea typeface="Arial Unicode MS" pitchFamily="34" charset="-128"/>
                <a:cs typeface="Arial Unicode MS" pitchFamily="34" charset="-128"/>
              </a:rPr>
              <a:t>Involuntary, automatic; stable over time, prevalence ~4%</a:t>
            </a:r>
          </a:p>
          <a:p>
            <a:endParaRPr lang="en-US" sz="2400" dirty="0">
              <a:latin typeface="+mn-lt"/>
              <a:ea typeface="Arial Unicode MS" pitchFamily="34" charset="-128"/>
              <a:cs typeface="Arial Unicode MS" pitchFamily="34" charset="-128"/>
            </a:endParaRPr>
          </a:p>
          <a:p>
            <a:r>
              <a:rPr lang="en-US" sz="2400" dirty="0">
                <a:latin typeface="+mn-lt"/>
                <a:ea typeface="Arial Unicode MS" pitchFamily="34" charset="-128"/>
                <a:cs typeface="Arial Unicode MS" pitchFamily="34" charset="-128"/>
              </a:rPr>
              <a:t>Potential cause: aberrant </a:t>
            </a:r>
            <a:r>
              <a:rPr lang="en-US" sz="2400" b="1" dirty="0">
                <a:latin typeface="+mn-lt"/>
                <a:ea typeface="Arial Unicode MS" pitchFamily="34" charset="-128"/>
                <a:cs typeface="Arial Unicode MS" pitchFamily="34" charset="-128"/>
              </a:rPr>
              <a:t>cross-activation </a:t>
            </a:r>
            <a:r>
              <a:rPr lang="en-US" sz="2400" dirty="0">
                <a:latin typeface="+mn-lt"/>
                <a:ea typeface="Arial Unicode MS" pitchFamily="34" charset="-128"/>
                <a:cs typeface="Arial Unicode MS" pitchFamily="34" charset="-128"/>
              </a:rPr>
              <a:t>between brain areas</a:t>
            </a:r>
          </a:p>
          <a:p>
            <a:pPr lvl="1"/>
            <a:r>
              <a:rPr lang="en-US" sz="2000" dirty="0">
                <a:ea typeface="Arial Unicode MS" pitchFamily="34" charset="-128"/>
                <a:cs typeface="Arial Unicode MS" pitchFamily="34" charset="-128"/>
              </a:rPr>
              <a:t>grapheme encoding area (letter-shape area)</a:t>
            </a:r>
          </a:p>
          <a:p>
            <a:pPr lvl="1"/>
            <a:r>
              <a:rPr lang="en-US" sz="2000" dirty="0">
                <a:ea typeface="Arial Unicode MS" pitchFamily="34" charset="-128"/>
                <a:cs typeface="Arial Unicode MS" pitchFamily="34" charset="-128"/>
              </a:rPr>
              <a:t>color area V4 </a:t>
            </a:r>
          </a:p>
          <a:p>
            <a:pPr lvl="1"/>
            <a:r>
              <a:rPr lang="en-US" sz="2000" dirty="0">
                <a:ea typeface="Arial Unicode MS" pitchFamily="34" charset="-128"/>
                <a:cs typeface="Arial Unicode MS" pitchFamily="34" charset="-128"/>
              </a:rPr>
              <a:t>superior parietal lobule (SPL)</a:t>
            </a:r>
          </a:p>
          <a:p>
            <a:endParaRPr lang="en-US" sz="2400" dirty="0">
              <a:latin typeface="+mn-lt"/>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400" dirty="0">
              <a:latin typeface="+mn-lt"/>
              <a:ea typeface="Arial Unicode MS" pitchFamily="34" charset="-128"/>
              <a:cs typeface="Arial Unicode MS" pitchFamily="34" charset="-128"/>
            </a:endParaRPr>
          </a:p>
          <a:p>
            <a:endParaRPr lang="en-GB" sz="2400" dirty="0">
              <a:latin typeface="+mn-lt"/>
            </a:endParaRPr>
          </a:p>
        </p:txBody>
      </p:sp>
      <p:sp>
        <p:nvSpPr>
          <p:cNvPr id="10" name="Title 9"/>
          <p:cNvSpPr>
            <a:spLocks noGrp="1"/>
          </p:cNvSpPr>
          <p:nvPr>
            <p:ph type="title"/>
          </p:nvPr>
        </p:nvSpPr>
        <p:spPr>
          <a:xfrm>
            <a:off x="514350" y="0"/>
            <a:ext cx="9258300" cy="1143000"/>
          </a:xfrm>
        </p:spPr>
        <p:txBody>
          <a:bodyPr>
            <a:normAutofit/>
          </a:bodyPr>
          <a:lstStyle/>
          <a:p>
            <a:r>
              <a:rPr lang="en-GB" sz="2400" dirty="0"/>
              <a:t>Brain Connectivity in </a:t>
            </a:r>
            <a:r>
              <a:rPr lang="en-GB" sz="2400" dirty="0" err="1"/>
              <a:t>Synesthesia</a:t>
            </a:r>
            <a:endParaRPr lang="en-GB" sz="2400" dirty="0"/>
          </a:p>
        </p:txBody>
      </p:sp>
      <p:grpSp>
        <p:nvGrpSpPr>
          <p:cNvPr id="11" name="Group 29"/>
          <p:cNvGrpSpPr>
            <a:grpSpLocks/>
          </p:cNvGrpSpPr>
          <p:nvPr/>
        </p:nvGrpSpPr>
        <p:grpSpPr bwMode="auto">
          <a:xfrm>
            <a:off x="6778846" y="2737051"/>
            <a:ext cx="3508154" cy="2354093"/>
            <a:chOff x="5632" y="1488"/>
            <a:chExt cx="2155" cy="1567"/>
          </a:xfrm>
        </p:grpSpPr>
        <p:grpSp>
          <p:nvGrpSpPr>
            <p:cNvPr id="12" name="Group 25"/>
            <p:cNvGrpSpPr>
              <a:grpSpLocks/>
            </p:cNvGrpSpPr>
            <p:nvPr/>
          </p:nvGrpSpPr>
          <p:grpSpPr bwMode="auto">
            <a:xfrm>
              <a:off x="5632" y="1488"/>
              <a:ext cx="2155" cy="1567"/>
              <a:chOff x="5872" y="1392"/>
              <a:chExt cx="2155" cy="1567"/>
            </a:xfrm>
          </p:grpSpPr>
          <p:pic>
            <p:nvPicPr>
              <p:cNvPr id="16" name="Picture 23"/>
              <p:cNvPicPr>
                <a:picLocks noChangeAspect="1" noChangeArrowheads="1"/>
              </p:cNvPicPr>
              <p:nvPr/>
            </p:nvPicPr>
            <p:blipFill>
              <a:blip r:embed="rId3" cstate="print"/>
              <a:srcRect/>
              <a:stretch>
                <a:fillRect/>
              </a:stretch>
            </p:blipFill>
            <p:spPr bwMode="auto">
              <a:xfrm>
                <a:off x="5872" y="1392"/>
                <a:ext cx="2086" cy="1426"/>
              </a:xfrm>
              <a:prstGeom prst="rect">
                <a:avLst/>
              </a:prstGeom>
              <a:noFill/>
              <a:ln w="9525">
                <a:noFill/>
                <a:miter lim="800000"/>
                <a:headEnd/>
                <a:tailEnd/>
              </a:ln>
            </p:spPr>
          </p:pic>
          <p:sp>
            <p:nvSpPr>
              <p:cNvPr id="17" name="Text Box 24"/>
              <p:cNvSpPr txBox="1">
                <a:spLocks noChangeArrowheads="1"/>
              </p:cNvSpPr>
              <p:nvPr/>
            </p:nvSpPr>
            <p:spPr bwMode="auto">
              <a:xfrm>
                <a:off x="7110" y="2809"/>
                <a:ext cx="917" cy="150"/>
              </a:xfrm>
              <a:prstGeom prst="rect">
                <a:avLst/>
              </a:prstGeom>
              <a:noFill/>
              <a:ln w="9525">
                <a:noFill/>
                <a:miter lim="800000"/>
                <a:headEnd/>
                <a:tailEnd/>
              </a:ln>
            </p:spPr>
            <p:txBody>
              <a:bodyPr wrap="none" lIns="68891" tIns="34445" rIns="68891" bIns="34445">
                <a:spAutoFit/>
              </a:bodyPr>
              <a:lstStyle/>
              <a:p>
                <a:pPr defTabSz="338138">
                  <a:lnSpc>
                    <a:spcPct val="72000"/>
                  </a:lnSpc>
                  <a:buClr>
                    <a:srgbClr val="000000"/>
                  </a:buClr>
                  <a:buSzPct val="100000"/>
                </a:pPr>
                <a:r>
                  <a:rPr lang="en-US" b="0">
                    <a:latin typeface="Verdana" pitchFamily="34" charset="0"/>
                    <a:cs typeface="Arial" charset="0"/>
                  </a:rPr>
                  <a:t>Hubbard, 2007</a:t>
                </a:r>
              </a:p>
            </p:txBody>
          </p:sp>
        </p:grpSp>
        <p:sp>
          <p:nvSpPr>
            <p:cNvPr id="13" name="Rectangle 26"/>
            <p:cNvSpPr>
              <a:spLocks noChangeArrowheads="1"/>
            </p:cNvSpPr>
            <p:nvPr/>
          </p:nvSpPr>
          <p:spPr bwMode="auto">
            <a:xfrm>
              <a:off x="6832" y="2688"/>
              <a:ext cx="624" cy="192"/>
            </a:xfrm>
            <a:prstGeom prst="rect">
              <a:avLst/>
            </a:prstGeom>
            <a:solidFill>
              <a:schemeClr val="bg1"/>
            </a:solidFill>
            <a:ln w="9525">
              <a:noFill/>
              <a:miter lim="800000"/>
              <a:headEnd/>
              <a:tailEnd/>
            </a:ln>
          </p:spPr>
          <p:txBody>
            <a:bodyPr wrap="none" lIns="68891" tIns="34445" rIns="68891" bIns="34445" anchor="ctr"/>
            <a:lstStyle/>
            <a:p>
              <a:pPr defTabSz="338138">
                <a:lnSpc>
                  <a:spcPct val="72000"/>
                </a:lnSpc>
                <a:buClr>
                  <a:srgbClr val="000000"/>
                </a:buClr>
                <a:buSzPct val="100000"/>
              </a:pPr>
              <a:endParaRPr lang="en-US" b="0">
                <a:solidFill>
                  <a:schemeClr val="bg1"/>
                </a:solidFill>
                <a:cs typeface="Arial" charset="0"/>
              </a:endParaRPr>
            </a:p>
          </p:txBody>
        </p:sp>
        <p:sp>
          <p:nvSpPr>
            <p:cNvPr id="14" name="Rectangle 27"/>
            <p:cNvSpPr>
              <a:spLocks noChangeArrowheads="1"/>
            </p:cNvSpPr>
            <p:nvPr/>
          </p:nvSpPr>
          <p:spPr bwMode="auto">
            <a:xfrm>
              <a:off x="7120" y="1536"/>
              <a:ext cx="336" cy="144"/>
            </a:xfrm>
            <a:prstGeom prst="rect">
              <a:avLst/>
            </a:prstGeom>
            <a:solidFill>
              <a:schemeClr val="bg1"/>
            </a:solidFill>
            <a:ln w="9525">
              <a:noFill/>
              <a:miter lim="800000"/>
              <a:headEnd/>
              <a:tailEnd/>
            </a:ln>
          </p:spPr>
          <p:txBody>
            <a:bodyPr wrap="none" lIns="68891" tIns="34445" rIns="68891" bIns="34445" anchor="ctr"/>
            <a:lstStyle/>
            <a:p>
              <a:pPr defTabSz="338138">
                <a:lnSpc>
                  <a:spcPct val="72000"/>
                </a:lnSpc>
                <a:buClr>
                  <a:srgbClr val="000000"/>
                </a:buClr>
                <a:buSzPct val="100000"/>
              </a:pPr>
              <a:endParaRPr lang="en-US" b="0">
                <a:solidFill>
                  <a:schemeClr val="bg1"/>
                </a:solidFill>
                <a:cs typeface="Arial" charset="0"/>
              </a:endParaRPr>
            </a:p>
          </p:txBody>
        </p:sp>
        <p:sp>
          <p:nvSpPr>
            <p:cNvPr id="15" name="Rectangle 28"/>
            <p:cNvSpPr>
              <a:spLocks noChangeArrowheads="1"/>
            </p:cNvSpPr>
            <p:nvPr/>
          </p:nvSpPr>
          <p:spPr bwMode="auto">
            <a:xfrm rot="5400000">
              <a:off x="7216" y="2640"/>
              <a:ext cx="192" cy="144"/>
            </a:xfrm>
            <a:prstGeom prst="rect">
              <a:avLst/>
            </a:prstGeom>
            <a:solidFill>
              <a:schemeClr val="bg1"/>
            </a:solidFill>
            <a:ln w="9525">
              <a:noFill/>
              <a:miter lim="800000"/>
              <a:headEnd/>
              <a:tailEnd/>
            </a:ln>
          </p:spPr>
          <p:txBody>
            <a:bodyPr rot="10800000" vert="eaVert" wrap="none" lIns="68891" tIns="34445" rIns="68891" bIns="34445" anchor="ctr"/>
            <a:lstStyle/>
            <a:p>
              <a:pPr defTabSz="338138">
                <a:lnSpc>
                  <a:spcPct val="72000"/>
                </a:lnSpc>
                <a:buClr>
                  <a:srgbClr val="000000"/>
                </a:buClr>
                <a:buSzPct val="100000"/>
              </a:pPr>
              <a:endParaRPr lang="en-US" b="0">
                <a:solidFill>
                  <a:schemeClr val="bg1"/>
                </a:solidFill>
                <a:cs typeface="Arial" charset="0"/>
              </a:endParaRPr>
            </a:p>
          </p:txBody>
        </p:sp>
      </p:grpSp>
      <p:sp>
        <p:nvSpPr>
          <p:cNvPr id="2" name="TextBox 1"/>
          <p:cNvSpPr txBox="1"/>
          <p:nvPr/>
        </p:nvSpPr>
        <p:spPr>
          <a:xfrm>
            <a:off x="2996116" y="779077"/>
            <a:ext cx="4347409" cy="307777"/>
          </a:xfrm>
          <a:prstGeom prst="rect">
            <a:avLst/>
          </a:prstGeom>
          <a:noFill/>
        </p:spPr>
        <p:txBody>
          <a:bodyPr wrap="none" rtlCol="0">
            <a:spAutoFit/>
          </a:bodyPr>
          <a:lstStyle/>
          <a:p>
            <a:r>
              <a:rPr lang="en-US" dirty="0"/>
              <a:t>Study: van </a:t>
            </a:r>
            <a:r>
              <a:rPr lang="en-US" dirty="0" err="1"/>
              <a:t>Leeuwen</a:t>
            </a:r>
            <a:r>
              <a:rPr lang="en-US" dirty="0"/>
              <a:t>, den </a:t>
            </a:r>
            <a:r>
              <a:rPr lang="en-US" dirty="0" err="1"/>
              <a:t>Ouden</a:t>
            </a:r>
            <a:r>
              <a:rPr lang="en-US" dirty="0"/>
              <a:t> &amp; </a:t>
            </a:r>
            <a:r>
              <a:rPr lang="en-US" dirty="0" err="1"/>
              <a:t>Hagoort</a:t>
            </a:r>
            <a:r>
              <a:rPr lang="en-US" dirty="0"/>
              <a:t>, 2011</a:t>
            </a:r>
          </a:p>
        </p:txBody>
      </p:sp>
    </p:spTree>
    <p:extLst>
      <p:ext uri="{BB962C8B-B14F-4D97-AF65-F5344CB8AC3E}">
        <p14:creationId xmlns:p14="http://schemas.microsoft.com/office/powerpoint/2010/main" val="2432813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181655-5443-42D6-A22C-D27DEB0954B6}"/>
              </a:ext>
            </a:extLst>
          </p:cNvPr>
          <p:cNvSpPr>
            <a:spLocks noGrp="1"/>
          </p:cNvSpPr>
          <p:nvPr>
            <p:ph idx="1"/>
          </p:nvPr>
        </p:nvSpPr>
        <p:spPr>
          <a:xfrm>
            <a:off x="514350" y="978110"/>
            <a:ext cx="4939966" cy="4525963"/>
          </a:xfrm>
        </p:spPr>
        <p:txBody>
          <a:bodyPr/>
          <a:lstStyle/>
          <a:p>
            <a:r>
              <a:rPr lang="en-GB" sz="1800" dirty="0"/>
              <a:t>Idiosyncratic stimuli for each synesthete. </a:t>
            </a:r>
            <a:r>
              <a:rPr lang="en-GB" sz="1800" dirty="0" err="1">
                <a:solidFill>
                  <a:srgbClr val="CC00CC"/>
                </a:solidFill>
              </a:rPr>
              <a:t>Synesthesia</a:t>
            </a:r>
            <a:r>
              <a:rPr lang="en-GB" sz="1800" dirty="0">
                <a:solidFill>
                  <a:srgbClr val="CC00CC"/>
                </a:solidFill>
              </a:rPr>
              <a:t>-inducing graphemes (SG) </a:t>
            </a:r>
            <a:r>
              <a:rPr lang="en-GB" sz="1800" dirty="0" err="1"/>
              <a:t>noninducing</a:t>
            </a:r>
            <a:r>
              <a:rPr lang="en-GB" sz="1800" dirty="0"/>
              <a:t> control graphemes (NC) </a:t>
            </a:r>
            <a:r>
              <a:rPr lang="en-GB" sz="1800" dirty="0" err="1">
                <a:solidFill>
                  <a:srgbClr val="00B0F0"/>
                </a:solidFill>
              </a:rPr>
              <a:t>colored</a:t>
            </a:r>
            <a:r>
              <a:rPr lang="en-GB" sz="1800" dirty="0">
                <a:solidFill>
                  <a:srgbClr val="00B0F0"/>
                </a:solidFill>
              </a:rPr>
              <a:t> control graphemes (CG)</a:t>
            </a:r>
          </a:p>
          <a:p>
            <a:pPr marL="0" indent="0">
              <a:buNone/>
            </a:pPr>
            <a:r>
              <a:rPr lang="en-GB" sz="1800" dirty="0"/>
              <a:t>      false font symbols (F)  </a:t>
            </a:r>
          </a:p>
          <a:p>
            <a:pPr marL="0" indent="0">
              <a:buNone/>
            </a:pPr>
            <a:endParaRPr lang="en-GB" sz="1800" dirty="0"/>
          </a:p>
          <a:p>
            <a:endParaRPr lang="en-GB" sz="1800" dirty="0"/>
          </a:p>
          <a:p>
            <a:endParaRPr lang="en-GB" sz="1800" dirty="0"/>
          </a:p>
          <a:p>
            <a:endParaRPr lang="en-GB" sz="1800" dirty="0"/>
          </a:p>
          <a:p>
            <a:endParaRPr lang="en-GB" sz="1800" i="1" dirty="0"/>
          </a:p>
          <a:p>
            <a:endParaRPr lang="en-GB" sz="1800" i="1" dirty="0"/>
          </a:p>
          <a:p>
            <a:endParaRPr lang="en-GB" sz="1800" i="1" dirty="0"/>
          </a:p>
          <a:p>
            <a:r>
              <a:rPr lang="en-GB" sz="1800" i="1" dirty="0"/>
              <a:t>The phenomenal experience of </a:t>
            </a:r>
            <a:r>
              <a:rPr lang="en-GB" sz="1800" i="1" dirty="0" err="1"/>
              <a:t>synaesthetic</a:t>
            </a:r>
            <a:r>
              <a:rPr lang="en-GB" sz="1800" i="1" dirty="0"/>
              <a:t> colour for </a:t>
            </a:r>
            <a:r>
              <a:rPr lang="en-GB" sz="1800" i="1" dirty="0" err="1"/>
              <a:t>synesthetes</a:t>
            </a:r>
            <a:r>
              <a:rPr lang="en-GB" sz="1800" i="1" dirty="0"/>
              <a:t>: </a:t>
            </a:r>
            <a:r>
              <a:rPr lang="en-GB" sz="1800" dirty="0"/>
              <a:t>Regions with a positive additive interaction for </a:t>
            </a:r>
            <a:r>
              <a:rPr lang="en-GB" sz="1800" dirty="0" err="1"/>
              <a:t>synaesthetes</a:t>
            </a:r>
            <a:r>
              <a:rPr lang="en-GB" sz="1800" dirty="0"/>
              <a:t> compared to controls, for the contrast of SG and NC: Right fusiform gyrus, V4 (MNI coordinates 36,76, 26), and in left SPL (MNI 24, 58, 46).</a:t>
            </a:r>
          </a:p>
        </p:txBody>
      </p:sp>
      <p:sp>
        <p:nvSpPr>
          <p:cNvPr id="4" name="Title 9">
            <a:extLst>
              <a:ext uri="{FF2B5EF4-FFF2-40B4-BE49-F238E27FC236}">
                <a16:creationId xmlns:a16="http://schemas.microsoft.com/office/drawing/2014/main" id="{E0FFFD85-6345-43B8-8B4D-ADDA1DE701AF}"/>
              </a:ext>
            </a:extLst>
          </p:cNvPr>
          <p:cNvSpPr>
            <a:spLocks noGrp="1"/>
          </p:cNvSpPr>
          <p:nvPr>
            <p:ph type="title"/>
          </p:nvPr>
        </p:nvSpPr>
        <p:spPr>
          <a:xfrm>
            <a:off x="514350" y="0"/>
            <a:ext cx="9258300" cy="1143000"/>
          </a:xfrm>
        </p:spPr>
        <p:txBody>
          <a:bodyPr>
            <a:normAutofit/>
          </a:bodyPr>
          <a:lstStyle/>
          <a:p>
            <a:r>
              <a:rPr lang="en-GB" sz="2400" dirty="0"/>
              <a:t>fMRI Design &amp; ROIs</a:t>
            </a:r>
          </a:p>
        </p:txBody>
      </p:sp>
      <p:pic>
        <p:nvPicPr>
          <p:cNvPr id="5" name="Picture 4">
            <a:extLst>
              <a:ext uri="{FF2B5EF4-FFF2-40B4-BE49-F238E27FC236}">
                <a16:creationId xmlns:a16="http://schemas.microsoft.com/office/drawing/2014/main" id="{9853027D-0262-472B-A2D4-BE3844CD7E3D}"/>
              </a:ext>
            </a:extLst>
          </p:cNvPr>
          <p:cNvPicPr>
            <a:picLocks noChangeAspect="1"/>
          </p:cNvPicPr>
          <p:nvPr/>
        </p:nvPicPr>
        <p:blipFill rotWithShape="1">
          <a:blip r:embed="rId2"/>
          <a:srcRect t="3224" b="62632"/>
          <a:stretch/>
        </p:blipFill>
        <p:spPr>
          <a:xfrm>
            <a:off x="5993357" y="1364104"/>
            <a:ext cx="3594179" cy="2341621"/>
          </a:xfrm>
          <a:prstGeom prst="rect">
            <a:avLst/>
          </a:prstGeom>
        </p:spPr>
      </p:pic>
      <p:pic>
        <p:nvPicPr>
          <p:cNvPr id="6" name="Picture 5">
            <a:extLst>
              <a:ext uri="{FF2B5EF4-FFF2-40B4-BE49-F238E27FC236}">
                <a16:creationId xmlns:a16="http://schemas.microsoft.com/office/drawing/2014/main" id="{889BC133-6879-4283-9D69-55CC53B239B9}"/>
              </a:ext>
            </a:extLst>
          </p:cNvPr>
          <p:cNvPicPr>
            <a:picLocks noChangeAspect="1"/>
          </p:cNvPicPr>
          <p:nvPr/>
        </p:nvPicPr>
        <p:blipFill rotWithShape="1">
          <a:blip r:embed="rId2"/>
          <a:srcRect t="68597"/>
          <a:stretch/>
        </p:blipFill>
        <p:spPr>
          <a:xfrm>
            <a:off x="5993357" y="4219073"/>
            <a:ext cx="3594179" cy="2153653"/>
          </a:xfrm>
          <a:prstGeom prst="rect">
            <a:avLst/>
          </a:prstGeom>
        </p:spPr>
      </p:pic>
      <p:sp>
        <p:nvSpPr>
          <p:cNvPr id="2" name="Rectangle 1"/>
          <p:cNvSpPr/>
          <p:nvPr/>
        </p:nvSpPr>
        <p:spPr bwMode="auto">
          <a:xfrm>
            <a:off x="1514005" y="2683241"/>
            <a:ext cx="839450" cy="6595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dirty="0">
              <a:ln>
                <a:noFill/>
              </a:ln>
              <a:solidFill>
                <a:schemeClr val="bg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IE" sz="1400" b="1" i="0" u="none" strike="noStrike" cap="none" normalizeH="0" baseline="0" dirty="0">
                <a:ln>
                  <a:noFill/>
                </a:ln>
                <a:solidFill>
                  <a:schemeClr val="bg1"/>
                </a:solidFill>
                <a:effectLst/>
                <a:latin typeface="Arial" charset="0"/>
              </a:rPr>
              <a:t>F</a:t>
            </a:r>
          </a:p>
        </p:txBody>
      </p:sp>
      <p:sp>
        <p:nvSpPr>
          <p:cNvPr id="7" name="Rectangle 6"/>
          <p:cNvSpPr/>
          <p:nvPr/>
        </p:nvSpPr>
        <p:spPr bwMode="auto">
          <a:xfrm>
            <a:off x="2251023" y="3060492"/>
            <a:ext cx="839450" cy="6595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dirty="0">
              <a:ln>
                <a:noFill/>
              </a:ln>
              <a:solidFill>
                <a:schemeClr val="bg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IE" sz="1400" b="1" i="0" u="none" strike="noStrike" cap="none" normalizeH="0" baseline="0" dirty="0">
                <a:ln>
                  <a:noFill/>
                </a:ln>
                <a:solidFill>
                  <a:schemeClr val="bg1"/>
                </a:solidFill>
                <a:effectLst/>
                <a:latin typeface="Arial" charset="0"/>
              </a:rPr>
              <a:t>T</a:t>
            </a:r>
          </a:p>
        </p:txBody>
      </p:sp>
      <p:sp>
        <p:nvSpPr>
          <p:cNvPr id="8" name="Rectangle 7"/>
          <p:cNvSpPr/>
          <p:nvPr/>
        </p:nvSpPr>
        <p:spPr bwMode="auto">
          <a:xfrm>
            <a:off x="2988038" y="3437746"/>
            <a:ext cx="839450" cy="6595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dirty="0">
              <a:ln>
                <a:noFill/>
              </a:ln>
              <a:solidFill>
                <a:srgbClr val="00B0F0"/>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IE" sz="1400" b="1" i="0" u="none" strike="noStrike" cap="none" normalizeH="0" baseline="0" dirty="0">
                <a:ln>
                  <a:noFill/>
                </a:ln>
                <a:solidFill>
                  <a:srgbClr val="00B0F0"/>
                </a:solidFill>
                <a:effectLst/>
                <a:latin typeface="Arial" charset="0"/>
              </a:rPr>
              <a:t>L</a:t>
            </a:r>
          </a:p>
        </p:txBody>
      </p:sp>
      <p:sp>
        <p:nvSpPr>
          <p:cNvPr id="9" name="Rectangle 8"/>
          <p:cNvSpPr/>
          <p:nvPr/>
        </p:nvSpPr>
        <p:spPr bwMode="auto">
          <a:xfrm>
            <a:off x="3650104" y="3755038"/>
            <a:ext cx="771995" cy="6595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1400" b="1" i="0" u="none" strike="noStrike" cap="none" normalizeH="0" baseline="0" dirty="0">
              <a:ln>
                <a:noFill/>
              </a:ln>
              <a:solidFill>
                <a:schemeClr val="bg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IE" sz="1400" b="1" i="0" u="none" strike="noStrike" cap="none" normalizeH="0" baseline="0" dirty="0">
                <a:ln>
                  <a:noFill/>
                </a:ln>
                <a:solidFill>
                  <a:schemeClr val="bg1"/>
                </a:solidFill>
                <a:effectLst/>
                <a:latin typeface="Arial" charset="0"/>
              </a:rPr>
              <a:t>△</a:t>
            </a:r>
          </a:p>
        </p:txBody>
      </p:sp>
    </p:spTree>
    <p:extLst>
      <p:ext uri="{BB962C8B-B14F-4D97-AF65-F5344CB8AC3E}">
        <p14:creationId xmlns:p14="http://schemas.microsoft.com/office/powerpoint/2010/main" val="26869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606997" y="1099826"/>
            <a:ext cx="5870627" cy="5073517"/>
          </a:xfrm>
        </p:spPr>
        <p:txBody>
          <a:bodyPr/>
          <a:lstStyle/>
          <a:p>
            <a:pPr marL="0" indent="0">
              <a:buNone/>
            </a:pPr>
            <a:r>
              <a:rPr lang="en-US" sz="2000" dirty="0">
                <a:ea typeface="Arial Unicode MS" pitchFamily="34" charset="-128"/>
                <a:cs typeface="Arial Unicode MS" pitchFamily="34" charset="-128"/>
              </a:rPr>
              <a:t>Stimuli: </a:t>
            </a:r>
          </a:p>
          <a:p>
            <a:r>
              <a:rPr lang="en-US" sz="2000" dirty="0">
                <a:ea typeface="Arial Unicode MS" pitchFamily="34" charset="-128"/>
                <a:cs typeface="Arial Unicode MS" pitchFamily="34" charset="-128"/>
              </a:rPr>
              <a:t>Graphemes (G)</a:t>
            </a:r>
          </a:p>
          <a:p>
            <a:pPr marL="0" indent="0">
              <a:buNone/>
            </a:pPr>
            <a:endParaRPr lang="en-US" sz="2000" dirty="0">
              <a:ea typeface="Arial Unicode MS" pitchFamily="34" charset="-128"/>
              <a:cs typeface="Arial Unicode MS" pitchFamily="34" charset="-128"/>
            </a:endParaRPr>
          </a:p>
          <a:p>
            <a:pPr marL="0" indent="0">
              <a:buNone/>
            </a:pPr>
            <a:endParaRPr lang="en-US" sz="2000" dirty="0">
              <a:ea typeface="Arial Unicode MS" pitchFamily="34" charset="-128"/>
              <a:cs typeface="Arial Unicode MS" pitchFamily="34" charset="-128"/>
            </a:endParaRPr>
          </a:p>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sz="2000" dirty="0">
              <a:ea typeface="Arial Unicode MS" pitchFamily="34" charset="-128"/>
              <a:cs typeface="Arial Unicode MS" pitchFamily="34" charset="-128"/>
            </a:endParaRPr>
          </a:p>
          <a:p>
            <a:pPr marL="0" indent="0">
              <a:buNone/>
            </a:pPr>
            <a:endParaRPr lang="en-GB" sz="2000" dirty="0"/>
          </a:p>
        </p:txBody>
      </p:sp>
      <p:sp>
        <p:nvSpPr>
          <p:cNvPr id="6" name="Content Placeholder 17"/>
          <p:cNvSpPr txBox="1">
            <a:spLocks/>
          </p:cNvSpPr>
          <p:nvPr/>
        </p:nvSpPr>
        <p:spPr>
          <a:xfrm>
            <a:off x="606996" y="4851654"/>
            <a:ext cx="8925967" cy="2032646"/>
          </a:xfrm>
          <a:prstGeom prst="rect">
            <a:avLst/>
          </a:prstGeom>
        </p:spPr>
        <p:txBody>
          <a:bodyPr vert="horz" lIns="93033" tIns="46516" rIns="93033" bIns="46516">
            <a:normAutofit/>
          </a:bodyPr>
          <a:lstStyle>
            <a:lvl1pPr marL="325612" indent="-325612" algn="l" rtl="0" eaLnBrk="1" latinLnBrk="0" hangingPunct="1">
              <a:spcBef>
                <a:spcPts val="712"/>
              </a:spcBef>
              <a:buClr>
                <a:srgbClr val="265890"/>
              </a:buClr>
              <a:buSzPct val="60000"/>
              <a:buFont typeface="Wingdings 2" pitchFamily="18" charset="2"/>
              <a:buChar char=""/>
              <a:defRPr kumimoji="0" sz="2000" kern="1200">
                <a:solidFill>
                  <a:schemeClr val="tx1"/>
                </a:solidFill>
                <a:latin typeface="Calibri" pitchFamily="34" charset="0"/>
                <a:ea typeface="+mn-ea"/>
                <a:cs typeface="+mn-cs"/>
              </a:defRPr>
            </a:lvl1pPr>
            <a:lvl2pPr marL="651224" indent="-279096" algn="l" rtl="0" eaLnBrk="1" latinLnBrk="0" hangingPunct="1">
              <a:spcBef>
                <a:spcPts val="560"/>
              </a:spcBef>
              <a:buClr>
                <a:schemeClr val="accent1"/>
              </a:buClr>
              <a:buSzPct val="100000"/>
              <a:buFont typeface="Wingdings" pitchFamily="2" charset="2"/>
              <a:buChar char="§"/>
              <a:defRPr kumimoji="0" sz="1800" kern="1200">
                <a:solidFill>
                  <a:schemeClr val="tx1"/>
                </a:solidFill>
                <a:latin typeface="Calibri" pitchFamily="34" charset="0"/>
                <a:ea typeface="+mn-ea"/>
                <a:cs typeface="+mn-cs"/>
              </a:defRPr>
            </a:lvl2pPr>
            <a:lvl3pPr marL="930320" indent="-232580" algn="l" rtl="0" eaLnBrk="1" latinLnBrk="0" hangingPunct="1">
              <a:spcBef>
                <a:spcPts val="509"/>
              </a:spcBef>
              <a:buClr>
                <a:schemeClr val="accent2"/>
              </a:buClr>
              <a:buSzPct val="100000"/>
              <a:buFont typeface="Wingdings" pitchFamily="2" charset="2"/>
              <a:buChar char="§"/>
              <a:defRPr kumimoji="0" sz="1600" kern="1200">
                <a:solidFill>
                  <a:schemeClr val="tx1"/>
                </a:solidFill>
                <a:latin typeface="Calibri" pitchFamily="34" charset="0"/>
                <a:ea typeface="+mn-ea"/>
                <a:cs typeface="+mn-cs"/>
              </a:defRPr>
            </a:lvl3pPr>
            <a:lvl4pPr marL="1395481" indent="-232580" algn="l" rtl="0" eaLnBrk="1" latinLnBrk="0" hangingPunct="1">
              <a:spcBef>
                <a:spcPts val="407"/>
              </a:spcBef>
              <a:buClr>
                <a:schemeClr val="accent3"/>
              </a:buClr>
              <a:buSzPct val="75000"/>
              <a:buFont typeface="Wingdings"/>
              <a:buChar char=""/>
              <a:defRPr kumimoji="0" sz="1400" kern="1200">
                <a:solidFill>
                  <a:schemeClr val="tx1"/>
                </a:solidFill>
                <a:latin typeface="Calibri" pitchFamily="34" charset="0"/>
                <a:ea typeface="+mn-ea"/>
                <a:cs typeface="+mn-cs"/>
              </a:defRPr>
            </a:lvl4pPr>
            <a:lvl5pPr marL="1860641" indent="-232580" algn="l" rtl="0" eaLnBrk="1" latinLnBrk="0" hangingPunct="1">
              <a:spcBef>
                <a:spcPts val="407"/>
              </a:spcBef>
              <a:buClr>
                <a:schemeClr val="accent4"/>
              </a:buClr>
              <a:buSzPct val="65000"/>
              <a:buFont typeface="Wingdings"/>
              <a:buChar char=""/>
              <a:defRPr kumimoji="0" sz="1400" kern="1200">
                <a:solidFill>
                  <a:schemeClr val="tx1"/>
                </a:solidFill>
                <a:latin typeface="Calibri" pitchFamily="34" charset="0"/>
                <a:ea typeface="+mn-ea"/>
                <a:cs typeface="+mn-cs"/>
              </a:defRPr>
            </a:lvl5pPr>
            <a:lvl6pPr marL="2139737" indent="-23258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418833" indent="-23258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97929" indent="-23258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77025" indent="-23258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30200" indent="-330200" defTabSz="449263">
              <a:lnSpc>
                <a:spcPct val="120000"/>
              </a:lnSpc>
              <a:spcBef>
                <a:spcPts val="500"/>
              </a:spcBef>
              <a:buSzPct val="120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10700" algn="l"/>
                <a:tab pos="10134600" algn="l"/>
              </a:tabLst>
            </a:pPr>
            <a:endParaRPr lang="en-US" dirty="0">
              <a:latin typeface="+mn-lt"/>
              <a:ea typeface="Arial Unicode MS" pitchFamily="34" charset="-128"/>
              <a:cs typeface="Arial Unicode MS" pitchFamily="34" charset="-128"/>
            </a:endParaRPr>
          </a:p>
          <a:p>
            <a:endParaRPr lang="en-GB" dirty="0">
              <a:latin typeface="+mn-lt"/>
            </a:endParaRPr>
          </a:p>
        </p:txBody>
      </p:sp>
      <p:grpSp>
        <p:nvGrpSpPr>
          <p:cNvPr id="37" name="Group 36"/>
          <p:cNvGrpSpPr/>
          <p:nvPr/>
        </p:nvGrpSpPr>
        <p:grpSpPr>
          <a:xfrm>
            <a:off x="7015709" y="1094282"/>
            <a:ext cx="2517255" cy="2110107"/>
            <a:chOff x="6825208" y="1094281"/>
            <a:chExt cx="2517255" cy="2110107"/>
          </a:xfrm>
        </p:grpSpPr>
        <p:sp>
          <p:nvSpPr>
            <p:cNvPr id="3" name="Oval 2"/>
            <p:cNvSpPr/>
            <p:nvPr/>
          </p:nvSpPr>
          <p:spPr>
            <a:xfrm>
              <a:off x="7484463" y="1094281"/>
              <a:ext cx="924921" cy="67853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SPL</a:t>
              </a:r>
            </a:p>
          </p:txBody>
        </p:sp>
        <p:sp>
          <p:nvSpPr>
            <p:cNvPr id="9" name="Oval 8"/>
            <p:cNvSpPr/>
            <p:nvPr/>
          </p:nvSpPr>
          <p:spPr>
            <a:xfrm>
              <a:off x="6825208" y="2023470"/>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LSA</a:t>
              </a:r>
            </a:p>
          </p:txBody>
        </p:sp>
        <p:sp>
          <p:nvSpPr>
            <p:cNvPr id="12" name="Oval 11"/>
            <p:cNvSpPr/>
            <p:nvPr/>
          </p:nvSpPr>
          <p:spPr>
            <a:xfrm>
              <a:off x="8406359" y="1806774"/>
              <a:ext cx="936104" cy="6729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V4</a:t>
              </a:r>
            </a:p>
          </p:txBody>
        </p:sp>
        <p:cxnSp>
          <p:nvCxnSpPr>
            <p:cNvPr id="14" name="Straight Arrow Connector 13"/>
            <p:cNvCxnSpPr>
              <a:stCxn id="9" idx="5"/>
              <a:endCxn id="12" idx="3"/>
            </p:cNvCxnSpPr>
            <p:nvPr/>
          </p:nvCxnSpPr>
          <p:spPr>
            <a:xfrm flipV="1">
              <a:off x="7624223" y="2381208"/>
              <a:ext cx="919225" cy="21669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6"/>
            </p:cNvCxnSpPr>
            <p:nvPr/>
          </p:nvCxnSpPr>
          <p:spPr>
            <a:xfrm flipH="1" flipV="1">
              <a:off x="8409384" y="1433549"/>
              <a:ext cx="645048" cy="429908"/>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185248" y="2714540"/>
              <a:ext cx="0" cy="489848"/>
            </a:xfrm>
            <a:prstGeom prst="straightConnector1">
              <a:avLst/>
            </a:prstGeom>
            <a:ln w="57150">
              <a:solidFill>
                <a:schemeClr val="tx1"/>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Title 9"/>
          <p:cNvSpPr txBox="1">
            <a:spLocks/>
          </p:cNvSpPr>
          <p:nvPr/>
        </p:nvSpPr>
        <p:spPr>
          <a:xfrm>
            <a:off x="452943" y="107793"/>
            <a:ext cx="8925967" cy="709572"/>
          </a:xfrm>
          <a:prstGeom prst="rect">
            <a:avLst/>
          </a:prstGeom>
        </p:spPr>
        <p:txBody>
          <a:bodyPr vert="horz" lIns="93033" tIns="46516" rIns="93033" bIns="72000" anchor="b" anchorCtr="0">
            <a:normAutofit/>
          </a:bodyPr>
          <a:lstStyle>
            <a:lvl1pPr algn="l" rtl="0" eaLnBrk="1" latinLnBrk="0" hangingPunct="1">
              <a:lnSpc>
                <a:spcPct val="80000"/>
              </a:lnSpc>
              <a:spcBef>
                <a:spcPct val="0"/>
              </a:spcBef>
              <a:buNone/>
              <a:defRPr kumimoji="0" sz="2800" i="0" kern="1200">
                <a:solidFill>
                  <a:schemeClr val="tx2"/>
                </a:solidFill>
                <a:latin typeface="Calibri" pitchFamily="34" charset="0"/>
                <a:ea typeface="+mj-ea"/>
                <a:cs typeface="+mj-cs"/>
              </a:defRPr>
            </a:lvl1pPr>
          </a:lstStyle>
          <a:p>
            <a:pPr algn="ctr"/>
            <a:r>
              <a:rPr lang="en-GB" b="0" dirty="0">
                <a:latin typeface="+mn-lt"/>
              </a:rPr>
              <a:t> The A, B, C of the DCM</a:t>
            </a:r>
          </a:p>
        </p:txBody>
      </p:sp>
      <p:sp>
        <p:nvSpPr>
          <p:cNvPr id="45" name="TextBox 44">
            <a:extLst>
              <a:ext uri="{FF2B5EF4-FFF2-40B4-BE49-F238E27FC236}">
                <a16:creationId xmlns:a16="http://schemas.microsoft.com/office/drawing/2014/main" id="{F18F2D07-4717-4409-B0B6-C87C714221F9}"/>
              </a:ext>
            </a:extLst>
          </p:cNvPr>
          <p:cNvSpPr txBox="1"/>
          <p:nvPr/>
        </p:nvSpPr>
        <p:spPr>
          <a:xfrm flipH="1">
            <a:off x="7240706" y="3266193"/>
            <a:ext cx="2159578" cy="307777"/>
          </a:xfrm>
          <a:prstGeom prst="rect">
            <a:avLst/>
          </a:prstGeom>
          <a:noFill/>
        </p:spPr>
        <p:txBody>
          <a:bodyPr wrap="square" rtlCol="0">
            <a:spAutoFit/>
          </a:bodyPr>
          <a:lstStyle/>
          <a:p>
            <a:r>
              <a:rPr lang="en-GB" dirty="0"/>
              <a:t>C</a:t>
            </a:r>
          </a:p>
        </p:txBody>
      </p:sp>
    </p:spTree>
    <p:extLst>
      <p:ext uri="{BB962C8B-B14F-4D97-AF65-F5344CB8AC3E}">
        <p14:creationId xmlns:p14="http://schemas.microsoft.com/office/powerpoint/2010/main" val="1364119883"/>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4.4|0.7|2.6|7.4|13.1"/>
</p:tagLst>
</file>

<file path=ppt/tags/tag2.xml><?xml version="1.0" encoding="utf-8"?>
<p:tagLst xmlns:a="http://schemas.openxmlformats.org/drawingml/2006/main" xmlns:r="http://schemas.openxmlformats.org/officeDocument/2006/relationships" xmlns:p="http://schemas.openxmlformats.org/presentationml/2006/main">
  <p:tag name="TIMING" val="|10|4.4|9|12.3"/>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S:\vortrag_000523\Ahmet\Power_Point_Vorlagen\csn.pot</Template>
  <TotalTime>604</TotalTime>
  <Words>4950</Words>
  <Application>Microsoft Macintosh PowerPoint</Application>
  <PresentationFormat>35mm Slides</PresentationFormat>
  <Paragraphs>1016</Paragraphs>
  <Slides>65</Slides>
  <Notes>40</Notes>
  <HiddenSlides>1</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2</vt:i4>
      </vt:variant>
      <vt:variant>
        <vt:lpstr>Slide Titles</vt:lpstr>
      </vt:variant>
      <vt:variant>
        <vt:i4>65</vt:i4>
      </vt:variant>
    </vt:vector>
  </HeadingPairs>
  <TitlesOfParts>
    <vt:vector size="83" baseType="lpstr">
      <vt:lpstr>Arial Unicode MS</vt:lpstr>
      <vt:lpstr>ＭＳ Ｐゴシック</vt:lpstr>
      <vt:lpstr>ＭＳ Ｐゴシック</vt:lpstr>
      <vt:lpstr>Arial</vt:lpstr>
      <vt:lpstr>Calibri</vt:lpstr>
      <vt:lpstr>Helvetica</vt:lpstr>
      <vt:lpstr>Merriweather</vt:lpstr>
      <vt:lpstr>Symbol</vt:lpstr>
      <vt:lpstr>Times New Roman</vt:lpstr>
      <vt:lpstr>Verdana</vt:lpstr>
      <vt:lpstr>Wingdings</vt:lpstr>
      <vt:lpstr>Wingdings 2</vt:lpstr>
      <vt:lpstr>1_Default Design</vt:lpstr>
      <vt:lpstr>6_Default Design</vt:lpstr>
      <vt:lpstr>13_Default Design</vt:lpstr>
      <vt:lpstr>22_Default Design</vt:lpstr>
      <vt:lpstr>Image Photo Editor</vt:lpstr>
      <vt:lpstr>Equation</vt:lpstr>
      <vt:lpstr>PowerPoint Presentation</vt:lpstr>
      <vt:lpstr>PowerPoint Presentation</vt:lpstr>
      <vt:lpstr>PowerPoint Presentation</vt:lpstr>
      <vt:lpstr>PowerPoint Presentation</vt:lpstr>
      <vt:lpstr>Generative models &amp; model selection</vt:lpstr>
      <vt:lpstr>PowerPoint Presentation</vt:lpstr>
      <vt:lpstr>Brain Connectivity in Synesthesia</vt:lpstr>
      <vt:lpstr>fMRI Design &amp; ROIs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Brainstem interactions</vt:lpstr>
      <vt:lpstr>Building the DCM hypothesis</vt:lpstr>
      <vt:lpstr>ROIs for DCM from GLM</vt:lpstr>
      <vt:lpstr>PowerPoint Presentation</vt:lpstr>
      <vt:lpstr>A, B and C for DCM</vt:lpstr>
      <vt:lpstr>A, B and C for the optimal model</vt:lpstr>
      <vt:lpstr>Their Conclusions</vt:lpstr>
      <vt:lpstr>PowerPoint Presentation</vt:lpstr>
      <vt:lpstr>Learning of dynamic audio-visual associations</vt:lpstr>
      <vt:lpstr>Hierarchical Bayesian learning model</vt:lpstr>
      <vt:lpstr>Explaining RTs by different learning models</vt:lpstr>
      <vt:lpstr>Prediction error (PE) activity in the putamen (previous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Generative embedding of variational Gaussian Mixture Models</vt:lpstr>
      <vt:lpstr>Detecting subgroups of patients in schizophrenia</vt:lpstr>
      <vt:lpstr>Parametric Empirical Bayes (PEB)</vt:lpstr>
      <vt:lpstr>Parametric Empirical Bayes (PEB)</vt:lpstr>
      <vt:lpstr>Parametric Empirical Bayes (PEB)</vt:lpstr>
      <vt:lpstr>Parametric Empirical Bayes (PEB)</vt:lpstr>
      <vt:lpstr>Parametric Empirical Bayes (PEB)</vt:lpstr>
      <vt:lpstr>Using PEB to dissociate mechanisms of autoimmune ‘psychosis’</vt:lpstr>
      <vt:lpstr> Anti-NMDA Receptor Encephalitis </vt:lpstr>
      <vt:lpstr>PowerPoint Presentation</vt:lpstr>
      <vt:lpstr>PowerPoint Presentation</vt:lpstr>
      <vt:lpstr>PowerPoint Presentation</vt:lpstr>
      <vt:lpstr>PowerPoint Presentation</vt:lpstr>
      <vt:lpstr>Comparison of RFX BMS and PEB</vt:lpstr>
      <vt:lpstr>PowerPoint Presentation</vt:lpstr>
      <vt:lpstr>Spectral DCMs for resting state modeling</vt:lpstr>
      <vt:lpstr>Spectral DCMs for resting state modeling</vt:lpstr>
      <vt:lpstr>PowerPoint Presentation</vt:lpstr>
      <vt:lpstr>PowerPoint Presentation</vt:lpstr>
      <vt:lpstr>PowerPoint Presentation</vt:lpstr>
      <vt:lpstr>PowerPoint Presentation</vt:lpstr>
      <vt:lpstr>DCM for fMRI using a canonical microcircuit</vt:lpstr>
      <vt:lpstr>DCM for fMRI using a canonical microcircuit</vt:lpstr>
      <vt:lpstr>DCM for fMRI using a canonical microcircuit</vt:lpstr>
      <vt:lpstr>DCM for fMRI using a canonical microcircuit</vt:lpstr>
      <vt:lpstr>Multimodal fusion</vt:lpstr>
      <vt:lpstr>Further reading:  DCM for fMRI and BMS – part 1</vt:lpstr>
      <vt:lpstr>Further reading:  DCM for fMRI and BMS – part 2</vt:lpstr>
      <vt:lpstr>Thank you</vt:lpstr>
    </vt:vector>
  </TitlesOfParts>
  <Company>FIL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DCM</dc:title>
  <dc:creator>Klaas Enno Stephan</dc:creator>
  <cp:lastModifiedBy>Microsoft Office User</cp:lastModifiedBy>
  <cp:revision>1902</cp:revision>
  <cp:lastPrinted>2000-08-31T18:39:38Z</cp:lastPrinted>
  <dcterms:created xsi:type="dcterms:W3CDTF">2000-05-18T20:05:13Z</dcterms:created>
  <dcterms:modified xsi:type="dcterms:W3CDTF">2018-10-23T10:04:58Z</dcterms:modified>
</cp:coreProperties>
</file>