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4" r:id="rId3"/>
    <p:sldId id="292" r:id="rId4"/>
    <p:sldId id="287" r:id="rId5"/>
    <p:sldId id="261" r:id="rId6"/>
    <p:sldId id="262" r:id="rId7"/>
    <p:sldId id="263" r:id="rId8"/>
    <p:sldId id="264" r:id="rId9"/>
    <p:sldId id="267" r:id="rId10"/>
    <p:sldId id="268" r:id="rId11"/>
    <p:sldId id="293" r:id="rId12"/>
    <p:sldId id="294" r:id="rId13"/>
    <p:sldId id="295" r:id="rId14"/>
    <p:sldId id="296" r:id="rId15"/>
    <p:sldId id="297" r:id="rId16"/>
    <p:sldId id="271" r:id="rId17"/>
    <p:sldId id="272" r:id="rId18"/>
    <p:sldId id="273" r:id="rId19"/>
    <p:sldId id="275" r:id="rId20"/>
    <p:sldId id="300" r:id="rId21"/>
    <p:sldId id="301" r:id="rId22"/>
    <p:sldId id="299" r:id="rId23"/>
    <p:sldId id="290" r:id="rId24"/>
  </p:sldIdLst>
  <p:sldSz cx="9144000" cy="6858000" type="screen4x3"/>
  <p:notesSz cx="6811963" cy="99425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722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8913D8-6819-4A61-ACC7-3C58A6756E17}" type="doc">
      <dgm:prSet loTypeId="urn:microsoft.com/office/officeart/2005/8/layout/hProcess9" loCatId="process" qsTypeId="urn:microsoft.com/office/officeart/2005/8/quickstyle/3d4" qsCatId="3D" csTypeId="urn:microsoft.com/office/officeart/2005/8/colors/accent2_2" csCatId="accent2" phldr="1"/>
      <dgm:spPr/>
    </dgm:pt>
    <dgm:pt modelId="{7F2097DB-0DFF-4C46-B452-E4172835F56A}">
      <dgm:prSet phldrT="[Text]"/>
      <dgm:spPr/>
      <dgm:t>
        <a:bodyPr/>
        <a:lstStyle/>
        <a:p>
          <a:r>
            <a:rPr lang="en-GB" dirty="0" smtClean="0"/>
            <a:t>Pre-</a:t>
          </a:r>
          <a:br>
            <a:rPr lang="en-GB" dirty="0" smtClean="0"/>
          </a:br>
          <a:r>
            <a:rPr lang="en-GB" dirty="0" err="1" smtClean="0"/>
            <a:t>processings</a:t>
          </a:r>
          <a:endParaRPr lang="en-GB" dirty="0"/>
        </a:p>
      </dgm:t>
    </dgm:pt>
    <dgm:pt modelId="{F0F5EA4A-B376-4A95-B8D3-ECC8059EAB7B}" type="parTrans" cxnId="{FB6AECE4-7BB8-445C-B644-8688AF6B64A4}">
      <dgm:prSet/>
      <dgm:spPr/>
      <dgm:t>
        <a:bodyPr/>
        <a:lstStyle/>
        <a:p>
          <a:endParaRPr lang="en-GB"/>
        </a:p>
      </dgm:t>
    </dgm:pt>
    <dgm:pt modelId="{9737F021-D2B6-4A9F-8669-27EF5197BA41}" type="sibTrans" cxnId="{FB6AECE4-7BB8-445C-B644-8688AF6B64A4}">
      <dgm:prSet/>
      <dgm:spPr/>
      <dgm:t>
        <a:bodyPr/>
        <a:lstStyle/>
        <a:p>
          <a:endParaRPr lang="en-GB"/>
        </a:p>
      </dgm:t>
    </dgm:pt>
    <dgm:pt modelId="{95AD3304-8A86-47D3-ACA9-A22CF21B1A19}">
      <dgm:prSet phldrT="[Text]"/>
      <dgm:spPr/>
      <dgm:t>
        <a:bodyPr/>
        <a:lstStyle/>
        <a:p>
          <a:r>
            <a:rPr lang="en-GB" dirty="0" smtClean="0"/>
            <a:t>General</a:t>
          </a:r>
          <a:br>
            <a:rPr lang="en-GB" dirty="0" smtClean="0"/>
          </a:br>
          <a:r>
            <a:rPr lang="en-GB" dirty="0" smtClean="0"/>
            <a:t>Linear</a:t>
          </a:r>
          <a:br>
            <a:rPr lang="en-GB" dirty="0" smtClean="0"/>
          </a:br>
          <a:r>
            <a:rPr lang="en-GB" dirty="0" smtClean="0"/>
            <a:t>Model</a:t>
          </a:r>
          <a:endParaRPr lang="en-GB" dirty="0"/>
        </a:p>
      </dgm:t>
    </dgm:pt>
    <dgm:pt modelId="{3B4536C2-5E70-4AF7-B195-A5A772DD6692}" type="parTrans" cxnId="{A4365F94-B953-448E-B252-42774E4073C1}">
      <dgm:prSet/>
      <dgm:spPr/>
      <dgm:t>
        <a:bodyPr/>
        <a:lstStyle/>
        <a:p>
          <a:endParaRPr lang="en-GB"/>
        </a:p>
      </dgm:t>
    </dgm:pt>
    <dgm:pt modelId="{8EB50080-2325-4A02-9E98-0176133C529E}" type="sibTrans" cxnId="{A4365F94-B953-448E-B252-42774E4073C1}">
      <dgm:prSet/>
      <dgm:spPr/>
      <dgm:t>
        <a:bodyPr/>
        <a:lstStyle/>
        <a:p>
          <a:endParaRPr lang="en-GB"/>
        </a:p>
      </dgm:t>
    </dgm:pt>
    <dgm:pt modelId="{37BB517C-CE6C-41AE-80B3-7D9BBD808FE5}">
      <dgm:prSet phldrT="[Text]"/>
      <dgm:spPr/>
      <dgm:t>
        <a:bodyPr/>
        <a:lstStyle/>
        <a:p>
          <a:r>
            <a:rPr lang="en-GB" dirty="0" smtClean="0"/>
            <a:t>Statistical Inference</a:t>
          </a:r>
          <a:endParaRPr lang="en-GB" dirty="0"/>
        </a:p>
      </dgm:t>
    </dgm:pt>
    <dgm:pt modelId="{A546DC0D-BABE-4945-8C86-5AD60483CD23}" type="parTrans" cxnId="{67060F12-CF93-4F3D-9635-9240C02B0C47}">
      <dgm:prSet/>
      <dgm:spPr/>
      <dgm:t>
        <a:bodyPr/>
        <a:lstStyle/>
        <a:p>
          <a:endParaRPr lang="en-GB"/>
        </a:p>
      </dgm:t>
    </dgm:pt>
    <dgm:pt modelId="{B7044895-C2A8-443C-AA75-8418EDE597B1}" type="sibTrans" cxnId="{67060F12-CF93-4F3D-9635-9240C02B0C47}">
      <dgm:prSet/>
      <dgm:spPr/>
      <dgm:t>
        <a:bodyPr/>
        <a:lstStyle/>
        <a:p>
          <a:endParaRPr lang="en-GB"/>
        </a:p>
      </dgm:t>
    </dgm:pt>
    <dgm:pt modelId="{485CFA58-1618-42E8-851F-0EF9C89F8A5E}" type="pres">
      <dgm:prSet presAssocID="{598913D8-6819-4A61-ACC7-3C58A6756E17}" presName="CompostProcess" presStyleCnt="0">
        <dgm:presLayoutVars>
          <dgm:dir/>
          <dgm:resizeHandles val="exact"/>
        </dgm:presLayoutVars>
      </dgm:prSet>
      <dgm:spPr/>
    </dgm:pt>
    <dgm:pt modelId="{0BD764C0-0D4A-4803-85EC-B73CE0E85678}" type="pres">
      <dgm:prSet presAssocID="{598913D8-6819-4A61-ACC7-3C58A6756E17}" presName="arrow" presStyleLbl="bgShp" presStyleIdx="0" presStyleCnt="1"/>
      <dgm:spPr/>
    </dgm:pt>
    <dgm:pt modelId="{596EA026-47E5-4DDE-9A33-1A52C89AF46B}" type="pres">
      <dgm:prSet presAssocID="{598913D8-6819-4A61-ACC7-3C58A6756E17}" presName="linearProcess" presStyleCnt="0"/>
      <dgm:spPr/>
    </dgm:pt>
    <dgm:pt modelId="{BFEEEEEA-778B-4F06-B710-A97A7A089BA9}" type="pres">
      <dgm:prSet presAssocID="{7F2097DB-0DFF-4C46-B452-E4172835F56A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30807E0-4F39-43A6-AB5B-29192E43260D}" type="pres">
      <dgm:prSet presAssocID="{9737F021-D2B6-4A9F-8669-27EF5197BA41}" presName="sibTrans" presStyleCnt="0"/>
      <dgm:spPr/>
    </dgm:pt>
    <dgm:pt modelId="{19E3FD93-D702-452F-928E-EBB2CF327AB3}" type="pres">
      <dgm:prSet presAssocID="{95AD3304-8A86-47D3-ACA9-A22CF21B1A1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A60CF-13C1-41C8-A27A-F0C6B01050C6}" type="pres">
      <dgm:prSet presAssocID="{8EB50080-2325-4A02-9E98-0176133C529E}" presName="sibTrans" presStyleCnt="0"/>
      <dgm:spPr/>
    </dgm:pt>
    <dgm:pt modelId="{B3041CDB-A4B1-4D4D-9568-280B51D4DAC6}" type="pres">
      <dgm:prSet presAssocID="{37BB517C-CE6C-41AE-80B3-7D9BBD808FE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7060F12-CF93-4F3D-9635-9240C02B0C47}" srcId="{598913D8-6819-4A61-ACC7-3C58A6756E17}" destId="{37BB517C-CE6C-41AE-80B3-7D9BBD808FE5}" srcOrd="2" destOrd="0" parTransId="{A546DC0D-BABE-4945-8C86-5AD60483CD23}" sibTransId="{B7044895-C2A8-443C-AA75-8418EDE597B1}"/>
    <dgm:cxn modelId="{A4365F94-B953-448E-B252-42774E4073C1}" srcId="{598913D8-6819-4A61-ACC7-3C58A6756E17}" destId="{95AD3304-8A86-47D3-ACA9-A22CF21B1A19}" srcOrd="1" destOrd="0" parTransId="{3B4536C2-5E70-4AF7-B195-A5A772DD6692}" sibTransId="{8EB50080-2325-4A02-9E98-0176133C529E}"/>
    <dgm:cxn modelId="{0DC3E226-97D3-47CE-A966-BD61E831BB2E}" type="presOf" srcId="{7F2097DB-0DFF-4C46-B452-E4172835F56A}" destId="{BFEEEEEA-778B-4F06-B710-A97A7A089BA9}" srcOrd="0" destOrd="0" presId="urn:microsoft.com/office/officeart/2005/8/layout/hProcess9"/>
    <dgm:cxn modelId="{E102478E-24FA-4BC9-A57B-D24790B03A49}" type="presOf" srcId="{95AD3304-8A86-47D3-ACA9-A22CF21B1A19}" destId="{19E3FD93-D702-452F-928E-EBB2CF327AB3}" srcOrd="0" destOrd="0" presId="urn:microsoft.com/office/officeart/2005/8/layout/hProcess9"/>
    <dgm:cxn modelId="{FB6AECE4-7BB8-445C-B644-8688AF6B64A4}" srcId="{598913D8-6819-4A61-ACC7-3C58A6756E17}" destId="{7F2097DB-0DFF-4C46-B452-E4172835F56A}" srcOrd="0" destOrd="0" parTransId="{F0F5EA4A-B376-4A95-B8D3-ECC8059EAB7B}" sibTransId="{9737F021-D2B6-4A9F-8669-27EF5197BA41}"/>
    <dgm:cxn modelId="{406DF3DA-D1FF-4629-B996-9E2EABCAD466}" type="presOf" srcId="{598913D8-6819-4A61-ACC7-3C58A6756E17}" destId="{485CFA58-1618-42E8-851F-0EF9C89F8A5E}" srcOrd="0" destOrd="0" presId="urn:microsoft.com/office/officeart/2005/8/layout/hProcess9"/>
    <dgm:cxn modelId="{F16B0526-E3BB-4855-9875-26EF1BED49D2}" type="presOf" srcId="{37BB517C-CE6C-41AE-80B3-7D9BBD808FE5}" destId="{B3041CDB-A4B1-4D4D-9568-280B51D4DAC6}" srcOrd="0" destOrd="0" presId="urn:microsoft.com/office/officeart/2005/8/layout/hProcess9"/>
    <dgm:cxn modelId="{EF388949-582B-4385-ADE5-BEEF8D541E4E}" type="presParOf" srcId="{485CFA58-1618-42E8-851F-0EF9C89F8A5E}" destId="{0BD764C0-0D4A-4803-85EC-B73CE0E85678}" srcOrd="0" destOrd="0" presId="urn:microsoft.com/office/officeart/2005/8/layout/hProcess9"/>
    <dgm:cxn modelId="{3F130F07-46D2-4EA1-B2EC-845B02B0A21E}" type="presParOf" srcId="{485CFA58-1618-42E8-851F-0EF9C89F8A5E}" destId="{596EA026-47E5-4DDE-9A33-1A52C89AF46B}" srcOrd="1" destOrd="0" presId="urn:microsoft.com/office/officeart/2005/8/layout/hProcess9"/>
    <dgm:cxn modelId="{B611C1E6-85DF-446B-885E-8EEFB50B73A4}" type="presParOf" srcId="{596EA026-47E5-4DDE-9A33-1A52C89AF46B}" destId="{BFEEEEEA-778B-4F06-B710-A97A7A089BA9}" srcOrd="0" destOrd="0" presId="urn:microsoft.com/office/officeart/2005/8/layout/hProcess9"/>
    <dgm:cxn modelId="{3ABC2905-D6C9-4C31-976B-E44363891CCB}" type="presParOf" srcId="{596EA026-47E5-4DDE-9A33-1A52C89AF46B}" destId="{A30807E0-4F39-43A6-AB5B-29192E43260D}" srcOrd="1" destOrd="0" presId="urn:microsoft.com/office/officeart/2005/8/layout/hProcess9"/>
    <dgm:cxn modelId="{C8B94B3C-54DB-4A24-86E9-6F6EE39B624C}" type="presParOf" srcId="{596EA026-47E5-4DDE-9A33-1A52C89AF46B}" destId="{19E3FD93-D702-452F-928E-EBB2CF327AB3}" srcOrd="2" destOrd="0" presId="urn:microsoft.com/office/officeart/2005/8/layout/hProcess9"/>
    <dgm:cxn modelId="{7DCB60CF-C75C-4832-864E-88185C5CC8D1}" type="presParOf" srcId="{596EA026-47E5-4DDE-9A33-1A52C89AF46B}" destId="{4A5A60CF-13C1-41C8-A27A-F0C6B01050C6}" srcOrd="3" destOrd="0" presId="urn:microsoft.com/office/officeart/2005/8/layout/hProcess9"/>
    <dgm:cxn modelId="{D436FECE-6B66-47E9-865D-0E69374DBC57}" type="presParOf" srcId="{596EA026-47E5-4DDE-9A33-1A52C89AF46B}" destId="{B3041CDB-A4B1-4D4D-9568-280B51D4DAC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764C0-0D4A-4803-85EC-B73CE0E85678}">
      <dsp:nvSpPr>
        <dsp:cNvPr id="0" name=""/>
        <dsp:cNvSpPr/>
      </dsp:nvSpPr>
      <dsp:spPr>
        <a:xfrm>
          <a:off x="645794" y="0"/>
          <a:ext cx="7319010" cy="441960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EEEEEA-778B-4F06-B710-A97A7A089BA9}">
      <dsp:nvSpPr>
        <dsp:cNvPr id="0" name=""/>
        <dsp:cNvSpPr/>
      </dsp:nvSpPr>
      <dsp:spPr>
        <a:xfrm>
          <a:off x="5491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Pre-</a:t>
          </a:r>
          <a:br>
            <a:rPr lang="en-GB" sz="3300" kern="1200" dirty="0" smtClean="0"/>
          </a:br>
          <a:r>
            <a:rPr lang="en-GB" sz="3300" kern="1200" dirty="0" err="1" smtClean="0"/>
            <a:t>processings</a:t>
          </a:r>
          <a:endParaRPr lang="en-GB" sz="3300" kern="1200" dirty="0"/>
        </a:p>
      </dsp:txBody>
      <dsp:txXfrm>
        <a:off x="91790" y="1412179"/>
        <a:ext cx="2544544" cy="1595242"/>
      </dsp:txXfrm>
    </dsp:sp>
    <dsp:sp modelId="{19E3FD93-D702-452F-928E-EBB2CF327AB3}">
      <dsp:nvSpPr>
        <dsp:cNvPr id="0" name=""/>
        <dsp:cNvSpPr/>
      </dsp:nvSpPr>
      <dsp:spPr>
        <a:xfrm>
          <a:off x="2946728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General</a:t>
          </a:r>
          <a:br>
            <a:rPr lang="en-GB" sz="3300" kern="1200" dirty="0" smtClean="0"/>
          </a:br>
          <a:r>
            <a:rPr lang="en-GB" sz="3300" kern="1200" dirty="0" smtClean="0"/>
            <a:t>Linear</a:t>
          </a:r>
          <a:br>
            <a:rPr lang="en-GB" sz="3300" kern="1200" dirty="0" smtClean="0"/>
          </a:br>
          <a:r>
            <a:rPr lang="en-GB" sz="3300" kern="1200" dirty="0" smtClean="0"/>
            <a:t>Model</a:t>
          </a:r>
          <a:endParaRPr lang="en-GB" sz="3300" kern="1200" dirty="0"/>
        </a:p>
      </dsp:txBody>
      <dsp:txXfrm>
        <a:off x="3033027" y="1412179"/>
        <a:ext cx="2544544" cy="1595242"/>
      </dsp:txXfrm>
    </dsp:sp>
    <dsp:sp modelId="{B3041CDB-A4B1-4D4D-9568-280B51D4DAC6}">
      <dsp:nvSpPr>
        <dsp:cNvPr id="0" name=""/>
        <dsp:cNvSpPr/>
      </dsp:nvSpPr>
      <dsp:spPr>
        <a:xfrm>
          <a:off x="5887965" y="1325880"/>
          <a:ext cx="2717142" cy="1767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 smtClean="0"/>
            <a:t>Statistical Inference</a:t>
          </a:r>
          <a:endParaRPr lang="en-GB" sz="3300" kern="1200" dirty="0"/>
        </a:p>
      </dsp:txBody>
      <dsp:txXfrm>
        <a:off x="5974264" y="1412179"/>
        <a:ext cx="2544544" cy="15952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BB870-C074-4D5E-8E46-67EEC7A223BB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07CF5-2B62-4AA2-9BE9-F7D966B777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46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4A7CA-AECF-48C7-B1C6-241B3D678511}" type="datetimeFigureOut">
              <a:rPr lang="en-GB" smtClean="0"/>
              <a:t>30/10/2019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A5CE1-9FD8-47DB-83E8-6D083D2360F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33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CE1-9FD8-47DB-83E8-6D083D2360F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9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A5CE1-9FD8-47DB-83E8-6D083D2360F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192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B7245-3578-4017-825A-AE0273D712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366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657D7C-F989-4D58-AB42-52BDDE93A0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3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579438"/>
            <a:ext cx="2095500" cy="5546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579438"/>
            <a:ext cx="6134100" cy="55467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1604D-2492-477D-A8CE-F817E6EB121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66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4ECDD-6E21-4501-8E84-FAF739590C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7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5BE45-554F-4437-A5EA-C4FD5ACF00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58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44FA2-4EB7-4339-B2F5-F3303C832C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628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BF4E7F-DCA0-4EB1-A07C-BAC4461372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728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789C8B-2E40-4651-843F-34AD3DB36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71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3F2A1-A6AC-4A29-BE14-4CECC39ED8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907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B84AD-0DB5-47AD-8CA7-A98F55FB26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844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B193AB-6C5D-4609-B070-1E0FD13E20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81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579438"/>
            <a:ext cx="822960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67E514D1-E5A8-4C0C-AF3B-D5F5236D81CF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5367" name="Picture 7" descr="spm_head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88" b="10420"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993366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67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6.emf"/><Relationship Id="rId5" Type="http://schemas.openxmlformats.org/officeDocument/2006/relationships/image" Target="../media/image65.emf"/><Relationship Id="rId10" Type="http://schemas.openxmlformats.org/officeDocument/2006/relationships/image" Target="../media/image98.png"/><Relationship Id="rId4" Type="http://schemas.openxmlformats.org/officeDocument/2006/relationships/image" Target="../media/image64.emf"/><Relationship Id="rId9" Type="http://schemas.openxmlformats.org/officeDocument/2006/relationships/image" Target="../media/image6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1" Type="http://schemas.openxmlformats.org/officeDocument/2006/relationships/image" Target="../media/image7.png"/><Relationship Id="rId7" Type="http://schemas.microsoft.com/office/2007/relationships/diagramDrawing" Target="../diagrams/drawing1.xml"/><Relationship Id="rId12" Type="http://schemas.openxmlformats.org/officeDocument/2006/relationships/image" Target="../media/image3.png"/><Relationship Id="rId2" Type="http://schemas.openxmlformats.org/officeDocument/2006/relationships/image" Target="../media/image2.png"/><Relationship Id="rId16" Type="http://schemas.openxmlformats.org/officeDocument/2006/relationships/image" Target="../media/image5.png"/><Relationship Id="rId20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4.png"/><Relationship Id="rId19" Type="http://schemas.openxmlformats.org/officeDocument/2006/relationships/image" Target="../media/image14.png"/><Relationship Id="rId4" Type="http://schemas.openxmlformats.org/officeDocument/2006/relationships/diagramLayout" Target="../diagrams/layout1.xml"/><Relationship Id="rId1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8.png"/><Relationship Id="rId18" Type="http://schemas.openxmlformats.org/officeDocument/2006/relationships/image" Target="../media/image53.png"/><Relationship Id="rId3" Type="http://schemas.openxmlformats.org/officeDocument/2006/relationships/image" Target="../media/image44.png"/><Relationship Id="rId21" Type="http://schemas.openxmlformats.org/officeDocument/2006/relationships/image" Target="../media/image56.png"/><Relationship Id="rId7" Type="http://schemas.openxmlformats.org/officeDocument/2006/relationships/image" Target="../media/image40.png"/><Relationship Id="rId12" Type="http://schemas.openxmlformats.org/officeDocument/2006/relationships/image" Target="../media/image47.png"/><Relationship Id="rId17" Type="http://schemas.openxmlformats.org/officeDocument/2006/relationships/image" Target="../media/image52.png"/><Relationship Id="rId2" Type="http://schemas.openxmlformats.org/officeDocument/2006/relationships/image" Target="../media/image45.png"/><Relationship Id="rId16" Type="http://schemas.openxmlformats.org/officeDocument/2006/relationships/image" Target="../media/image51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5" Type="http://schemas.openxmlformats.org/officeDocument/2006/relationships/image" Target="../media/image50.png"/><Relationship Id="rId10" Type="http://schemas.openxmlformats.org/officeDocument/2006/relationships/image" Target="../media/image37.png"/><Relationship Id="rId19" Type="http://schemas.openxmlformats.org/officeDocument/2006/relationships/image" Target="../media/image54.png"/><Relationship Id="rId4" Type="http://schemas.openxmlformats.org/officeDocument/2006/relationships/image" Target="../media/image43.png"/><Relationship Id="rId9" Type="http://schemas.openxmlformats.org/officeDocument/2006/relationships/image" Target="../media/image38.png"/><Relationship Id="rId14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362200"/>
            <a:ext cx="7772400" cy="1470025"/>
          </a:xfrm>
        </p:spPr>
        <p:txBody>
          <a:bodyPr/>
          <a:lstStyle/>
          <a:p>
            <a:pPr algn="ctr"/>
            <a:r>
              <a:rPr lang="en-GB" sz="5400" dirty="0" smtClean="0"/>
              <a:t>Topological Inference</a:t>
            </a:r>
            <a:endParaRPr lang="en-US" sz="5400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4038600"/>
            <a:ext cx="8305800" cy="1219200"/>
          </a:xfrm>
        </p:spPr>
        <p:txBody>
          <a:bodyPr/>
          <a:lstStyle/>
          <a:p>
            <a:r>
              <a:rPr lang="en-GB" sz="1800" i="1" dirty="0"/>
              <a:t>Guillaume Flandin</a:t>
            </a:r>
          </a:p>
          <a:p>
            <a:r>
              <a:rPr lang="en-GB" sz="1600" dirty="0" err="1"/>
              <a:t>Wellcome</a:t>
            </a:r>
            <a:r>
              <a:rPr lang="en-GB" sz="1600" dirty="0"/>
              <a:t> </a:t>
            </a:r>
            <a:r>
              <a:rPr lang="en-GB" sz="1600" dirty="0" smtClean="0"/>
              <a:t>Centre for Human </a:t>
            </a:r>
            <a:r>
              <a:rPr lang="en-GB" sz="1600" dirty="0"/>
              <a:t>Neuroimaging</a:t>
            </a:r>
          </a:p>
          <a:p>
            <a:r>
              <a:rPr lang="en-GB" sz="1600" dirty="0"/>
              <a:t>University College London</a:t>
            </a:r>
            <a:endParaRPr lang="en-US" sz="1600" dirty="0"/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0" y="6019800"/>
            <a:ext cx="9144000" cy="838200"/>
          </a:xfrm>
          <a:prstGeom prst="rect">
            <a:avLst/>
          </a:prstGeom>
          <a:solidFill>
            <a:srgbClr val="99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>
                <a:solidFill>
                  <a:schemeClr val="bg1"/>
                </a:solidFill>
              </a:rPr>
              <a:t>SPM Course</a:t>
            </a:r>
          </a:p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600" b="1" dirty="0" smtClean="0">
                <a:solidFill>
                  <a:schemeClr val="bg1"/>
                </a:solidFill>
              </a:rPr>
              <a:t>London, </a:t>
            </a:r>
            <a:r>
              <a:rPr lang="en-GB" sz="1600" b="1" dirty="0" smtClean="0">
                <a:solidFill>
                  <a:schemeClr val="bg1"/>
                </a:solidFill>
              </a:rPr>
              <a:t>October </a:t>
            </a:r>
            <a:r>
              <a:rPr lang="en-GB" sz="1600" b="1" dirty="0" smtClean="0">
                <a:solidFill>
                  <a:schemeClr val="bg1"/>
                </a:solidFill>
              </a:rPr>
              <a:t>2019</a:t>
            </a:r>
            <a:endParaRPr lang="en-US" sz="1600" b="1" dirty="0">
              <a:solidFill>
                <a:schemeClr val="bg1"/>
              </a:solidFill>
            </a:endParaRPr>
          </a:p>
        </p:txBody>
      </p:sp>
      <p:pic>
        <p:nvPicPr>
          <p:cNvPr id="16389" name="Picture 5" descr="spm_hea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47"/>
          <a:stretch>
            <a:fillRect/>
          </a:stretch>
        </p:blipFill>
        <p:spPr bwMode="auto">
          <a:xfrm>
            <a:off x="0" y="9525"/>
            <a:ext cx="9144000" cy="150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419100" y="5562599"/>
            <a:ext cx="8305800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993366"/>
              </a:buClr>
              <a:buFont typeface="Wingdings" pitchFamily="2" charset="2"/>
              <a:buNone/>
            </a:pPr>
            <a:r>
              <a:rPr lang="en-GB" sz="1400" i="1" dirty="0" smtClean="0"/>
              <a:t>With </a:t>
            </a:r>
            <a:r>
              <a:rPr lang="en-GB" sz="1400" i="1" dirty="0"/>
              <a:t>thanks to Justin Chumbley and Tom </a:t>
            </a:r>
            <a:r>
              <a:rPr lang="en-GB" sz="1400" i="1" dirty="0" smtClean="0"/>
              <a:t>Nichols</a:t>
            </a:r>
            <a:endParaRPr lang="en-US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Theory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695271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ym typeface="Symbol"/>
              </a:rPr>
              <a:t> </a:t>
            </a:r>
            <a:r>
              <a:rPr lang="en-US" sz="2400" dirty="0" smtClean="0"/>
              <a:t>Consider </a:t>
            </a:r>
            <a:r>
              <a:rPr lang="en-US" sz="2400" dirty="0"/>
              <a:t>a statistic image as a </a:t>
            </a:r>
            <a:r>
              <a:rPr lang="en-US" sz="2400" dirty="0" err="1"/>
              <a:t>discretisation</a:t>
            </a:r>
            <a:r>
              <a:rPr lang="en-US" sz="2400" dirty="0"/>
              <a:t> of </a:t>
            </a:r>
            <a:r>
              <a:rPr lang="en-US" sz="2400" dirty="0" smtClean="0"/>
              <a:t>a continuous underlying </a:t>
            </a:r>
            <a:r>
              <a:rPr lang="en-US" sz="2400" dirty="0"/>
              <a:t>random </a:t>
            </a:r>
            <a:r>
              <a:rPr lang="en-US" sz="2400" dirty="0" smtClean="0"/>
              <a:t>field.</a:t>
            </a:r>
            <a:br>
              <a:rPr lang="en-US" sz="2400" dirty="0" smtClean="0"/>
            </a:br>
            <a:endParaRPr lang="en-US" sz="2400" dirty="0"/>
          </a:p>
          <a:p>
            <a:r>
              <a:rPr lang="en-US" sz="2400" dirty="0">
                <a:sym typeface="Symbol"/>
              </a:rPr>
              <a:t> </a:t>
            </a:r>
            <a:r>
              <a:rPr lang="en-US" sz="2400" dirty="0" smtClean="0"/>
              <a:t>Use </a:t>
            </a:r>
            <a:r>
              <a:rPr lang="en-US" sz="2400" dirty="0"/>
              <a:t>results from continuous </a:t>
            </a:r>
            <a:r>
              <a:rPr lang="en-US" sz="2400" b="1" dirty="0"/>
              <a:t>random field </a:t>
            </a:r>
            <a:r>
              <a:rPr lang="en-US" sz="2400" b="1" dirty="0" smtClean="0"/>
              <a:t>theory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9" t="6443" r="4255" b="6722"/>
          <a:stretch/>
        </p:blipFill>
        <p:spPr>
          <a:xfrm>
            <a:off x="119743" y="3331027"/>
            <a:ext cx="3918857" cy="337457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657600" y="3352800"/>
            <a:ext cx="5410200" cy="3352800"/>
            <a:chOff x="3657600" y="3352800"/>
            <a:chExt cx="5410200" cy="33528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37" t="6659" r="4756" b="7062"/>
            <a:stretch/>
          </p:blipFill>
          <p:spPr>
            <a:xfrm>
              <a:off x="5009974" y="3352800"/>
              <a:ext cx="4057826" cy="3352800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>
              <a:stCxn id="7" idx="1"/>
            </p:cNvCxnSpPr>
            <p:nvPr/>
          </p:nvCxnSpPr>
          <p:spPr bwMode="auto">
            <a:xfrm flipH="1">
              <a:off x="3886200" y="5029200"/>
              <a:ext cx="1123774" cy="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" name="TextBox 9"/>
            <p:cNvSpPr txBox="1"/>
            <p:nvPr/>
          </p:nvSpPr>
          <p:spPr>
            <a:xfrm>
              <a:off x="3657600" y="5039380"/>
              <a:ext cx="1676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lattice representation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7398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Peak height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0" hangingPunct="0"/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32" name="Straight Arrow Connector 31"/>
          <p:cNvCxnSpPr>
            <a:stCxn id="23" idx="3"/>
          </p:cNvCxnSpPr>
          <p:nvPr/>
        </p:nvCxnSpPr>
        <p:spPr bwMode="auto">
          <a:xfrm flipH="1">
            <a:off x="2743200" y="3135936"/>
            <a:ext cx="10763" cy="198113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4572000" y="4191000"/>
            <a:ext cx="1" cy="95391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9" name="Straight Arrow Connector 48"/>
          <p:cNvCxnSpPr/>
          <p:nvPr/>
        </p:nvCxnSpPr>
        <p:spPr bwMode="auto">
          <a:xfrm>
            <a:off x="6934200" y="4419600"/>
            <a:ext cx="1" cy="6974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1" name="5-Point Star 50"/>
          <p:cNvSpPr/>
          <p:nvPr/>
        </p:nvSpPr>
        <p:spPr bwMode="auto">
          <a:xfrm>
            <a:off x="2689885" y="3059736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2" name="5-Point Star 51"/>
          <p:cNvSpPr/>
          <p:nvPr/>
        </p:nvSpPr>
        <p:spPr bwMode="auto">
          <a:xfrm>
            <a:off x="4518686" y="4154568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53" name="5-Point Star 52"/>
          <p:cNvSpPr/>
          <p:nvPr/>
        </p:nvSpPr>
        <p:spPr bwMode="auto">
          <a:xfrm>
            <a:off x="6873646" y="4343400"/>
            <a:ext cx="106630" cy="76200"/>
          </a:xfrm>
          <a:prstGeom prst="star5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2725" y="1268760"/>
            <a:ext cx="2959465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Peak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24542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51" grpId="0" animBg="1"/>
      <p:bldP spid="52" grpId="0" animBg="1"/>
      <p:bldP spid="5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Cluster extent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1259651" y="457200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62000" y="43550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</a:rPr>
              <a:t>u</a:t>
            </a:r>
            <a:r>
              <a:rPr lang="en-US" baseline="-25000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clus</a:t>
            </a:r>
            <a:endParaRPr lang="en-US" sz="1400" dirty="0">
              <a:solidFill>
                <a:srgbClr val="333399">
                  <a:lumMod val="75000"/>
                </a:srgbClr>
              </a:solidFill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45720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917607" y="4572000"/>
            <a:ext cx="1416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53200" y="4572000"/>
            <a:ext cx="7081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538389" y="2544202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u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clus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: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luster-forming threshold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72725" y="1268760"/>
            <a:ext cx="3233578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Cluster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33863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/>
      <p:bldP spid="45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Topological inference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538389" y="1608892"/>
            <a:ext cx="2615011" cy="67710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</a:rPr>
              <a:t>Topological feature:</a:t>
            </a:r>
            <a:endParaRPr lang="en-GB" sz="2000" b="1" dirty="0">
              <a:solidFill>
                <a:srgbClr val="000000"/>
              </a:solidFill>
            </a:endParaRPr>
          </a:p>
          <a:p>
            <a:pPr algn="ctr"/>
            <a:r>
              <a:rPr lang="en-GB" dirty="0" smtClean="0">
                <a:solidFill>
                  <a:srgbClr val="000000"/>
                </a:solidFill>
              </a:rPr>
              <a:t>Number of clusters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457200" y="2438400"/>
            <a:ext cx="7851070" cy="3124200"/>
            <a:chOff x="530930" y="2362200"/>
            <a:chExt cx="7851070" cy="3124200"/>
          </a:xfrm>
        </p:grpSpPr>
        <p:sp>
          <p:nvSpPr>
            <p:cNvPr id="23" name="Freeform 22"/>
            <p:cNvSpPr/>
            <p:nvPr/>
          </p:nvSpPr>
          <p:spPr>
            <a:xfrm>
              <a:off x="1485781" y="3059668"/>
              <a:ext cx="6175169" cy="2113601"/>
            </a:xfrm>
            <a:custGeom>
              <a:avLst/>
              <a:gdLst>
                <a:gd name="connsiteX0" fmla="*/ 0 w 6175169"/>
                <a:gd name="connsiteY0" fmla="*/ 1912042 h 2200941"/>
                <a:gd name="connsiteX1" fmla="*/ 498764 w 6175169"/>
                <a:gd name="connsiteY1" fmla="*/ 2042670 h 2200941"/>
                <a:gd name="connsiteX2" fmla="*/ 1413164 w 6175169"/>
                <a:gd name="connsiteY2" fmla="*/ 114 h 2200941"/>
                <a:gd name="connsiteX3" fmla="*/ 1769424 w 6175169"/>
                <a:gd name="connsiteY3" fmla="*/ 1947668 h 2200941"/>
                <a:gd name="connsiteX4" fmla="*/ 2398816 w 6175169"/>
                <a:gd name="connsiteY4" fmla="*/ 1971418 h 2200941"/>
                <a:gd name="connsiteX5" fmla="*/ 2660073 w 6175169"/>
                <a:gd name="connsiteY5" fmla="*/ 1187647 h 2200941"/>
                <a:gd name="connsiteX6" fmla="*/ 3752603 w 6175169"/>
                <a:gd name="connsiteY6" fmla="*/ 1175771 h 2200941"/>
                <a:gd name="connsiteX7" fmla="*/ 4061361 w 6175169"/>
                <a:gd name="connsiteY7" fmla="*/ 1828914 h 2200941"/>
                <a:gd name="connsiteX8" fmla="*/ 4536374 w 6175169"/>
                <a:gd name="connsiteY8" fmla="*/ 1959543 h 2200941"/>
                <a:gd name="connsiteX9" fmla="*/ 4952011 w 6175169"/>
                <a:gd name="connsiteY9" fmla="*/ 1864540 h 2200941"/>
                <a:gd name="connsiteX10" fmla="*/ 5320146 w 6175169"/>
                <a:gd name="connsiteY10" fmla="*/ 1448904 h 2200941"/>
                <a:gd name="connsiteX11" fmla="*/ 5676405 w 6175169"/>
                <a:gd name="connsiteY11" fmla="*/ 1318275 h 2200941"/>
                <a:gd name="connsiteX12" fmla="*/ 5949538 w 6175169"/>
                <a:gd name="connsiteY12" fmla="*/ 1603283 h 2200941"/>
                <a:gd name="connsiteX13" fmla="*/ 6175169 w 6175169"/>
                <a:gd name="connsiteY13" fmla="*/ 1983294 h 2200941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398816 w 6175169"/>
                <a:gd name="connsiteY4" fmla="*/ 2054546 h 2200942"/>
                <a:gd name="connsiteX5" fmla="*/ 2660073 w 6175169"/>
                <a:gd name="connsiteY5" fmla="*/ 1187648 h 2200942"/>
                <a:gd name="connsiteX6" fmla="*/ 3752603 w 6175169"/>
                <a:gd name="connsiteY6" fmla="*/ 1175772 h 2200942"/>
                <a:gd name="connsiteX7" fmla="*/ 4061361 w 6175169"/>
                <a:gd name="connsiteY7" fmla="*/ 1828915 h 2200942"/>
                <a:gd name="connsiteX8" fmla="*/ 4536374 w 6175169"/>
                <a:gd name="connsiteY8" fmla="*/ 1959544 h 2200942"/>
                <a:gd name="connsiteX9" fmla="*/ 4952011 w 6175169"/>
                <a:gd name="connsiteY9" fmla="*/ 1864541 h 2200942"/>
                <a:gd name="connsiteX10" fmla="*/ 5320146 w 6175169"/>
                <a:gd name="connsiteY10" fmla="*/ 1448905 h 2200942"/>
                <a:gd name="connsiteX11" fmla="*/ 5676405 w 6175169"/>
                <a:gd name="connsiteY11" fmla="*/ 1318276 h 2200942"/>
                <a:gd name="connsiteX12" fmla="*/ 5949538 w 6175169"/>
                <a:gd name="connsiteY12" fmla="*/ 1603284 h 2200942"/>
                <a:gd name="connsiteX13" fmla="*/ 6175169 w 6175169"/>
                <a:gd name="connsiteY13" fmla="*/ 1983295 h 2200942"/>
                <a:gd name="connsiteX0" fmla="*/ 0 w 6175169"/>
                <a:gd name="connsiteY0" fmla="*/ 1912044 h 2200943"/>
                <a:gd name="connsiteX1" fmla="*/ 498764 w 6175169"/>
                <a:gd name="connsiteY1" fmla="*/ 2042672 h 2200943"/>
                <a:gd name="connsiteX2" fmla="*/ 1413164 w 6175169"/>
                <a:gd name="connsiteY2" fmla="*/ 116 h 2200943"/>
                <a:gd name="connsiteX3" fmla="*/ 1769424 w 6175169"/>
                <a:gd name="connsiteY3" fmla="*/ 1947670 h 2200943"/>
                <a:gd name="connsiteX4" fmla="*/ 2085109 w 6175169"/>
                <a:gd name="connsiteY4" fmla="*/ 2157353 h 2200943"/>
                <a:gd name="connsiteX5" fmla="*/ 2398816 w 6175169"/>
                <a:gd name="connsiteY5" fmla="*/ 2054547 h 2200943"/>
                <a:gd name="connsiteX6" fmla="*/ 2660073 w 6175169"/>
                <a:gd name="connsiteY6" fmla="*/ 1187649 h 2200943"/>
                <a:gd name="connsiteX7" fmla="*/ 3752603 w 6175169"/>
                <a:gd name="connsiteY7" fmla="*/ 1175773 h 2200943"/>
                <a:gd name="connsiteX8" fmla="*/ 4061361 w 6175169"/>
                <a:gd name="connsiteY8" fmla="*/ 1828916 h 2200943"/>
                <a:gd name="connsiteX9" fmla="*/ 4536374 w 6175169"/>
                <a:gd name="connsiteY9" fmla="*/ 1959545 h 2200943"/>
                <a:gd name="connsiteX10" fmla="*/ 4952011 w 6175169"/>
                <a:gd name="connsiteY10" fmla="*/ 1864542 h 2200943"/>
                <a:gd name="connsiteX11" fmla="*/ 5320146 w 6175169"/>
                <a:gd name="connsiteY11" fmla="*/ 1448906 h 2200943"/>
                <a:gd name="connsiteX12" fmla="*/ 5676405 w 6175169"/>
                <a:gd name="connsiteY12" fmla="*/ 1318277 h 2200943"/>
                <a:gd name="connsiteX13" fmla="*/ 5949538 w 6175169"/>
                <a:gd name="connsiteY13" fmla="*/ 1603285 h 2200943"/>
                <a:gd name="connsiteX14" fmla="*/ 6175169 w 6175169"/>
                <a:gd name="connsiteY14" fmla="*/ 1983296 h 2200943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320146 w 6175169"/>
                <a:gd name="connsiteY11" fmla="*/ 1448905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676405 w 6175169"/>
                <a:gd name="connsiteY12" fmla="*/ 1318276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43 h 2200942"/>
                <a:gd name="connsiteX1" fmla="*/ 498764 w 6175169"/>
                <a:gd name="connsiteY1" fmla="*/ 2042671 h 2200942"/>
                <a:gd name="connsiteX2" fmla="*/ 1413164 w 6175169"/>
                <a:gd name="connsiteY2" fmla="*/ 115 h 2200942"/>
                <a:gd name="connsiteX3" fmla="*/ 1769424 w 6175169"/>
                <a:gd name="connsiteY3" fmla="*/ 1947669 h 2200942"/>
                <a:gd name="connsiteX4" fmla="*/ 2085109 w 6175169"/>
                <a:gd name="connsiteY4" fmla="*/ 2026724 h 2200942"/>
                <a:gd name="connsiteX5" fmla="*/ 2398816 w 6175169"/>
                <a:gd name="connsiteY5" fmla="*/ 2054546 h 2200942"/>
                <a:gd name="connsiteX6" fmla="*/ 2660073 w 6175169"/>
                <a:gd name="connsiteY6" fmla="*/ 1187648 h 2200942"/>
                <a:gd name="connsiteX7" fmla="*/ 3752603 w 6175169"/>
                <a:gd name="connsiteY7" fmla="*/ 1175772 h 2200942"/>
                <a:gd name="connsiteX8" fmla="*/ 4061361 w 6175169"/>
                <a:gd name="connsiteY8" fmla="*/ 1828915 h 2200942"/>
                <a:gd name="connsiteX9" fmla="*/ 4536374 w 6175169"/>
                <a:gd name="connsiteY9" fmla="*/ 1959544 h 2200942"/>
                <a:gd name="connsiteX10" fmla="*/ 4952011 w 6175169"/>
                <a:gd name="connsiteY10" fmla="*/ 1864541 h 2200942"/>
                <a:gd name="connsiteX11" fmla="*/ 5237019 w 6175169"/>
                <a:gd name="connsiteY11" fmla="*/ 1342028 h 2200942"/>
                <a:gd name="connsiteX12" fmla="*/ 5723906 w 6175169"/>
                <a:gd name="connsiteY12" fmla="*/ 1306401 h 2200942"/>
                <a:gd name="connsiteX13" fmla="*/ 5949538 w 6175169"/>
                <a:gd name="connsiteY13" fmla="*/ 1603284 h 2200942"/>
                <a:gd name="connsiteX14" fmla="*/ 6175169 w 6175169"/>
                <a:gd name="connsiteY14" fmla="*/ 1983295 h 2200942"/>
                <a:gd name="connsiteX0" fmla="*/ 0 w 6175169"/>
                <a:gd name="connsiteY0" fmla="*/ 1912020 h 2116460"/>
                <a:gd name="connsiteX1" fmla="*/ 807522 w 6175169"/>
                <a:gd name="connsiteY1" fmla="*/ 1864519 h 2116460"/>
                <a:gd name="connsiteX2" fmla="*/ 1413164 w 6175169"/>
                <a:gd name="connsiteY2" fmla="*/ 92 h 2116460"/>
                <a:gd name="connsiteX3" fmla="*/ 1769424 w 6175169"/>
                <a:gd name="connsiteY3" fmla="*/ 1947646 h 2116460"/>
                <a:gd name="connsiteX4" fmla="*/ 2085109 w 6175169"/>
                <a:gd name="connsiteY4" fmla="*/ 2026701 h 2116460"/>
                <a:gd name="connsiteX5" fmla="*/ 2398816 w 6175169"/>
                <a:gd name="connsiteY5" fmla="*/ 2054523 h 2116460"/>
                <a:gd name="connsiteX6" fmla="*/ 2660073 w 6175169"/>
                <a:gd name="connsiteY6" fmla="*/ 1187625 h 2116460"/>
                <a:gd name="connsiteX7" fmla="*/ 3752603 w 6175169"/>
                <a:gd name="connsiteY7" fmla="*/ 1175749 h 2116460"/>
                <a:gd name="connsiteX8" fmla="*/ 4061361 w 6175169"/>
                <a:gd name="connsiteY8" fmla="*/ 1828892 h 2116460"/>
                <a:gd name="connsiteX9" fmla="*/ 4536374 w 6175169"/>
                <a:gd name="connsiteY9" fmla="*/ 1959521 h 2116460"/>
                <a:gd name="connsiteX10" fmla="*/ 4952011 w 6175169"/>
                <a:gd name="connsiteY10" fmla="*/ 1864518 h 2116460"/>
                <a:gd name="connsiteX11" fmla="*/ 5237019 w 6175169"/>
                <a:gd name="connsiteY11" fmla="*/ 1342005 h 2116460"/>
                <a:gd name="connsiteX12" fmla="*/ 5723906 w 6175169"/>
                <a:gd name="connsiteY12" fmla="*/ 1306378 h 2116460"/>
                <a:gd name="connsiteX13" fmla="*/ 5949538 w 6175169"/>
                <a:gd name="connsiteY13" fmla="*/ 1603261 h 2116460"/>
                <a:gd name="connsiteX14" fmla="*/ 6175169 w 6175169"/>
                <a:gd name="connsiteY14" fmla="*/ 1983272 h 2116460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413164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07522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878774 w 6175169"/>
                <a:gd name="connsiteY1" fmla="*/ 1864495 h 2113601"/>
                <a:gd name="connsiteX2" fmla="*/ 1341912 w 6175169"/>
                <a:gd name="connsiteY2" fmla="*/ 68 h 2113601"/>
                <a:gd name="connsiteX3" fmla="*/ 1662546 w 6175169"/>
                <a:gd name="connsiteY3" fmla="*/ 1935746 h 2113601"/>
                <a:gd name="connsiteX4" fmla="*/ 2085109 w 6175169"/>
                <a:gd name="connsiteY4" fmla="*/ 2026677 h 2113601"/>
                <a:gd name="connsiteX5" fmla="*/ 2398816 w 6175169"/>
                <a:gd name="connsiteY5" fmla="*/ 2054499 h 2113601"/>
                <a:gd name="connsiteX6" fmla="*/ 2660073 w 6175169"/>
                <a:gd name="connsiteY6" fmla="*/ 1187601 h 2113601"/>
                <a:gd name="connsiteX7" fmla="*/ 3752603 w 6175169"/>
                <a:gd name="connsiteY7" fmla="*/ 1175725 h 2113601"/>
                <a:gd name="connsiteX8" fmla="*/ 4061361 w 6175169"/>
                <a:gd name="connsiteY8" fmla="*/ 1828868 h 2113601"/>
                <a:gd name="connsiteX9" fmla="*/ 4536374 w 6175169"/>
                <a:gd name="connsiteY9" fmla="*/ 1959497 h 2113601"/>
                <a:gd name="connsiteX10" fmla="*/ 4952011 w 6175169"/>
                <a:gd name="connsiteY10" fmla="*/ 1864494 h 2113601"/>
                <a:gd name="connsiteX11" fmla="*/ 5237019 w 6175169"/>
                <a:gd name="connsiteY11" fmla="*/ 1341981 h 2113601"/>
                <a:gd name="connsiteX12" fmla="*/ 5723906 w 6175169"/>
                <a:gd name="connsiteY12" fmla="*/ 1306354 h 2113601"/>
                <a:gd name="connsiteX13" fmla="*/ 5949538 w 6175169"/>
                <a:gd name="connsiteY13" fmla="*/ 1603237 h 2113601"/>
                <a:gd name="connsiteX14" fmla="*/ 6175169 w 6175169"/>
                <a:gd name="connsiteY14" fmla="*/ 1983248 h 2113601"/>
                <a:gd name="connsiteX0" fmla="*/ 0 w 6175169"/>
                <a:gd name="connsiteY0" fmla="*/ 1911996 h 2113601"/>
                <a:gd name="connsiteX1" fmla="*/ 517566 w 6175169"/>
                <a:gd name="connsiteY1" fmla="*/ 2074178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58189 w 6175169"/>
                <a:gd name="connsiteY1" fmla="*/ 1991051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  <a:gd name="connsiteX0" fmla="*/ 0 w 6175169"/>
                <a:gd name="connsiteY0" fmla="*/ 1911996 h 2113601"/>
                <a:gd name="connsiteX1" fmla="*/ 434438 w 6175169"/>
                <a:gd name="connsiteY1" fmla="*/ 1896049 h 2113601"/>
                <a:gd name="connsiteX2" fmla="*/ 878774 w 6175169"/>
                <a:gd name="connsiteY2" fmla="*/ 1864495 h 2113601"/>
                <a:gd name="connsiteX3" fmla="*/ 1341912 w 6175169"/>
                <a:gd name="connsiteY3" fmla="*/ 68 h 2113601"/>
                <a:gd name="connsiteX4" fmla="*/ 1662546 w 6175169"/>
                <a:gd name="connsiteY4" fmla="*/ 1935746 h 2113601"/>
                <a:gd name="connsiteX5" fmla="*/ 2085109 w 6175169"/>
                <a:gd name="connsiteY5" fmla="*/ 2026677 h 2113601"/>
                <a:gd name="connsiteX6" fmla="*/ 2398816 w 6175169"/>
                <a:gd name="connsiteY6" fmla="*/ 2054499 h 2113601"/>
                <a:gd name="connsiteX7" fmla="*/ 2660073 w 6175169"/>
                <a:gd name="connsiteY7" fmla="*/ 1187601 h 2113601"/>
                <a:gd name="connsiteX8" fmla="*/ 3752603 w 6175169"/>
                <a:gd name="connsiteY8" fmla="*/ 1175725 h 2113601"/>
                <a:gd name="connsiteX9" fmla="*/ 4061361 w 6175169"/>
                <a:gd name="connsiteY9" fmla="*/ 1828868 h 2113601"/>
                <a:gd name="connsiteX10" fmla="*/ 4536374 w 6175169"/>
                <a:gd name="connsiteY10" fmla="*/ 1959497 h 2113601"/>
                <a:gd name="connsiteX11" fmla="*/ 4952011 w 6175169"/>
                <a:gd name="connsiteY11" fmla="*/ 1864494 h 2113601"/>
                <a:gd name="connsiteX12" fmla="*/ 5237019 w 6175169"/>
                <a:gd name="connsiteY12" fmla="*/ 1341981 h 2113601"/>
                <a:gd name="connsiteX13" fmla="*/ 5723906 w 6175169"/>
                <a:gd name="connsiteY13" fmla="*/ 1306354 h 2113601"/>
                <a:gd name="connsiteX14" fmla="*/ 5949538 w 6175169"/>
                <a:gd name="connsiteY14" fmla="*/ 1603237 h 2113601"/>
                <a:gd name="connsiteX15" fmla="*/ 6175169 w 6175169"/>
                <a:gd name="connsiteY15" fmla="*/ 1983248 h 211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175169" h="2113601">
                  <a:moveTo>
                    <a:pt x="0" y="1911996"/>
                  </a:moveTo>
                  <a:cubicBezTo>
                    <a:pt x="86261" y="1939026"/>
                    <a:pt x="287976" y="1903966"/>
                    <a:pt x="434438" y="1896049"/>
                  </a:cubicBezTo>
                  <a:cubicBezTo>
                    <a:pt x="592776" y="2018761"/>
                    <a:pt x="727528" y="2180492"/>
                    <a:pt x="878774" y="1864495"/>
                  </a:cubicBezTo>
                  <a:cubicBezTo>
                    <a:pt x="1030020" y="1548498"/>
                    <a:pt x="1211283" y="-11807"/>
                    <a:pt x="1341912" y="68"/>
                  </a:cubicBezTo>
                  <a:cubicBezTo>
                    <a:pt x="1472541" y="11943"/>
                    <a:pt x="1538680" y="1597978"/>
                    <a:pt x="1662546" y="1935746"/>
                  </a:cubicBezTo>
                  <a:cubicBezTo>
                    <a:pt x="1786412" y="2273514"/>
                    <a:pt x="1980210" y="2008864"/>
                    <a:pt x="2085109" y="2026677"/>
                  </a:cubicBezTo>
                  <a:cubicBezTo>
                    <a:pt x="2190008" y="2044490"/>
                    <a:pt x="2302989" y="2194345"/>
                    <a:pt x="2398816" y="2054499"/>
                  </a:cubicBezTo>
                  <a:cubicBezTo>
                    <a:pt x="2494643" y="1914653"/>
                    <a:pt x="2434442" y="1334063"/>
                    <a:pt x="2660073" y="1187601"/>
                  </a:cubicBezTo>
                  <a:cubicBezTo>
                    <a:pt x="2885704" y="1041139"/>
                    <a:pt x="3519055" y="1068847"/>
                    <a:pt x="3752603" y="1175725"/>
                  </a:cubicBezTo>
                  <a:cubicBezTo>
                    <a:pt x="3986151" y="1282603"/>
                    <a:pt x="3930733" y="1698239"/>
                    <a:pt x="4061361" y="1828868"/>
                  </a:cubicBezTo>
                  <a:cubicBezTo>
                    <a:pt x="4191989" y="1959497"/>
                    <a:pt x="4387932" y="1953559"/>
                    <a:pt x="4536374" y="1959497"/>
                  </a:cubicBezTo>
                  <a:cubicBezTo>
                    <a:pt x="4684816" y="1965435"/>
                    <a:pt x="4835237" y="1967413"/>
                    <a:pt x="4952011" y="1864494"/>
                  </a:cubicBezTo>
                  <a:cubicBezTo>
                    <a:pt x="5068785" y="1761575"/>
                    <a:pt x="5108370" y="1435004"/>
                    <a:pt x="5237019" y="1341981"/>
                  </a:cubicBezTo>
                  <a:cubicBezTo>
                    <a:pt x="5365668" y="1248958"/>
                    <a:pt x="5605153" y="1262811"/>
                    <a:pt x="5723906" y="1306354"/>
                  </a:cubicBezTo>
                  <a:cubicBezTo>
                    <a:pt x="5842659" y="1349897"/>
                    <a:pt x="5874328" y="1490421"/>
                    <a:pt x="5949538" y="1603237"/>
                  </a:cubicBezTo>
                  <a:cubicBezTo>
                    <a:pt x="6024749" y="1716053"/>
                    <a:pt x="6103917" y="1848661"/>
                    <a:pt x="6175169" y="198324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1333381" y="5040868"/>
              <a:ext cx="67818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 flipV="1">
              <a:off x="1333381" y="2461974"/>
              <a:ext cx="0" cy="25788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7581781" y="5117068"/>
              <a:ext cx="8002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space</a:t>
              </a:r>
              <a:endParaRPr lang="en-GB" dirty="0">
                <a:solidFill>
                  <a:srgbClr val="000000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30930" y="2362200"/>
              <a:ext cx="1031051" cy="369332"/>
            </a:xfrm>
            <a:prstGeom prst="rect">
              <a:avLst/>
            </a:prstGeom>
            <a:noFill/>
            <a:scene3d>
              <a:camera prst="orthographicFront">
                <a:rot lat="0" lon="0" rev="5400000"/>
              </a:camera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00000"/>
                  </a:solidFill>
                </a:rPr>
                <a:t>intensity</a:t>
              </a:r>
              <a:endParaRPr lang="en-GB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46" name="Straight Connector 45"/>
          <p:cNvCxnSpPr/>
          <p:nvPr/>
        </p:nvCxnSpPr>
        <p:spPr bwMode="auto">
          <a:xfrm>
            <a:off x="1259651" y="4572000"/>
            <a:ext cx="67818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accent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7" name="TextBox 46"/>
          <p:cNvSpPr txBox="1"/>
          <p:nvPr/>
        </p:nvSpPr>
        <p:spPr>
          <a:xfrm>
            <a:off x="762000" y="4355068"/>
            <a:ext cx="548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</a:rPr>
              <a:t>u</a:t>
            </a:r>
            <a:r>
              <a:rPr lang="en-US" baseline="-25000" dirty="0" err="1" smtClean="0">
                <a:solidFill>
                  <a:srgbClr val="333399">
                    <a:lumMod val="75000"/>
                  </a:srgbClr>
                </a:solidFill>
                <a:latin typeface="Times New Roman" pitchFamily="18" charset="0"/>
                <a:sym typeface="Symbol" pitchFamily="18" charset="2"/>
              </a:rPr>
              <a:t>clus</a:t>
            </a:r>
            <a:endParaRPr lang="en-US" sz="1400" dirty="0">
              <a:solidFill>
                <a:srgbClr val="333399">
                  <a:lumMod val="75000"/>
                </a:srgbClr>
              </a:solidFill>
              <a:latin typeface="Arial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438400" y="4572000"/>
            <a:ext cx="5334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Straight Arrow Connector 38"/>
          <p:cNvCxnSpPr/>
          <p:nvPr/>
        </p:nvCxnSpPr>
        <p:spPr bwMode="auto">
          <a:xfrm>
            <a:off x="3917607" y="4572000"/>
            <a:ext cx="1416393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" name="Straight Arrow Connector 40"/>
          <p:cNvCxnSpPr/>
          <p:nvPr/>
        </p:nvCxnSpPr>
        <p:spPr bwMode="auto">
          <a:xfrm>
            <a:off x="6553200" y="4572000"/>
            <a:ext cx="708196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5" name="TextBox 44"/>
          <p:cNvSpPr txBox="1"/>
          <p:nvPr/>
        </p:nvSpPr>
        <p:spPr>
          <a:xfrm>
            <a:off x="5544108" y="2528900"/>
            <a:ext cx="32367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u</a:t>
            </a:r>
            <a:r>
              <a:rPr lang="en-US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clus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 : </a:t>
            </a:r>
            <a:r>
              <a:rPr lang="en-GB" dirty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en-GB" dirty="0" smtClean="0">
                <a:solidFill>
                  <a:srgbClr val="000000"/>
                </a:solidFill>
              </a:rPr>
              <a:t>luster-forming threshold</a:t>
            </a:r>
            <a:endParaRPr lang="en-GB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22" name="Straight Arrow Connector 21"/>
          <p:cNvCxnSpPr>
            <a:stCxn id="8" idx="0"/>
          </p:cNvCxnSpPr>
          <p:nvPr/>
        </p:nvCxnSpPr>
        <p:spPr bwMode="auto">
          <a:xfrm flipH="1" flipV="1">
            <a:off x="4640280" y="4673462"/>
            <a:ext cx="27231" cy="144542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>
            <a:stCxn id="8" idx="1"/>
          </p:cNvCxnSpPr>
          <p:nvPr/>
        </p:nvCxnSpPr>
        <p:spPr bwMode="auto">
          <a:xfrm flipH="1" flipV="1">
            <a:off x="2667598" y="4724402"/>
            <a:ext cx="1807392" cy="165609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8" idx="3"/>
          </p:cNvCxnSpPr>
          <p:nvPr/>
        </p:nvCxnSpPr>
        <p:spPr bwMode="auto">
          <a:xfrm flipV="1">
            <a:off x="4860032" y="4673462"/>
            <a:ext cx="2009761" cy="170703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474990" y="611889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i="1" dirty="0" smtClean="0">
                <a:solidFill>
                  <a:srgbClr val="FF0000"/>
                </a:solidFill>
              </a:rPr>
              <a:t>c</a:t>
            </a:r>
            <a:endParaRPr lang="en-GB" b="1" i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2725" y="1268760"/>
            <a:ext cx="2719014" cy="46166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smtClean="0"/>
              <a:t>Set level inference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505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47" grpId="0"/>
      <p:bldP spid="45" grpId="0"/>
      <p:bldP spid="8" grpId="0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048000" y="5417403"/>
                <a:ext cx="3048000" cy="83099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   </m:t>
                      </m:r>
                      <m:r>
                        <a:rPr lang="en-GB" sz="2400" i="1" dirty="0" smtClean="0">
                          <a:solidFill>
                            <a:srgbClr val="000000"/>
                          </a:solidFill>
                          <a:latin typeface="Cambria Math"/>
                        </a:rPr>
                        <m:t>𝐹𝑊𝐸𝑅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400" i="1">
                          <a:solidFill>
                            <a:srgbClr val="000000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 smtClean="0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𝐹𝑊𝐸</m:t>
                          </m:r>
                        </m:e>
                      </m:d>
                    </m:oMath>
                  </m:oMathPara>
                </a14:m>
                <a:endParaRPr lang="en-GB" sz="240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r>
                  <a:rPr lang="en-GB" sz="2400" dirty="0" smtClean="0">
                    <a:solidFill>
                      <a:srgbClr val="000000"/>
                    </a:solidFill>
                    <a:ea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≈</m:t>
                    </m:r>
                    <m:r>
                      <m:rPr>
                        <m:nor/>
                      </m:rP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  <m:r>
                      <a:rPr lang="en-GB" sz="2400" i="1" dirty="0">
                        <a:solidFill>
                          <a:srgbClr val="000000"/>
                        </a:solidFill>
                        <a:latin typeface="Cambria Math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GB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i="1" dirty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𝜒</m:t>
                            </m:r>
                          </m:e>
                          <m:sub>
                            <m:r>
                              <a:rPr lang="en-GB" sz="2400" i="1" dirty="0" smtClean="0">
                                <a:solidFill>
                                  <a:srgbClr val="000000"/>
                                </a:solidFill>
                                <a:latin typeface="Cambria Math"/>
                                <a:ea typeface="Cambria Math"/>
                              </a:rPr>
                              <m:t>𝑢</m:t>
                            </m:r>
                          </m:sub>
                        </m:sSub>
                      </m:e>
                    </m:d>
                  </m:oMath>
                </a14:m>
                <a:endParaRPr lang="en-GB" sz="2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5417403"/>
                <a:ext cx="3048000" cy="83099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RFT and Euler Characteristic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99592" y="2290738"/>
                <a:ext cx="3075842" cy="2005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>
                    <a:solidFill>
                      <a:srgbClr val="000000"/>
                    </a:solidFill>
                  </a:rPr>
                  <a:t>Euler Characteristic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Topological </a:t>
                </a:r>
                <a:r>
                  <a:rPr lang="en-US" dirty="0">
                    <a:solidFill>
                      <a:srgbClr val="000000"/>
                    </a:solidFill>
                  </a:rPr>
                  <a:t>measure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 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>  </a:t>
                </a:r>
                <a:r>
                  <a:rPr lang="en-US" dirty="0">
                    <a:solidFill>
                      <a:srgbClr val="000000"/>
                    </a:solidFill>
                  </a:rPr>
                  <a:t>=  #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blobs - # holes </a:t>
                </a:r>
              </a:p>
              <a:p>
                <a:endParaRPr lang="en-US" dirty="0">
                  <a:solidFill>
                    <a:srgbClr val="000000"/>
                  </a:solidFill>
                </a:endParaRPr>
              </a:p>
              <a:p>
                <a:pPr marL="285750" indent="-285750">
                  <a:buFont typeface="Wingdings" pitchFamily="2" charset="2"/>
                  <a:buChar char="§"/>
                </a:pPr>
                <a:r>
                  <a:rPr lang="en-US" dirty="0">
                    <a:solidFill>
                      <a:srgbClr val="000000"/>
                    </a:solidFill>
                  </a:rPr>
                  <a:t>at high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threshold </a:t>
                </a:r>
                <a:r>
                  <a:rPr lang="en-US" i="1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u</a:t>
                </a:r>
                <a:r>
                  <a:rPr lang="en-US" dirty="0">
                    <a:solidFill>
                      <a:srgbClr val="000000"/>
                    </a:solidFill>
                  </a:rPr>
                  <a:t>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en-GB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  </m:t>
                        </m:r>
                        <m:r>
                          <a:rPr lang="en-GB" sz="2400" i="1" dirty="0" smtClean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2400" i="1" dirty="0">
                            <a:solidFill>
                              <a:srgbClr val="000000"/>
                            </a:solidFill>
                            <a:latin typeface="Cambria Math"/>
                            <a:ea typeface="Cambria Math"/>
                          </a:rPr>
                          <m:t>𝜒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 =  #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blobs</a:t>
                </a: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2290738"/>
                <a:ext cx="3075842" cy="2005742"/>
              </a:xfrm>
              <a:prstGeom prst="rect">
                <a:avLst/>
              </a:prstGeom>
              <a:blipFill rotWithShape="1">
                <a:blip r:embed="rId3"/>
                <a:stretch>
                  <a:fillRect l="-2183" r="-992" b="-33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1" y="1806577"/>
            <a:ext cx="3298823" cy="3298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0" y="1806576"/>
            <a:ext cx="3298823" cy="32988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81" y="1806575"/>
            <a:ext cx="3298823" cy="329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807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Expected Euler Characteristic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103907" y="1888441"/>
                <a:ext cx="7010797" cy="549959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</m:e>
                      </m:d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𝑢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/2)/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(2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3/2</m:t>
                          </m:r>
                        </m:sup>
                      </m:sSup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907" y="1888441"/>
                <a:ext cx="7010797" cy="54995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6049025" y="1459468"/>
            <a:ext cx="301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2D Gaussian Random Field</a:t>
            </a:r>
            <a:endParaRPr lang="en-GB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3654" r="6904" b="3172"/>
          <a:stretch/>
        </p:blipFill>
        <p:spPr>
          <a:xfrm>
            <a:off x="4648200" y="3761852"/>
            <a:ext cx="4419600" cy="3096148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7315200" y="6324600"/>
            <a:ext cx="1676400" cy="4572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30280" y="4648200"/>
                <a:ext cx="3736920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100 x 100 Gaussian Random Field</a:t>
                </a:r>
                <a:br>
                  <a:rPr lang="en-GB" dirty="0" smtClean="0"/>
                </a:br>
                <a:r>
                  <a:rPr lang="en-GB" dirty="0" smtClean="0"/>
                  <a:t>with FWHM=10 smoothing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  <a:ea typeface="Cambria Math"/>
                          </a:rPr>
                          <m:t>α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𝐹𝑊𝐸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=0.05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𝑅𝐹𝑇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3.8</m:t>
                    </m:r>
                  </m:oMath>
                </a14:m>
                <a:endParaRPr lang="en-GB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n-GB" dirty="0" smtClean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𝐵𝑂𝑁𝐹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 smtClean="0">
                        <a:solidFill>
                          <a:srgbClr val="FF0000"/>
                        </a:solidFill>
                        <a:latin typeface="Cambria Math"/>
                      </a:rPr>
                      <m:t>4.42</m:t>
                    </m:r>
                    <m:r>
                      <a:rPr lang="en-GB" i="1" smtClean="0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GB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 </m:t>
                        </m:r>
                        <m:r>
                          <a:rPr lang="en-GB" i="1" dirty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𝑢𝑛𝑐𝑜𝑟𝑟</m:t>
                        </m:r>
                      </m:sub>
                    </m:sSub>
                    <m:r>
                      <a:rPr lang="en-GB" i="1" dirty="0">
                        <a:latin typeface="Cambria Math"/>
                      </a:rPr>
                      <m:t>=</m:t>
                    </m:r>
                    <m:r>
                      <a:rPr lang="en-GB" i="1" dirty="0" smtClean="0">
                        <a:solidFill>
                          <a:srgbClr val="FF0000"/>
                        </a:solidFill>
                        <a:latin typeface="Cambria Math"/>
                      </a:rPr>
                      <m:t>1.64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80" y="4648200"/>
                <a:ext cx="3736920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979" t="-2551" r="-2773" b="-71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371600" y="2840294"/>
            <a:ext cx="172354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Search volume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9000" y="2701795"/>
            <a:ext cx="17748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 smtClean="0">
                <a:solidFill>
                  <a:srgbClr val="000000"/>
                </a:solidFill>
              </a:rPr>
              <a:t>Roughness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(1/smoothness)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9812" y="2839424"/>
            <a:ext cx="121058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Threshold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3" name="Straight Arrow Connector 12"/>
          <p:cNvCxnSpPr>
            <a:stCxn id="10" idx="0"/>
          </p:cNvCxnSpPr>
          <p:nvPr/>
        </p:nvCxnSpPr>
        <p:spPr bwMode="auto">
          <a:xfrm flipV="1">
            <a:off x="2233375" y="2514600"/>
            <a:ext cx="711150" cy="32569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11" idx="0"/>
          </p:cNvCxnSpPr>
          <p:nvPr/>
        </p:nvCxnSpPr>
        <p:spPr bwMode="auto">
          <a:xfrm flipH="1" flipV="1">
            <a:off x="3789041" y="2514600"/>
            <a:ext cx="527382" cy="18719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stCxn id="12" idx="0"/>
          </p:cNvCxnSpPr>
          <p:nvPr/>
        </p:nvCxnSpPr>
        <p:spPr bwMode="auto">
          <a:xfrm flipH="1" flipV="1">
            <a:off x="5691801" y="2514600"/>
            <a:ext cx="713305" cy="32482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54386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Smoothness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371600"/>
            <a:ext cx="7010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Smoothness parameterised in terms of FWHM:</a:t>
            </a:r>
          </a:p>
          <a:p>
            <a:pPr marL="0" lvl="1"/>
            <a:r>
              <a:rPr lang="en-US" dirty="0"/>
              <a:t>Size of Gaussian kernel required to smooth </a:t>
            </a:r>
            <a:r>
              <a:rPr lang="en-US" dirty="0" err="1" smtClean="0"/>
              <a:t>i.i.d</a:t>
            </a:r>
            <a:r>
              <a:rPr lang="en-US" dirty="0" smtClean="0"/>
              <a:t>. </a:t>
            </a:r>
            <a:r>
              <a:rPr lang="en-US" dirty="0"/>
              <a:t>noise to have same smoothness as observed null (standardized) </a:t>
            </a:r>
            <a:r>
              <a:rPr lang="en-US" dirty="0" smtClean="0"/>
              <a:t>data. </a:t>
            </a:r>
            <a:endParaRPr lang="en-US" dirty="0"/>
          </a:p>
          <a:p>
            <a:endParaRPr lang="en-GB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4643211"/>
              </p:ext>
            </p:extLst>
          </p:nvPr>
        </p:nvGraphicFramePr>
        <p:xfrm>
          <a:off x="5638800" y="4495800"/>
          <a:ext cx="3352800" cy="2221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7" name="Slide" r:id="rId3" imgW="4431637" imgH="3069387" progId="PowerPoint.Slide.8">
                  <p:embed/>
                </p:oleObj>
              </mc:Choice>
              <mc:Fallback>
                <p:oleObj name="Slide" r:id="rId3" imgW="4431637" imgH="3069387" progId="PowerPoint.Slid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5952" r="4475"/>
                      <a:stretch>
                        <a:fillRect/>
                      </a:stretch>
                    </p:blipFill>
                    <p:spPr bwMode="auto">
                      <a:xfrm>
                        <a:off x="5638800" y="4495800"/>
                        <a:ext cx="3352800" cy="2221230"/>
                      </a:xfrm>
                      <a:prstGeom prst="rect">
                        <a:avLst/>
                      </a:prstGeom>
                      <a:noFill/>
                      <a:ln w="57150" cmpd="thickThin">
                        <a:noFill/>
                        <a:miter lim="800000"/>
                        <a:headEnd/>
                        <a:tailEnd/>
                      </a:ln>
                      <a:effectLst>
                        <a:outerShdw dist="107763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222375"/>
            <a:ext cx="1947862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>
            <a:off x="7543800" y="1905000"/>
            <a:ext cx="7620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7563289" y="190500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>
                <a:solidFill>
                  <a:srgbClr val="FF0000"/>
                </a:solidFill>
              </a:rPr>
              <a:t>FWHM</a:t>
            </a:r>
            <a:endParaRPr lang="en-GB" dirty="0">
              <a:solidFill>
                <a:srgbClr val="FF0000"/>
              </a:solidFill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255588" y="3505200"/>
            <a:ext cx="4849812" cy="946150"/>
            <a:chOff x="1385" y="2843"/>
            <a:chExt cx="3055" cy="596"/>
          </a:xfrm>
        </p:grpSpPr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9" y="2862"/>
              <a:ext cx="1461" cy="5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3430" y="3153"/>
              <a:ext cx="559" cy="0"/>
            </a:xfrm>
            <a:prstGeom prst="line">
              <a:avLst/>
            </a:prstGeom>
            <a:noFill/>
            <a:ln w="25400">
              <a:solidFill>
                <a:srgbClr val="E42A1C"/>
              </a:solidFill>
              <a:round/>
              <a:headEnd type="stealth" w="med" len="med"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grpSp>
          <p:nvGrpSpPr>
            <p:cNvPr id="13" name="Group 7"/>
            <p:cNvGrpSpPr>
              <a:grpSpLocks/>
            </p:cNvGrpSpPr>
            <p:nvPr/>
          </p:nvGrpSpPr>
          <p:grpSpPr bwMode="auto">
            <a:xfrm>
              <a:off x="2448" y="2862"/>
              <a:ext cx="1461" cy="577"/>
              <a:chOff x="3471" y="1293"/>
              <a:chExt cx="1227" cy="814"/>
            </a:xfrm>
          </p:grpSpPr>
          <p:pic>
            <p:nvPicPr>
              <p:cNvPr id="9229" name="Picture 8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31" name="Line 9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1917" y="2862"/>
              <a:ext cx="1461" cy="577"/>
              <a:chOff x="3471" y="1293"/>
              <a:chExt cx="1227" cy="814"/>
            </a:xfrm>
          </p:grpSpPr>
          <p:pic>
            <p:nvPicPr>
              <p:cNvPr id="9227" name="Picture 11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3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15" name="Group 13"/>
            <p:cNvGrpSpPr>
              <a:grpSpLocks/>
            </p:cNvGrpSpPr>
            <p:nvPr/>
          </p:nvGrpSpPr>
          <p:grpSpPr bwMode="auto">
            <a:xfrm>
              <a:off x="1385" y="2862"/>
              <a:ext cx="1461" cy="577"/>
              <a:chOff x="3471" y="1294"/>
              <a:chExt cx="1227" cy="814"/>
            </a:xfrm>
          </p:grpSpPr>
          <p:pic>
            <p:nvPicPr>
              <p:cNvPr id="9230" name="Picture 14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1294"/>
                <a:ext cx="1227" cy="8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226" name="Line 15"/>
              <p:cNvSpPr>
                <a:spLocks noChangeShapeType="1"/>
              </p:cNvSpPr>
              <p:nvPr/>
            </p:nvSpPr>
            <p:spPr bwMode="auto">
              <a:xfrm>
                <a:off x="3850" y="1703"/>
                <a:ext cx="469" cy="0"/>
              </a:xfrm>
              <a:prstGeom prst="line">
                <a:avLst/>
              </a:prstGeom>
              <a:noFill/>
              <a:ln w="25400">
                <a:solidFill>
                  <a:srgbClr val="E42A1C"/>
                </a:solidFill>
                <a:round/>
                <a:headEnd type="stealth" w="med" len="med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689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2901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3113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325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3537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749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2266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2478" y="2862"/>
              <a:ext cx="211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1842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2054" y="2862"/>
              <a:ext cx="212" cy="117"/>
            </a:xfrm>
            <a:prstGeom prst="rect">
              <a:avLst/>
            </a:prstGeom>
            <a:solidFill>
              <a:schemeClr val="accent1"/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Text Box 26"/>
            <p:cNvSpPr txBox="1">
              <a:spLocks noChangeArrowheads="1"/>
            </p:cNvSpPr>
            <p:nvPr/>
          </p:nvSpPr>
          <p:spPr bwMode="auto">
            <a:xfrm>
              <a:off x="2035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dirty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7" name="Text Box 27"/>
            <p:cNvSpPr txBox="1">
              <a:spLocks noChangeArrowheads="1"/>
            </p:cNvSpPr>
            <p:nvPr/>
          </p:nvSpPr>
          <p:spPr bwMode="auto">
            <a:xfrm>
              <a:off x="2549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8" name="Text Box 28"/>
            <p:cNvSpPr txBox="1">
              <a:spLocks noChangeArrowheads="1"/>
            </p:cNvSpPr>
            <p:nvPr/>
          </p:nvSpPr>
          <p:spPr bwMode="auto">
            <a:xfrm>
              <a:off x="3087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9" name="Text Box 29"/>
            <p:cNvSpPr txBox="1">
              <a:spLocks noChangeArrowheads="1"/>
            </p:cNvSpPr>
            <p:nvPr/>
          </p:nvSpPr>
          <p:spPr bwMode="auto">
            <a:xfrm>
              <a:off x="3619" y="3162"/>
              <a:ext cx="1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0" i="0" u="none" strike="noStrike" cap="none" normalizeH="0" baseline="0" smtClean="0">
                  <a:ln>
                    <a:noFill/>
                  </a:ln>
                  <a:solidFill>
                    <a:schemeClr val="hlink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0" name="Text Box 30"/>
            <p:cNvSpPr txBox="1">
              <a:spLocks noChangeArrowheads="1"/>
            </p:cNvSpPr>
            <p:nvPr/>
          </p:nvSpPr>
          <p:spPr bwMode="auto">
            <a:xfrm>
              <a:off x="2064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2494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6" name="Text Box 32"/>
            <p:cNvSpPr txBox="1">
              <a:spLocks noChangeArrowheads="1"/>
            </p:cNvSpPr>
            <p:nvPr/>
          </p:nvSpPr>
          <p:spPr bwMode="auto">
            <a:xfrm>
              <a:off x="2918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7" name="Text Box 33"/>
            <p:cNvSpPr txBox="1">
              <a:spLocks noChangeArrowheads="1"/>
            </p:cNvSpPr>
            <p:nvPr/>
          </p:nvSpPr>
          <p:spPr bwMode="auto">
            <a:xfrm>
              <a:off x="3340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8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18" name="Text Box 34"/>
            <p:cNvSpPr txBox="1">
              <a:spLocks noChangeArrowheads="1"/>
            </p:cNvSpPr>
            <p:nvPr/>
          </p:nvSpPr>
          <p:spPr bwMode="auto">
            <a:xfrm>
              <a:off x="3707" y="2843"/>
              <a:ext cx="2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0" name="Text Box 35"/>
            <p:cNvSpPr txBox="1">
              <a:spLocks noChangeArrowheads="1"/>
            </p:cNvSpPr>
            <p:nvPr/>
          </p:nvSpPr>
          <p:spPr bwMode="auto">
            <a:xfrm>
              <a:off x="1851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1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2" name="Text Box 36"/>
            <p:cNvSpPr txBox="1">
              <a:spLocks noChangeArrowheads="1"/>
            </p:cNvSpPr>
            <p:nvPr/>
          </p:nvSpPr>
          <p:spPr bwMode="auto">
            <a:xfrm>
              <a:off x="2281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3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3" name="Text Box 37"/>
            <p:cNvSpPr txBox="1">
              <a:spLocks noChangeArrowheads="1"/>
            </p:cNvSpPr>
            <p:nvPr/>
          </p:nvSpPr>
          <p:spPr bwMode="auto">
            <a:xfrm>
              <a:off x="2705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4" name="Text Box 38"/>
            <p:cNvSpPr txBox="1">
              <a:spLocks noChangeArrowheads="1"/>
            </p:cNvSpPr>
            <p:nvPr/>
          </p:nvSpPr>
          <p:spPr bwMode="auto">
            <a:xfrm>
              <a:off x="3127" y="2843"/>
              <a:ext cx="1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7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225" name="Text Box 39"/>
            <p:cNvSpPr txBox="1">
              <a:spLocks noChangeArrowheads="1"/>
            </p:cNvSpPr>
            <p:nvPr/>
          </p:nvSpPr>
          <p:spPr bwMode="auto">
            <a:xfrm>
              <a:off x="3494" y="2843"/>
              <a:ext cx="282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32" name="TextBox 9231"/>
              <p:cNvSpPr txBox="1"/>
              <p:nvPr/>
            </p:nvSpPr>
            <p:spPr>
              <a:xfrm>
                <a:off x="381000" y="2438400"/>
                <a:ext cx="6927922" cy="9760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RESELS (Resolution Elements):</a:t>
                </a:r>
                <a:endParaRPr lang="en-US" sz="2000" b="1" dirty="0"/>
              </a:p>
              <a:p>
                <a:r>
                  <a:rPr lang="en-US" dirty="0"/>
                  <a:t>1 RESEL </a:t>
                </a:r>
                <a:r>
                  <a:rPr lang="en-US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𝑥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𝑦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</a:rPr>
                          <m:t>𝐹𝑊𝐻𝑀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𝑧</m:t>
                        </m:r>
                      </m:sub>
                    </m:sSub>
                  </m:oMath>
                </a14:m>
                <a:endParaRPr lang="en-US" i="1" baseline="-25000" dirty="0"/>
              </a:p>
              <a:p>
                <a:r>
                  <a:rPr lang="en-US" dirty="0"/>
                  <a:t>RESEL Count </a:t>
                </a:r>
                <a:r>
                  <a:rPr lang="en-US" i="1" dirty="0" smtClean="0"/>
                  <a:t>R = v</a:t>
                </a:r>
                <a:r>
                  <a:rPr lang="en-US" dirty="0" smtClean="0"/>
                  <a:t>olume </a:t>
                </a:r>
                <a:r>
                  <a:rPr lang="en-US" dirty="0"/>
                  <a:t>of search region in units of </a:t>
                </a:r>
                <a:r>
                  <a:rPr lang="en-US" dirty="0" smtClean="0"/>
                  <a:t>smoothness</a:t>
                </a:r>
                <a:endParaRPr lang="en-US" dirty="0"/>
              </a:p>
            </p:txBody>
          </p:sp>
        </mc:Choice>
        <mc:Fallback xmlns="">
          <p:sp>
            <p:nvSpPr>
              <p:cNvPr id="9232" name="TextBox 92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438400"/>
                <a:ext cx="6927922" cy="976036"/>
              </a:xfrm>
              <a:prstGeom prst="rect">
                <a:avLst/>
              </a:prstGeom>
              <a:blipFill rotWithShape="1">
                <a:blip r:embed="rId10"/>
                <a:stretch>
                  <a:fillRect l="-968" t="-2500" r="-968" b="-9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33" name="TextBox 9232"/>
          <p:cNvSpPr txBox="1"/>
          <p:nvPr/>
        </p:nvSpPr>
        <p:spPr>
          <a:xfrm>
            <a:off x="5257800" y="3765550"/>
            <a:ext cx="3605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Eg</a:t>
            </a:r>
            <a:r>
              <a:rPr lang="en-US" sz="1600" dirty="0"/>
              <a:t>: 10 voxels, 2.5 </a:t>
            </a:r>
            <a:r>
              <a:rPr lang="en-US" sz="1600" dirty="0" smtClean="0"/>
              <a:t>FWHM, </a:t>
            </a:r>
            <a:r>
              <a:rPr lang="en-US" sz="1600" dirty="0"/>
              <a:t>4 </a:t>
            </a:r>
            <a:r>
              <a:rPr lang="en-US" sz="1600" dirty="0" smtClean="0"/>
              <a:t>RESELS</a:t>
            </a:r>
            <a:endParaRPr lang="en-US" sz="1600" dirty="0"/>
          </a:p>
        </p:txBody>
      </p:sp>
      <p:sp>
        <p:nvSpPr>
          <p:cNvPr id="9234" name="TextBox 9233"/>
          <p:cNvSpPr txBox="1"/>
          <p:nvPr/>
        </p:nvSpPr>
        <p:spPr>
          <a:xfrm>
            <a:off x="381000" y="4535269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The number of resels </a:t>
            </a:r>
            <a:r>
              <a:rPr lang="de-CH" dirty="0"/>
              <a:t>is similar, but not identical to </a:t>
            </a:r>
            <a:r>
              <a:rPr lang="de-CH" dirty="0" smtClean="0"/>
              <a:t>the number </a:t>
            </a:r>
            <a:r>
              <a:rPr lang="de-CH" dirty="0"/>
              <a:t>independent </a:t>
            </a:r>
            <a:r>
              <a:rPr lang="de-CH" dirty="0" smtClean="0"/>
              <a:t>observations.</a:t>
            </a:r>
            <a:endParaRPr lang="de-CH" dirty="0"/>
          </a:p>
        </p:txBody>
      </p:sp>
      <p:sp>
        <p:nvSpPr>
          <p:cNvPr id="51" name="TextBox 50"/>
          <p:cNvSpPr txBox="1"/>
          <p:nvPr/>
        </p:nvSpPr>
        <p:spPr>
          <a:xfrm>
            <a:off x="381000" y="53340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/>
              <a:t>Smoothness estimated from spatial derivatives of standardised residuals:</a:t>
            </a:r>
          </a:p>
          <a:p>
            <a:pPr marL="0" lvl="1"/>
            <a:r>
              <a:rPr lang="en-US" dirty="0" smtClean="0"/>
              <a:t>Yields an RPV image containing local roughness estimation.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6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9232" grpId="0"/>
      <p:bldP spid="9233" grpId="0"/>
      <p:bldP spid="9234" grpId="0"/>
      <p:bldP spid="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intuition</a:t>
            </a:r>
            <a:endParaRPr lang="en-GB" b="1" dirty="0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71600"/>
            <a:ext cx="7772400" cy="64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3200"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Corrected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-value for statistic value </a:t>
            </a:r>
            <a:r>
              <a:rPr kumimoji="0" lang="en-US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 txBox="1">
                <a:spLocks noChangeArrowheads="1"/>
              </p:cNvSpPr>
              <p:nvPr/>
            </p:nvSpPr>
            <p:spPr bwMode="auto">
              <a:xfrm>
                <a:off x="533400" y="3505200"/>
                <a:ext cx="7772400" cy="3200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993366"/>
                  </a:buClr>
                  <a:buFont typeface="Wingdings" pitchFamily="2" charset="2"/>
                  <a:buChar char="q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–"/>
                  <a:defRPr sz="14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 sz="14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0" hangingPunct="0">
                  <a:buClrTx/>
                </a:pPr>
                <a:r>
                  <a:rPr lang="en-US" dirty="0" smtClean="0"/>
                  <a:t> Statistic value </a:t>
                </a:r>
                <a:r>
                  <a:rPr lang="en-US" i="1" dirty="0" smtClean="0"/>
                  <a:t>t</a:t>
                </a:r>
                <a:r>
                  <a:rPr lang="en-US" dirty="0" smtClean="0"/>
                  <a:t> increases ?</a:t>
                </a:r>
              </a:p>
              <a:p>
                <a:pPr lvl="1" eaLnBrk="0" hangingPunct="0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 smtClean="0"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decreases (better signal)</a:t>
                </a:r>
              </a:p>
              <a:p>
                <a:pPr eaLnBrk="0" hangingPunct="0">
                  <a:buClr>
                    <a:schemeClr val="tx1"/>
                  </a:buClr>
                  <a:buSzPts val="3200"/>
                </a:pP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dirty="0" smtClean="0"/>
                  <a:t>Search volume increases </a:t>
                </a:r>
                <a:r>
                  <a:rPr lang="en-US" dirty="0" smtClean="0">
                    <a:latin typeface="Times New Roman" pitchFamily="18" charset="0"/>
                  </a:rPr>
                  <a:t>( </a:t>
                </a:r>
                <a:r>
                  <a:rPr lang="en-GB" dirty="0" smtClean="0">
                    <a:latin typeface="Symbol" pitchFamily="18" charset="2"/>
                  </a:rPr>
                  <a:t></a:t>
                </a:r>
                <a:r>
                  <a:rPr lang="en-GB" dirty="0" smtClean="0">
                    <a:latin typeface="Times New Roman" pitchFamily="18" charset="0"/>
                  </a:rPr>
                  <a:t>(</a:t>
                </a:r>
                <a:r>
                  <a:rPr lang="en-GB" dirty="0" smtClean="0">
                    <a:latin typeface="Symbol" pitchFamily="18" charset="2"/>
                  </a:rPr>
                  <a:t></a:t>
                </a:r>
                <a:r>
                  <a:rPr lang="en-GB" dirty="0" smtClean="0">
                    <a:latin typeface="Times New Roman" pitchFamily="18" charset="0"/>
                  </a:rPr>
                  <a:t>) ↑ )</a:t>
                </a:r>
                <a:r>
                  <a:rPr lang="en-GB" dirty="0" smtClean="0"/>
                  <a:t> ?</a:t>
                </a:r>
                <a:endParaRPr lang="en-US" dirty="0" smtClean="0"/>
              </a:p>
              <a:p>
                <a:pPr lvl="1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increases (more severe correction)</a:t>
                </a:r>
              </a:p>
              <a:p>
                <a:pPr eaLnBrk="0" hangingPunct="0">
                  <a:buClr>
                    <a:schemeClr val="tx1"/>
                  </a:buClr>
                  <a:buSzPts val="3200"/>
                </a:pPr>
                <a:r>
                  <a:rPr lang="en-US" sz="2800" dirty="0" smtClean="0">
                    <a:latin typeface="Times New Roman" pitchFamily="18" charset="0"/>
                  </a:rPr>
                  <a:t> </a:t>
                </a:r>
                <a:r>
                  <a:rPr lang="en-US" dirty="0" smtClean="0"/>
                  <a:t>Smoothness increases </a:t>
                </a:r>
                <a:r>
                  <a:rPr lang="en-US" dirty="0" smtClean="0">
                    <a:latin typeface="Times New Roman" pitchFamily="18" charset="0"/>
                  </a:rPr>
                  <a:t>( </a:t>
                </a:r>
                <a:r>
                  <a:rPr lang="en-GB" dirty="0" smtClean="0">
                    <a:latin typeface="Times New Roman" pitchFamily="18" charset="0"/>
                  </a:rPr>
                  <a:t>|</a:t>
                </a:r>
                <a:r>
                  <a:rPr lang="en-GB" dirty="0" smtClean="0">
                    <a:latin typeface="Symbol" pitchFamily="18" charset="2"/>
                  </a:rPr>
                  <a:t></a:t>
                </a:r>
                <a:r>
                  <a:rPr lang="en-GB" dirty="0" smtClean="0">
                    <a:latin typeface="Times New Roman" pitchFamily="18" charset="0"/>
                  </a:rPr>
                  <a:t>|</a:t>
                </a:r>
                <a:r>
                  <a:rPr lang="en-GB" baseline="30000" dirty="0" smtClean="0">
                    <a:latin typeface="Times New Roman" pitchFamily="18" charset="0"/>
                  </a:rPr>
                  <a:t>1/2 </a:t>
                </a:r>
                <a:r>
                  <a:rPr lang="en-GB" dirty="0" smtClean="0">
                    <a:latin typeface="Times New Roman" pitchFamily="18" charset="0"/>
                  </a:rPr>
                  <a:t>↓</a:t>
                </a:r>
                <a:r>
                  <a:rPr lang="en-GB" baseline="30000" dirty="0" smtClean="0">
                    <a:latin typeface="Times New Roman" pitchFamily="18" charset="0"/>
                  </a:rPr>
                  <a:t> </a:t>
                </a:r>
                <a:r>
                  <a:rPr lang="en-US" dirty="0" smtClean="0">
                    <a:latin typeface="Times New Roman" pitchFamily="18" charset="0"/>
                  </a:rPr>
                  <a:t>)</a:t>
                </a:r>
                <a:r>
                  <a:rPr lang="en-US" dirty="0" smtClean="0"/>
                  <a:t> ?</a:t>
                </a:r>
              </a:p>
              <a:p>
                <a:pPr lvl="1">
                  <a:buClr>
                    <a:schemeClr val="tx1"/>
                  </a:buClr>
                  <a:buSzPts val="2800"/>
                  <a:buFont typeface="Times New Roman" pitchFamily="18" charset="0"/>
                  <a:buChar char="–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i="1" dirty="0">
                            <a:solidFill>
                              <a:srgbClr val="000000"/>
                            </a:solidFill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sz="2400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decreases (less severe correction)</a:t>
                </a:r>
              </a:p>
            </p:txBody>
          </p:sp>
        </mc:Choice>
        <mc:Fallback xmlns="">
          <p:sp>
            <p:nvSpPr>
              <p:cNvPr id="5" name="Rectangl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3505200"/>
                <a:ext cx="7772400" cy="3200400"/>
              </a:xfrm>
              <a:prstGeom prst="rect">
                <a:avLst/>
              </a:prstGeom>
              <a:blipFill rotWithShape="1">
                <a:blip r:embed="rId2"/>
                <a:stretch>
                  <a:fillRect l="-1804" t="-13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66859" y="1941067"/>
                <a:ext cx="5010282" cy="1411733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8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800" i="1">
                          <a:solidFill>
                            <a:schemeClr val="tx1"/>
                          </a:solidFill>
                          <a:latin typeface="Cambria Math"/>
                        </a:rPr>
                        <m:t>𝑝</m:t>
                      </m:r>
                      <m:d>
                        <m:dPr>
                          <m:ctrlPr>
                            <a:rPr lang="en-GB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max</m:t>
                              </m:r>
                            </m:fName>
                            <m:e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&gt;</m:t>
                              </m:r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m:rPr>
                          <m:nor/>
                        </m:rP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8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</m:oMath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      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∝ </m:t>
                      </m:r>
                      <m:r>
                        <a:rPr lang="en-GB" sz="2800" i="1" dirty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𝜆</m:t>
                      </m:r>
                      <m:d>
                        <m:d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28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</m:e>
                      </m:d>
                      <m:sSup>
                        <m:sSupPr>
                          <m:ctrlPr>
                            <a:rPr lang="en-GB" sz="2800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GB" sz="28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28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Λ</m:t>
                              </m:r>
                            </m:e>
                          </m:d>
                        </m:e>
                        <m:sup>
                          <m:f>
                            <m:fPr>
                              <m:type m:val="lin"/>
                              <m:ctrlP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𝑡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exp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⁡(−</m:t>
                      </m:r>
                      <m:sSup>
                        <m:sSup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e>
                        <m:sup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/2)</m:t>
                      </m:r>
                    </m:oMath>
                  </m:oMathPara>
                </a14:m>
                <a:endParaRPr lang="en-GB" sz="28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859" y="1941067"/>
                <a:ext cx="5010282" cy="1411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23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Field: Unified Theory</a:t>
            </a:r>
            <a:endParaRPr lang="en-GB" b="1" dirty="0"/>
          </a:p>
        </p:txBody>
      </p:sp>
      <p:sp>
        <p:nvSpPr>
          <p:cNvPr id="3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295400"/>
            <a:ext cx="8369300" cy="494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ts val="2400"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General form for expected Euler characteristic</a:t>
            </a:r>
          </a:p>
          <a:p>
            <a:pPr marL="457200" lvl="1" indent="0" algn="ctr" eaLnBrk="0" hangingPunct="0">
              <a:buClr>
                <a:schemeClr val="tx1"/>
              </a:buClr>
              <a:buSzPts val="2000"/>
              <a:buNone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lang="en-GB" sz="1800" dirty="0">
                <a:solidFill>
                  <a:srgbClr val="C1CEFF"/>
                </a:solidFill>
                <a:latin typeface="Times New Roman" pitchFamily="18" charset="0"/>
              </a:rPr>
              <a:t>• </a:t>
            </a:r>
            <a:r>
              <a:rPr lang="en-GB" sz="1800" dirty="0" smtClean="0">
                <a:solidFill>
                  <a:srgbClr val="C1CEFF"/>
                </a:solidFill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t, F &amp; </a:t>
            </a:r>
            <a:r>
              <a:rPr lang="en-GB" sz="1800" dirty="0">
                <a:latin typeface="Symbol" pitchFamily="18" charset="2"/>
              </a:rPr>
              <a:t></a:t>
            </a:r>
            <a:r>
              <a:rPr lang="en-GB" sz="1600" baseline="30000" dirty="0">
                <a:latin typeface="Times New Roman" pitchFamily="18" charset="0"/>
              </a:rPr>
              <a:t>2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fields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restricted search regions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dimensions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C1CEFF"/>
                </a:solidFill>
                <a:effectLst/>
                <a:latin typeface="Times New Roman" pitchFamily="18" charset="0"/>
              </a:rPr>
              <a:t>•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3"/>
              <p:cNvSpPr txBox="1">
                <a:spLocks noChangeArrowheads="1"/>
              </p:cNvSpPr>
              <p:nvPr/>
            </p:nvSpPr>
            <p:spPr bwMode="auto">
              <a:xfrm>
                <a:off x="0" y="3490079"/>
                <a:ext cx="4220369" cy="26161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     </a:t>
                </a:r>
                <a:r>
                  <a:rPr kumimoji="0" lang="en-GB" sz="1600" b="0" i="0" u="none" strike="noStrike" cap="none" normalizeH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1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d 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):</a:t>
                </a:r>
                <a:r>
                  <a:rPr lang="en-GB" sz="1600" dirty="0">
                    <a:latin typeface="Times New Roman" pitchFamily="18" charset="0"/>
                  </a:rPr>
                  <a:t> </a:t>
                </a:r>
                <a:r>
                  <a:rPr kumimoji="0" lang="en-GB" sz="1800" b="0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d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-dimensional </a:t>
                </a:r>
                <a:r>
                  <a:rPr kumimoji="0" lang="en-GB" sz="18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Lipschitz</a:t>
                </a:r>
                <a:r>
                  <a:rPr kumimoji="0" lang="en-GB" sz="18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-Killing curvatures of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(</a:t>
                </a:r>
                <a14:m>
                  <m:oMath xmlns:m="http://schemas.openxmlformats.org/officeDocument/2006/math">
                    <m:r>
                      <a:rPr kumimoji="0" lang="en-GB" sz="1600" b="0" i="1" u="none" strike="noStrike" cap="none" normalizeH="0" baseline="0" dirty="0" smtClean="0">
                        <a:ln>
                          <a:noFill/>
                        </a:ln>
                        <a:effectLst/>
                        <a:latin typeface="Cambria Math"/>
                        <a:ea typeface="Cambria Math"/>
                        <a:cs typeface="Times New Roman" pitchFamily="18" charset="0"/>
                      </a:rPr>
                      <m:t>≈</m:t>
                    </m:r>
                  </m:oMath>
                </a14:m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kumimoji="0" lang="en-GB" sz="1600" b="0" i="1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intrinsic volumes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  <a:cs typeface="Times New Roman" pitchFamily="18" charset="0"/>
                  </a:rPr>
                  <a:t>)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: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400" b="1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	</a:t>
                </a:r>
                <a: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– function of dimension,</a:t>
                </a:r>
                <a:b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</a:br>
                <a:r>
                  <a:rPr kumimoji="0" lang="en-GB" sz="1400" b="0" i="1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	    </a:t>
                </a:r>
                <a:r>
                  <a:rPr lang="en-GB" sz="1400" dirty="0">
                    <a:solidFill>
                      <a:schemeClr val="accent2"/>
                    </a:solidFill>
                    <a:latin typeface="Times New Roman" pitchFamily="18" charset="0"/>
                  </a:rPr>
                  <a:t>space </a:t>
                </a:r>
                <a:r>
                  <a:rPr lang="en-GB" sz="1400" dirty="0">
                    <a:solidFill>
                      <a:schemeClr val="accent2"/>
                    </a:solidFill>
                    <a:latin typeface="Symbol" pitchFamily="18" charset="2"/>
                  </a:rPr>
                  <a:t>W</a:t>
                </a:r>
                <a:r>
                  <a:rPr lang="en-GB" sz="1400" dirty="0">
                    <a:solidFill>
                      <a:schemeClr val="accent2"/>
                    </a:solidFill>
                    <a:latin typeface="Times New Roman" pitchFamily="18" charset="0"/>
                  </a:rPr>
                  <a:t> </a:t>
                </a:r>
                <a:r>
                  <a:rPr kumimoji="0" lang="en-GB" sz="1400" b="0" i="0" u="none" strike="noStrike" cap="none" normalizeH="0" baseline="0" dirty="0" smtClean="0">
                    <a:ln>
                      <a:noFill/>
                    </a:ln>
                    <a:solidFill>
                      <a:schemeClr val="accent2"/>
                    </a:solidFill>
                    <a:effectLst/>
                    <a:latin typeface="Times New Roman" pitchFamily="18" charset="0"/>
                  </a:rPr>
                  <a:t>and smoothness:</a:t>
                </a:r>
              </a:p>
              <a:p>
                <a:pPr lvl="1" eaLnBrk="1" hangingPunct="1"/>
                <a:endParaRPr lang="en-GB" sz="1600" dirty="0">
                  <a:latin typeface="Times New Roman" pitchFamily="18" charset="0"/>
                </a:endParaRPr>
              </a:p>
              <a:p>
                <a:pPr eaLnBrk="1" hangingPunct="1"/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0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</a:t>
                </a:r>
                <a:r>
                  <a:rPr kumimoji="0" lang="en-GB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Euler characteristic of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1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diameter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2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surface area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       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R</a:t>
                </a:r>
                <a:r>
                  <a:rPr kumimoji="0" lang="en-GB" sz="1600" b="0" i="0" u="none" strike="noStrike" cap="none" normalizeH="0" baseline="-2500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3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(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Symbol" pitchFamily="18" charset="2"/>
                  </a:rPr>
                  <a:t>W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) = </a:t>
                </a:r>
                <a:r>
                  <a:rPr kumimoji="0" lang="en-GB" sz="1600" b="0" i="0" u="none" strike="noStrike" cap="none" normalizeH="0" baseline="0" dirty="0" err="1" smtClean="0">
                    <a:ln>
                      <a:noFill/>
                    </a:ln>
                    <a:effectLst/>
                    <a:latin typeface="Times New Roman" pitchFamily="18" charset="0"/>
                  </a:rPr>
                  <a:t>resel</a:t>
                </a:r>
                <a:r>
                  <a:rPr kumimoji="0" lang="en-GB" sz="1600" b="0" i="0" u="none" strike="noStrike" cap="none" normalizeH="0" baseline="0" dirty="0" smtClean="0">
                    <a:ln>
                      <a:noFill/>
                    </a:ln>
                    <a:effectLst/>
                    <a:latin typeface="Times New Roman" pitchFamily="18" charset="0"/>
                  </a:rPr>
                  <a:t> volume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</mc:Choice>
        <mc:Fallback xmlns="">
          <p:sp>
            <p:nvSpPr>
              <p:cNvPr id="4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3490079"/>
                <a:ext cx="4220369" cy="2616101"/>
              </a:xfrm>
              <a:prstGeom prst="rect">
                <a:avLst/>
              </a:prstGeom>
              <a:blipFill rotWithShape="1">
                <a:blip r:embed="rId2"/>
                <a:stretch>
                  <a:fillRect l="-1156" t="-1166" r="-578" b="-256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295775" y="3464425"/>
            <a:ext cx="4924425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1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600" b="0" i="1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lang="en-GB" dirty="0">
                <a:latin typeface="Times New Roman" pitchFamily="18" charset="0"/>
              </a:rPr>
              <a:t>u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: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d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-dimensional EC density of</a:t>
            </a:r>
            <a:r>
              <a:rPr kumimoji="0" lang="en-GB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the field</a:t>
            </a:r>
            <a:endParaRPr kumimoji="0" lang="en-GB" sz="1600" b="0" u="none" strike="noStrike" cap="none" normalizeH="0" baseline="0" dirty="0" smtClean="0">
              <a:ln>
                <a:noFill/>
              </a:ln>
              <a:solidFill>
                <a:srgbClr val="FAFD00"/>
              </a:solidFill>
              <a:effectLst/>
              <a:latin typeface="Symbol" pitchFamily="18" charset="2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	– function of dimension and threshold,</a:t>
            </a:r>
            <a:b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</a:br>
            <a:r>
              <a:rPr kumimoji="0" lang="en-GB" sz="14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	   specific for RF type: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E.g. Gaussian RF:</a:t>
            </a:r>
            <a:r>
              <a:rPr kumimoji="0" lang="en-GB" sz="1200" b="0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0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1-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sym typeface="Symbol" pitchFamily="18" charset="2"/>
              </a:rPr>
              <a:t>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1/2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     u   </a:t>
            </a:r>
            <a:r>
              <a:rPr kumimoji="0" lang="en-GB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3/2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3/2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-1)   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FAFD00"/>
                </a:solidFill>
                <a:effectLst/>
                <a:latin typeface="Symbol" pitchFamily="18" charset="2"/>
              </a:rPr>
              <a:t>	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r</a:t>
            </a:r>
            <a:r>
              <a:rPr kumimoji="0" lang="en-GB" sz="16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= (4 ln2)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    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3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-3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 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exp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(-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u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/2) / (2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rPr>
              <a:t>p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)</a:t>
            </a:r>
            <a:r>
              <a:rPr kumimoji="0" lang="en-GB" sz="16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5/2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3" name="Picture 5" descr="KJW_b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5176838"/>
            <a:ext cx="1538288" cy="162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5219700" y="6324600"/>
            <a:ext cx="419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Symbol" pitchFamily="18" charset="2"/>
              </a:rPr>
              <a:t>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4694238" y="6324600"/>
            <a:ext cx="563562" cy="228600"/>
          </a:xfrm>
          <a:prstGeom prst="line">
            <a:avLst/>
          </a:prstGeom>
          <a:noFill/>
          <a:ln w="19050">
            <a:solidFill>
              <a:srgbClr val="C1CEFF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91898" y="2209799"/>
                <a:ext cx="4015843" cy="1130822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4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24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𝜒</m:t>
                              </m:r>
                            </m:e>
                            <m:sub>
                              <m:r>
                                <a:rPr lang="en-GB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𝑢</m:t>
                              </m:r>
                            </m:sub>
                          </m:sSub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en-GB" sz="24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𝐷</m:t>
                          </m:r>
                        </m:sup>
                        <m:e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sz="2400" i="1" dirty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Ω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  <m:sSub>
                            <m:sSubPr>
                              <m:ctrlP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GB" sz="24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sub>
                          </m:sSub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𝑢</m:t>
                          </m:r>
                          <m:r>
                            <a:rPr lang="en-GB" sz="24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898" y="2209799"/>
                <a:ext cx="4015843" cy="11308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6665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Peak, cluster and set level inference</a:t>
            </a:r>
            <a:endParaRPr lang="en-GB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737225" y="2482850"/>
            <a:ext cx="2790825" cy="3140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 dirty="0" smtClean="0">
                <a:solidFill>
                  <a:srgbClr val="006699"/>
                </a:solidFill>
                <a:latin typeface="Arial Unicode MS" pitchFamily="34" charset="-128"/>
              </a:rPr>
              <a:t>Peak level </a:t>
            </a: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h</a:t>
            </a:r>
            <a:r>
              <a:rPr lang="en-GB" sz="2000" b="0" dirty="0" smtClean="0">
                <a:latin typeface="Arial Unicode MS" pitchFamily="34" charset="-128"/>
              </a:rPr>
              <a:t>eight of local maxima</a:t>
            </a:r>
            <a:endParaRPr lang="en-GB" sz="2000" b="0" dirty="0">
              <a:latin typeface="Arial Unicode MS" pitchFamily="34" charset="-128"/>
            </a:endParaRPr>
          </a:p>
          <a:p>
            <a:pPr eaLnBrk="0" hangingPunct="0">
              <a:spcBef>
                <a:spcPct val="100000"/>
              </a:spcBef>
            </a:pP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Cluster level 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spatial extent above u</a:t>
            </a:r>
          </a:p>
          <a:p>
            <a:pPr eaLnBrk="0" hangingPunct="0">
              <a:spcBef>
                <a:spcPct val="100000"/>
              </a:spcBef>
            </a:pPr>
            <a:r>
              <a:rPr lang="en-GB" sz="2000" dirty="0">
                <a:solidFill>
                  <a:srgbClr val="006699"/>
                </a:solidFill>
                <a:latin typeface="Arial Unicode MS" pitchFamily="34" charset="-128"/>
              </a:rPr>
              <a:t>Set level test:</a:t>
            </a:r>
          </a:p>
          <a:p>
            <a:pPr eaLnBrk="0" hangingPunct="0"/>
            <a:r>
              <a:rPr lang="en-GB" sz="2000" b="0" dirty="0">
                <a:latin typeface="Arial Unicode MS" pitchFamily="34" charset="-128"/>
              </a:rPr>
              <a:t>number of clusters above u</a:t>
            </a:r>
          </a:p>
          <a:p>
            <a:pPr eaLnBrk="0" hangingPunct="0"/>
            <a:endParaRPr lang="en-GB" sz="2000" b="0" dirty="0">
              <a:latin typeface="Arial Unicode MS" pitchFamily="34" charset="-128"/>
            </a:endParaRPr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5551488" y="2420937"/>
            <a:ext cx="0" cy="3516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4875213" y="1830387"/>
            <a:ext cx="133191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Sensitivity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5014913" y="5262562"/>
            <a:ext cx="455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FF0000"/>
                </a:solidFill>
                <a:latin typeface="Trebuchet MS" pitchFamily="34" charset="0"/>
                <a:sym typeface="Wingdings 2" pitchFamily="18" charset="2"/>
              </a:rPr>
              <a:t>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815263" y="1697037"/>
            <a:ext cx="16192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000">
                <a:latin typeface="Arial Unicode MS" pitchFamily="34" charset="-128"/>
              </a:rPr>
              <a:t>Regional specificity</a:t>
            </a:r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8529638" y="2427287"/>
            <a:ext cx="0" cy="3516313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/>
          </a:ln>
        </p:spPr>
        <p:txBody>
          <a:bodyPr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8589963" y="2547937"/>
            <a:ext cx="4556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b="1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GB" sz="2400" b="0">
                <a:solidFill>
                  <a:srgbClr val="FF0000"/>
                </a:solidFill>
                <a:latin typeface="Trebuchet MS" pitchFamily="34" charset="0"/>
                <a:sym typeface="Wingdings 2" pitchFamily="18" charset="2"/>
              </a:rPr>
              <a:t>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152400" y="2287588"/>
            <a:ext cx="4884737" cy="3503612"/>
            <a:chOff x="144463" y="1982788"/>
            <a:chExt cx="4884737" cy="3503612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4463" y="1982788"/>
              <a:ext cx="4884737" cy="3503612"/>
            </a:xfrm>
            <a:prstGeom prst="rect">
              <a:avLst/>
            </a:prstGeom>
            <a:solidFill>
              <a:srgbClr val="000066"/>
            </a:solidFill>
            <a:ln w="12700">
              <a:noFill/>
              <a:miter lim="800000"/>
              <a:headEnd/>
              <a:tailEnd/>
            </a:ln>
          </p:spPr>
        </p:pic>
        <p:sp>
          <p:nvSpPr>
            <p:cNvPr id="20" name="Rectangle 19"/>
            <p:cNvSpPr/>
            <p:nvPr/>
          </p:nvSpPr>
          <p:spPr bwMode="auto">
            <a:xfrm>
              <a:off x="336367" y="4724400"/>
              <a:ext cx="4540433" cy="6480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336367" y="4648200"/>
              <a:ext cx="4540433" cy="690321"/>
              <a:chOff x="1219200" y="5429874"/>
              <a:chExt cx="7507188" cy="1141383"/>
            </a:xfrm>
            <a:solidFill>
              <a:schemeClr val="bg1"/>
            </a:solidFill>
          </p:grpSpPr>
          <p:cxnSp>
            <p:nvCxnSpPr>
              <p:cNvPr id="11" name="Straight Connector 10"/>
              <p:cNvCxnSpPr/>
              <p:nvPr/>
            </p:nvCxnSpPr>
            <p:spPr bwMode="auto">
              <a:xfrm>
                <a:off x="1219200" y="57150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" name="Straight Connector 11"/>
              <p:cNvCxnSpPr/>
              <p:nvPr/>
            </p:nvCxnSpPr>
            <p:spPr bwMode="auto">
              <a:xfrm>
                <a:off x="1219200" y="60198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rgbClr val="008A3E"/>
                </a:solidFill>
                <a:prstDash val="sysDash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Straight Connector 12"/>
              <p:cNvCxnSpPr/>
              <p:nvPr/>
            </p:nvCxnSpPr>
            <p:spPr bwMode="auto">
              <a:xfrm>
                <a:off x="1219200" y="6324600"/>
                <a:ext cx="838200" cy="0"/>
              </a:xfrm>
              <a:prstGeom prst="line">
                <a:avLst/>
              </a:prstGeom>
              <a:grpFill/>
              <a:ln w="76200" cap="flat" cmpd="sng" algn="ctr">
                <a:solidFill>
                  <a:srgbClr val="FF0000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TextBox 13"/>
              <p:cNvSpPr txBox="1"/>
              <p:nvPr/>
            </p:nvSpPr>
            <p:spPr>
              <a:xfrm>
                <a:off x="1925569" y="5429874"/>
                <a:ext cx="3103814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set level</a:t>
                </a:r>
                <a:endParaRPr lang="en-GB" sz="11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925569" y="5782411"/>
                <a:ext cx="3489537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cluster level</a:t>
                </a:r>
                <a:endParaRPr lang="en-GB" sz="11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925569" y="6138446"/>
                <a:ext cx="3301685" cy="432811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: significant at the peak level</a:t>
                </a:r>
                <a:endParaRPr lang="en-GB" sz="11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5339543" y="5715001"/>
                <a:ext cx="3386845" cy="721352"/>
              </a:xfrm>
              <a:prstGeom prst="rect">
                <a:avLst/>
              </a:prstGeom>
              <a:grpFill/>
            </p:spPr>
            <p:txBody>
              <a:bodyPr wrap="none" rtlCol="0">
                <a:spAutoFit/>
              </a:bodyPr>
              <a:lstStyle/>
              <a:p>
                <a:r>
                  <a:rPr lang="en-GB" sz="1100" dirty="0" smtClean="0"/>
                  <a:t>  L</a:t>
                </a:r>
                <a:r>
                  <a:rPr lang="en-GB" sz="1100" baseline="-25000" dirty="0" smtClean="0"/>
                  <a:t>1</a:t>
                </a:r>
                <a:r>
                  <a:rPr lang="en-GB" sz="1100" dirty="0" smtClean="0"/>
                  <a:t> &gt; spatial extent threshold</a:t>
                </a:r>
                <a:br>
                  <a:rPr lang="en-GB" sz="1100" dirty="0" smtClean="0"/>
                </a:br>
                <a:r>
                  <a:rPr lang="en-GB" sz="1100" dirty="0" smtClean="0"/>
                  <a:t>  L</a:t>
                </a:r>
                <a:r>
                  <a:rPr lang="en-GB" sz="1100" baseline="-25000" dirty="0" smtClean="0"/>
                  <a:t>2</a:t>
                </a:r>
                <a:r>
                  <a:rPr lang="en-GB" sz="1100" dirty="0" smtClean="0"/>
                  <a:t> &lt; spatial extent threshold</a:t>
                </a:r>
                <a:endParaRPr lang="en-GB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7230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553200" y="1587501"/>
            <a:ext cx="914400" cy="401039"/>
            <a:chOff x="1295400" y="1299382"/>
            <a:chExt cx="6781800" cy="2434418"/>
          </a:xfrm>
        </p:grpSpPr>
        <p:pic>
          <p:nvPicPr>
            <p:cNvPr id="19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6317" r="5238" b="83474"/>
            <a:stretch/>
          </p:blipFill>
          <p:spPr bwMode="auto">
            <a:xfrm>
              <a:off x="1545539" y="1299382"/>
              <a:ext cx="6531661" cy="24344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295400" y="2514600"/>
              <a:ext cx="609600" cy="1219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78748284"/>
              </p:ext>
            </p:extLst>
          </p:nvPr>
        </p:nvGraphicFramePr>
        <p:xfrm>
          <a:off x="304800" y="1358901"/>
          <a:ext cx="86106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3429000" y="1054101"/>
            <a:ext cx="2301977" cy="990600"/>
            <a:chOff x="2971800" y="990600"/>
            <a:chExt cx="3296387" cy="13716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i="1" dirty="0" smtClean="0">
                            <a:latin typeface="Cambria Math"/>
                          </a:rPr>
                          <m:t>𝑦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=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𝑋</m:t>
                        </m:r>
                        <m:r>
                          <a:rPr lang="en-GB" sz="2400" i="1" dirty="0" smtClean="0">
                            <a:latin typeface="Cambria Math"/>
                          </a:rPr>
                          <m:t>        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𝛽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GB" sz="2400" i="1" dirty="0" smtClean="0">
                            <a:latin typeface="Cambria Math"/>
                            <a:ea typeface="Cambria Math"/>
                          </a:rPr>
                          <m:t>𝜀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1800" y="1334869"/>
                  <a:ext cx="3296387" cy="639228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 t="-9333" r="-5570" b="-32000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4341" name="Picture 5" descr="C:\Documents and Settings\gflandin\My Documents\spm8\man\multimodal\figures\meg_TF_results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837" t="17705" r="5238" b="41879"/>
            <a:stretch/>
          </p:blipFill>
          <p:spPr bwMode="auto">
            <a:xfrm>
              <a:off x="3974559" y="990600"/>
              <a:ext cx="961344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10021" r="24610" b="37596"/>
          <a:stretch/>
        </p:blipFill>
        <p:spPr>
          <a:xfrm>
            <a:off x="7572324" y="1355499"/>
            <a:ext cx="1190676" cy="9940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𝜎</m:t>
                              </m:r>
                            </m:e>
                          </m:acc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GB" sz="2000" i="1" dirty="0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̂"/>
                              <m:ctrlP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GB" sz="20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</m:acc>
                        </m:num>
                        <m:den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𝑟𝑎𝑛𝑘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GB" sz="6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3800" y="5791200"/>
                <a:ext cx="1818959" cy="7646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6383764" y="1172747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Contrast </a:t>
            </a:r>
            <a:r>
              <a:rPr lang="en-GB" sz="1600" i="1" dirty="0" smtClean="0"/>
              <a:t>c</a:t>
            </a:r>
            <a:endParaRPr lang="en-GB" sz="1600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7501064" y="901701"/>
            <a:ext cx="1404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b="1" dirty="0" smtClean="0"/>
              <a:t>Random</a:t>
            </a:r>
          </a:p>
          <a:p>
            <a:pPr algn="ctr"/>
            <a:r>
              <a:rPr lang="en-GB" sz="1600" b="1" dirty="0" smtClean="0"/>
              <a:t>Field Theory</a:t>
            </a:r>
            <a:endParaRPr lang="en-GB" sz="1600" b="1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8" b="58309"/>
          <a:stretch/>
        </p:blipFill>
        <p:spPr>
          <a:xfrm>
            <a:off x="6860035" y="4627583"/>
            <a:ext cx="1750565" cy="12915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34200" y="5953780"/>
                <a:ext cx="1676400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𝑆𝑃𝑀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{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𝐹</m:t>
                      </m:r>
                      <m:r>
                        <a:rPr lang="en-GB" sz="28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en-GB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4200" y="5953780"/>
                <a:ext cx="1676400" cy="52322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</m:acc>
                      <m:r>
                        <a:rPr lang="en-GB" sz="2000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i="1" dirty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𝑋</m:t>
                                  </m:r>
                                </m:e>
                                <m:sup>
                                  <m:r>
                                    <a:rPr lang="en-GB" sz="20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GB" sz="2000" i="1" dirty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𝑋</m:t>
                              </m:r>
                            </m:e>
                          </m:d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 dirty="0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𝑋</m:t>
                          </m:r>
                        </m:e>
                        <m:sup>
                          <m: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𝑇</m:t>
                          </m:r>
                        </m:sup>
                      </m:sSup>
                      <m:r>
                        <a:rPr lang="en-GB" sz="20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GB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665" y="5105400"/>
                <a:ext cx="2577935" cy="41684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869" y="4571893"/>
            <a:ext cx="2514600" cy="2150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33" name="Group 29"/>
          <p:cNvGrpSpPr>
            <a:grpSpLocks/>
          </p:cNvGrpSpPr>
          <p:nvPr/>
        </p:nvGrpSpPr>
        <p:grpSpPr bwMode="auto">
          <a:xfrm>
            <a:off x="784241" y="901702"/>
            <a:ext cx="1418415" cy="1416898"/>
            <a:chOff x="249" y="436"/>
            <a:chExt cx="1044" cy="1044"/>
          </a:xfrm>
        </p:grpSpPr>
        <p:pic>
          <p:nvPicPr>
            <p:cNvPr id="34" name="Picture 9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436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10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3279">
              <a:off x="340" y="527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1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71257">
              <a:off x="431" y="618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7" name="Group 28"/>
          <p:cNvGrpSpPr>
            <a:grpSpLocks/>
          </p:cNvGrpSpPr>
          <p:nvPr/>
        </p:nvGrpSpPr>
        <p:grpSpPr bwMode="auto">
          <a:xfrm>
            <a:off x="872571" y="5063571"/>
            <a:ext cx="1413429" cy="1413429"/>
            <a:chOff x="249" y="2159"/>
            <a:chExt cx="1044" cy="1044"/>
          </a:xfrm>
        </p:grpSpPr>
        <p:pic>
          <p:nvPicPr>
            <p:cNvPr id="38" name="Picture 12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2159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13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" y="2250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4" descr="functional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2341"/>
              <a:ext cx="862" cy="86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400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20" grpId="0"/>
      <p:bldP spid="3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7" t="12045" r="26833" b="39495"/>
          <a:stretch/>
        </p:blipFill>
        <p:spPr>
          <a:xfrm>
            <a:off x="6819899" y="3581400"/>
            <a:ext cx="2171701" cy="188322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Random Field Theory Assumptions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474887"/>
            <a:ext cx="6477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dirty="0" smtClean="0"/>
              <a:t>The statistic image is assumed to be a good lattice representation of an underlying random field</a:t>
            </a:r>
            <a:r>
              <a:rPr lang="en-GB" dirty="0"/>
              <a:t> </a:t>
            </a:r>
            <a:r>
              <a:rPr lang="en-GB" dirty="0" smtClean="0"/>
              <a:t>with a multivariate Gaussian distribution.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itchFamily="2" charset="2"/>
              <a:buChar char="q"/>
            </a:pPr>
            <a:r>
              <a:rPr lang="en-GB" dirty="0" smtClean="0"/>
              <a:t>These fields are continuous, with an autocorrelation function twice differentiable at the origin.</a:t>
            </a:r>
            <a:br>
              <a:rPr lang="en-GB" dirty="0" smtClean="0"/>
            </a:br>
            <a:endParaRPr lang="en-GB" dirty="0" smtClean="0"/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ð"/>
            </a:pPr>
            <a:r>
              <a:rPr lang="en-GB" dirty="0" smtClean="0"/>
              <a:t>The threshold chosen to define clusters is high enough such that the expected EC is a good approximation to the number of clusters.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ð"/>
            </a:pPr>
            <a:r>
              <a:rPr lang="en-GB" dirty="0" smtClean="0"/>
              <a:t>The lattice approximation is reasonable, which implies the smoothness is relatively large compared to the voxel size.</a:t>
            </a:r>
          </a:p>
          <a:p>
            <a:pPr marL="28575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ð"/>
            </a:pPr>
            <a:r>
              <a:rPr lang="en-GB" dirty="0" smtClean="0"/>
              <a:t>The errors of the specified statistical model are normally distributed, which implies the model is not </a:t>
            </a:r>
            <a:r>
              <a:rPr lang="en-GB" dirty="0" err="1" smtClean="0"/>
              <a:t>misspecified</a:t>
            </a:r>
            <a:r>
              <a:rPr lang="en-GB" dirty="0" smtClean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45" t="10021" r="24610" b="37596"/>
          <a:stretch/>
        </p:blipFill>
        <p:spPr>
          <a:xfrm>
            <a:off x="6705600" y="1291998"/>
            <a:ext cx="2286000" cy="19084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81000" y="59830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Clr>
                <a:srgbClr val="C00000"/>
              </a:buClr>
              <a:buFont typeface="Wingdings" pitchFamily="2" charset="2"/>
              <a:buChar char="q"/>
            </a:pPr>
            <a:r>
              <a:rPr lang="en-GB" dirty="0">
                <a:solidFill>
                  <a:srgbClr val="000000"/>
                </a:solidFill>
              </a:rPr>
              <a:t>Smoothness of the data is unknown and estimated:</a:t>
            </a:r>
            <a:br>
              <a:rPr lang="en-GB" dirty="0">
                <a:solidFill>
                  <a:srgbClr val="000000"/>
                </a:solidFill>
              </a:rPr>
            </a:br>
            <a:r>
              <a:rPr lang="en-GB" dirty="0">
                <a:solidFill>
                  <a:srgbClr val="000000"/>
                </a:solidFill>
              </a:rPr>
              <a:t>very precise estimate by pooling over voxels </a:t>
            </a:r>
            <a:r>
              <a:rPr lang="en-GB" dirty="0">
                <a:solidFill>
                  <a:srgbClr val="000000"/>
                </a:solidFill>
                <a:sym typeface="Symbol"/>
              </a:rPr>
              <a:t> </a:t>
            </a:r>
            <a:r>
              <a:rPr lang="en-GB" dirty="0" smtClean="0">
                <a:solidFill>
                  <a:srgbClr val="000000"/>
                </a:solidFill>
                <a:sym typeface="Symbol"/>
              </a:rPr>
              <a:t>stationarity assumption.</a:t>
            </a:r>
            <a:endParaRPr lang="de-CH" dirty="0">
              <a:solidFill>
                <a:srgbClr val="000000"/>
              </a:solidFill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13568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&quot;No&quot; Symbol 4"/>
          <p:cNvSpPr/>
          <p:nvPr/>
        </p:nvSpPr>
        <p:spPr bwMode="auto">
          <a:xfrm>
            <a:off x="2185196" y="4685078"/>
            <a:ext cx="2158204" cy="1944322"/>
          </a:xfrm>
          <a:prstGeom prst="noSmoking">
            <a:avLst/>
          </a:prstGeom>
          <a:solidFill>
            <a:srgbClr val="FF0000">
              <a:alpha val="28000"/>
            </a:srgbClr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9438"/>
            <a:ext cx="8229600" cy="792162"/>
          </a:xfrm>
        </p:spPr>
        <p:txBody>
          <a:bodyPr/>
          <a:lstStyle/>
          <a:p>
            <a:r>
              <a:rPr lang="en-GB" b="1" i="1" dirty="0" smtClean="0"/>
              <a:t>Small Volume Correction</a:t>
            </a:r>
            <a:endParaRPr lang="en-GB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40346"/>
            <a:ext cx="8610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400"/>
              </a:spcBef>
              <a:buFont typeface="Wingdings" pitchFamily="2" charset="2"/>
              <a:buChar char="q"/>
            </a:pPr>
            <a:r>
              <a:rPr lang="de-CH" sz="2000" dirty="0" smtClean="0"/>
              <a:t>If one has some </a:t>
            </a:r>
            <a:r>
              <a:rPr lang="de-CH" sz="2000" i="1" dirty="0" smtClean="0"/>
              <a:t>a </a:t>
            </a:r>
            <a:r>
              <a:rPr lang="de-CH" sz="2000" i="1" dirty="0"/>
              <a:t>priori </a:t>
            </a:r>
            <a:r>
              <a:rPr lang="de-CH" sz="2000" dirty="0" smtClean="0"/>
              <a:t>idea of where </a:t>
            </a:r>
            <a:r>
              <a:rPr lang="de-CH" sz="2000" dirty="0"/>
              <a:t>an activation should be, </a:t>
            </a:r>
            <a:r>
              <a:rPr lang="de-CH" sz="2000" dirty="0" smtClean="0"/>
              <a:t>one can prespecify a small search space and make the appropriate correction instead of having to control for the entire search space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 smtClean="0"/>
              <a:t>mask defined  by (probabilistic) anatomical atlases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 smtClean="0"/>
              <a:t>mask </a:t>
            </a:r>
            <a:r>
              <a:rPr lang="de-CH" sz="2000" dirty="0"/>
              <a:t>defined by separate "functional localisers"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/>
              <a:t>mask defined by orthogonal contrasts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ts val="2400"/>
              </a:spcBef>
              <a:buFont typeface="Arial" pitchFamily="34" charset="0"/>
              <a:buChar char="•"/>
            </a:pPr>
            <a:r>
              <a:rPr lang="de-CH" sz="2000" dirty="0" smtClean="0"/>
              <a:t>search </a:t>
            </a:r>
            <a:r>
              <a:rPr lang="de-CH" sz="2000" dirty="0"/>
              <a:t>volume around previously reported coordinates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981200" y="5124271"/>
            <a:ext cx="5305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no prior hypothesis: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Test whole volume.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Identify SPM peak.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Then make a test assuming a single voxel.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49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Conclusion</a:t>
            </a:r>
            <a:endParaRPr lang="en-GB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52302" y="1853148"/>
            <a:ext cx="86392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dirty="0" smtClean="0"/>
              <a:t>There is a </a:t>
            </a:r>
            <a:r>
              <a:rPr lang="en-GB" sz="2400" b="1" i="1" dirty="0" smtClean="0"/>
              <a:t>multiple testing problem </a:t>
            </a:r>
            <a:r>
              <a:rPr lang="en-GB" sz="2400" dirty="0" smtClean="0"/>
              <a:t>and </a:t>
            </a:r>
            <a:r>
              <a:rPr lang="en-GB" sz="2400" i="1" dirty="0" smtClean="0"/>
              <a:t>corrections</a:t>
            </a:r>
            <a:r>
              <a:rPr lang="en-GB" sz="2400" dirty="0" smtClean="0"/>
              <a:t> have to be applied on </a:t>
            </a:r>
            <a:r>
              <a:rPr lang="en-GB" sz="2400" i="1" dirty="0" smtClean="0"/>
              <a:t>p</a:t>
            </a:r>
            <a:r>
              <a:rPr lang="en-GB" sz="2400" dirty="0" smtClean="0"/>
              <a:t>-values (for the volume of interest only (see SVC)).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dirty="0" smtClean="0"/>
              <a:t>Inference is made about </a:t>
            </a:r>
            <a:r>
              <a:rPr lang="en-GB" sz="2400" b="1" i="1" dirty="0" smtClean="0"/>
              <a:t>topological features </a:t>
            </a:r>
            <a:r>
              <a:rPr lang="en-GB" sz="2400" dirty="0" smtClean="0"/>
              <a:t>(</a:t>
            </a:r>
            <a:r>
              <a:rPr lang="en-GB" sz="2400" dirty="0"/>
              <a:t>peak height, spatial extent, number of clusters</a:t>
            </a:r>
            <a:r>
              <a:rPr lang="en-GB" sz="2400" dirty="0" smtClean="0"/>
              <a:t>).</a:t>
            </a:r>
            <a:br>
              <a:rPr lang="en-GB" sz="2400" dirty="0" smtClean="0"/>
            </a:br>
            <a:r>
              <a:rPr lang="en-GB" sz="2400" dirty="0" smtClean="0"/>
              <a:t>Use results from the </a:t>
            </a:r>
            <a:r>
              <a:rPr lang="en-GB" sz="2400" b="1" i="1" dirty="0" smtClean="0"/>
              <a:t>Random Field Theory</a:t>
            </a:r>
            <a:r>
              <a:rPr lang="en-GB" sz="2400" dirty="0" smtClean="0"/>
              <a:t>.</a:t>
            </a:r>
            <a:br>
              <a:rPr lang="en-GB" sz="2400" dirty="0" smtClean="0"/>
            </a:br>
            <a:endParaRPr lang="en-GB" sz="2400" dirty="0" smtClean="0"/>
          </a:p>
          <a:p>
            <a:pPr marL="342900" indent="-34290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2400" b="1" dirty="0" smtClean="0"/>
              <a:t>Control of </a:t>
            </a:r>
            <a:r>
              <a:rPr lang="en-GB" sz="2400" b="1" i="1" dirty="0" smtClean="0"/>
              <a:t>FWER</a:t>
            </a:r>
            <a:r>
              <a:rPr lang="en-GB" sz="2400" b="1" dirty="0" smtClean="0"/>
              <a:t> </a:t>
            </a:r>
            <a:r>
              <a:rPr lang="en-GB" sz="2400" dirty="0" smtClean="0"/>
              <a:t>(probability of a false positive anywhere in the image</a:t>
            </a:r>
            <a:r>
              <a:rPr lang="en-GB" sz="2400" dirty="0"/>
              <a:t>) for a space of any dimension and shape.</a:t>
            </a:r>
            <a:endParaRPr lang="en-GB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21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References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366421"/>
            <a:ext cx="8763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de-CH" sz="1600" dirty="0"/>
              <a:t>Friston KJ, Frith CD, Liddle PF, Frackowiak RS. </a:t>
            </a:r>
            <a:r>
              <a:rPr lang="de-CH" sz="1600" i="1" dirty="0"/>
              <a:t>Comparing functional (PET) images: the assessment of significant change</a:t>
            </a:r>
            <a:r>
              <a:rPr lang="de-CH" sz="1600" dirty="0"/>
              <a:t>. </a:t>
            </a:r>
            <a:r>
              <a:rPr lang="en-GB" sz="1600" dirty="0"/>
              <a:t>Journal of Cerebral Blood Flow and </a:t>
            </a:r>
            <a:r>
              <a:rPr lang="en-GB" sz="1600" dirty="0" smtClean="0"/>
              <a:t>Metabolism</a:t>
            </a:r>
            <a:r>
              <a:rPr lang="de-CH" sz="1600" dirty="0" smtClean="0"/>
              <a:t>, 1991.</a:t>
            </a:r>
            <a:br>
              <a:rPr lang="de-CH" sz="1600" dirty="0" smtClean="0"/>
            </a:br>
            <a:endParaRPr lang="de-CH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1600" dirty="0" smtClean="0"/>
              <a:t>Worsley KJ, Evans AC, </a:t>
            </a:r>
            <a:r>
              <a:rPr lang="en-GB" sz="1600" dirty="0" err="1" smtClean="0"/>
              <a:t>Marrett</a:t>
            </a:r>
            <a:r>
              <a:rPr lang="en-GB" sz="1600" dirty="0" smtClean="0"/>
              <a:t> S, </a:t>
            </a:r>
            <a:r>
              <a:rPr lang="en-GB" sz="1600" dirty="0" err="1" smtClean="0"/>
              <a:t>Neelin</a:t>
            </a:r>
            <a:r>
              <a:rPr lang="en-GB" sz="1600" dirty="0" smtClean="0"/>
              <a:t> </a:t>
            </a:r>
            <a:r>
              <a:rPr lang="en-GB" sz="1600" dirty="0"/>
              <a:t>P. </a:t>
            </a:r>
            <a:r>
              <a:rPr lang="en-GB" sz="1600" i="1" dirty="0" smtClean="0"/>
              <a:t>A </a:t>
            </a:r>
            <a:r>
              <a:rPr lang="en-GB" sz="1600" i="1" dirty="0"/>
              <a:t>three-dimensional statistical analysis for CBF activation studies in human brain</a:t>
            </a:r>
            <a:r>
              <a:rPr lang="en-GB" sz="1600" dirty="0"/>
              <a:t>. Journal of Cerebral Blood Flow and Metabolism. </a:t>
            </a:r>
            <a:r>
              <a:rPr lang="en-GB" sz="1600" dirty="0" smtClean="0"/>
              <a:t>1992.</a:t>
            </a:r>
            <a:r>
              <a:rPr lang="de-CH" sz="1600" dirty="0" smtClean="0"/>
              <a:t/>
            </a:r>
            <a:br>
              <a:rPr lang="de-CH" sz="1600" dirty="0" smtClean="0"/>
            </a:br>
            <a:endParaRPr lang="de-CH" sz="1600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de-CH" sz="1600" dirty="0"/>
              <a:t>Worsley </a:t>
            </a:r>
            <a:r>
              <a:rPr lang="de-CH" sz="1600" dirty="0" smtClean="0"/>
              <a:t>KJ, </a:t>
            </a:r>
            <a:r>
              <a:rPr lang="de-CH" sz="1600" dirty="0"/>
              <a:t>Marrett </a:t>
            </a:r>
            <a:r>
              <a:rPr lang="de-CH" sz="1600" dirty="0" smtClean="0"/>
              <a:t>S, </a:t>
            </a:r>
            <a:r>
              <a:rPr lang="de-CH" sz="1600" dirty="0"/>
              <a:t>Neelin </a:t>
            </a:r>
            <a:r>
              <a:rPr lang="de-CH" sz="1600" dirty="0" smtClean="0"/>
              <a:t>P, </a:t>
            </a:r>
            <a:r>
              <a:rPr lang="de-CH" sz="1600" dirty="0"/>
              <a:t>Vandal </a:t>
            </a:r>
            <a:r>
              <a:rPr lang="de-CH" sz="1600" dirty="0" smtClean="0"/>
              <a:t>AC, </a:t>
            </a:r>
            <a:r>
              <a:rPr lang="de-CH" sz="1600" dirty="0"/>
              <a:t>Friston </a:t>
            </a:r>
            <a:r>
              <a:rPr lang="de-CH" sz="1600" dirty="0" smtClean="0"/>
              <a:t>KJ, </a:t>
            </a:r>
            <a:r>
              <a:rPr lang="de-CH" sz="1600" dirty="0"/>
              <a:t>Evans AC. </a:t>
            </a:r>
            <a:r>
              <a:rPr lang="de-CH" sz="1600" i="1" dirty="0"/>
              <a:t>A unified statistical approach for determining significant signals in images of cerebral activation</a:t>
            </a:r>
            <a:r>
              <a:rPr lang="de-CH" sz="1600" dirty="0"/>
              <a:t>. Human Brain </a:t>
            </a:r>
            <a:r>
              <a:rPr lang="de-CH" sz="1600" dirty="0" smtClean="0"/>
              <a:t>Mapping,1996.</a:t>
            </a:r>
            <a:br>
              <a:rPr lang="de-CH" sz="1600" dirty="0" smtClean="0"/>
            </a:br>
            <a:endParaRPr lang="de-CH" sz="1600" dirty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GB" sz="1600" dirty="0" err="1" smtClean="0"/>
              <a:t>Chumbley</a:t>
            </a:r>
            <a:r>
              <a:rPr lang="en-GB" sz="1600" dirty="0" smtClean="0"/>
              <a:t> J, </a:t>
            </a:r>
            <a:r>
              <a:rPr lang="en-GB" sz="1600" dirty="0" err="1" smtClean="0"/>
              <a:t>Worsley</a:t>
            </a:r>
            <a:r>
              <a:rPr lang="en-GB" sz="1600" dirty="0" smtClean="0"/>
              <a:t> KJ , Flandin G, </a:t>
            </a:r>
            <a:r>
              <a:rPr lang="en-GB" sz="1600" dirty="0"/>
              <a:t>and </a:t>
            </a:r>
            <a:r>
              <a:rPr lang="en-GB" sz="1600" dirty="0" err="1" smtClean="0"/>
              <a:t>Friston</a:t>
            </a:r>
            <a:r>
              <a:rPr lang="en-GB" sz="1600" dirty="0" smtClean="0"/>
              <a:t> KJ. </a:t>
            </a:r>
            <a:r>
              <a:rPr lang="en-GB" sz="1600" i="1" dirty="0"/>
              <a:t>Topological FDR for neuroimaging</a:t>
            </a:r>
            <a:r>
              <a:rPr lang="en-GB" sz="1600" dirty="0"/>
              <a:t>. </a:t>
            </a:r>
            <a:r>
              <a:rPr lang="en-GB" sz="1600" dirty="0" err="1"/>
              <a:t>NeuroImage</a:t>
            </a:r>
            <a:r>
              <a:rPr lang="en-GB" sz="1600" dirty="0" smtClean="0"/>
              <a:t>, </a:t>
            </a:r>
            <a:r>
              <a:rPr lang="en-GB" sz="1600" dirty="0"/>
              <a:t>2010</a:t>
            </a:r>
            <a:r>
              <a:rPr lang="en-GB" sz="1600" dirty="0" smtClean="0"/>
              <a:t>.</a:t>
            </a:r>
            <a:br>
              <a:rPr lang="en-GB" sz="1600" dirty="0" smtClean="0"/>
            </a:br>
            <a:endParaRPr lang="en-GB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sz="1600" dirty="0" err="1" smtClean="0"/>
              <a:t>Kilner</a:t>
            </a:r>
            <a:r>
              <a:rPr lang="en-US" sz="1600" dirty="0" smtClean="0"/>
              <a:t> J and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KJ. </a:t>
            </a:r>
            <a:r>
              <a:rPr lang="en-US" sz="1600" i="1" dirty="0" smtClean="0"/>
              <a:t>Topological </a:t>
            </a:r>
            <a:r>
              <a:rPr lang="en-US" sz="1600" i="1" dirty="0"/>
              <a:t>inference for EEG and MEG </a:t>
            </a:r>
            <a:r>
              <a:rPr lang="en-US" sz="1600" i="1" dirty="0" smtClean="0"/>
              <a:t>data</a:t>
            </a:r>
            <a:r>
              <a:rPr lang="en-US" sz="1600" dirty="0" smtClean="0"/>
              <a:t>. Annals </a:t>
            </a:r>
            <a:r>
              <a:rPr lang="en-US" sz="1600" dirty="0"/>
              <a:t>of Applied </a:t>
            </a:r>
            <a:r>
              <a:rPr lang="en-US" sz="1600" dirty="0" smtClean="0"/>
              <a:t>Statistics, 2010.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sz="1600" dirty="0" err="1" smtClean="0"/>
              <a:t>Flandin</a:t>
            </a:r>
            <a:r>
              <a:rPr lang="en-US" sz="1600" dirty="0" smtClean="0"/>
              <a:t> </a:t>
            </a:r>
            <a:r>
              <a:rPr lang="en-US" sz="1600" dirty="0"/>
              <a:t>G </a:t>
            </a:r>
            <a:r>
              <a:rPr lang="en-US" sz="1600" dirty="0" smtClean="0"/>
              <a:t>and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</a:t>
            </a:r>
            <a:r>
              <a:rPr lang="en-US" sz="1600" dirty="0"/>
              <a:t>KJ. </a:t>
            </a:r>
            <a:r>
              <a:rPr lang="en-US" sz="1600" i="1" dirty="0"/>
              <a:t>Topological Inference</a:t>
            </a:r>
            <a:r>
              <a:rPr lang="en-US" sz="1600" dirty="0"/>
              <a:t>. Brain Mapping: An Encyclopedic Reference, 2015</a:t>
            </a:r>
            <a:r>
              <a:rPr lang="en-US" sz="1600" dirty="0" smtClean="0"/>
              <a:t>.</a:t>
            </a:r>
            <a:br>
              <a:rPr lang="en-US" sz="1600" dirty="0" smtClean="0"/>
            </a:br>
            <a:endParaRPr lang="en-US" sz="1600" dirty="0" smtClean="0"/>
          </a:p>
          <a:p>
            <a:pPr marL="285750" indent="-285750">
              <a:buClr>
                <a:srgbClr val="660033"/>
              </a:buClr>
              <a:buFont typeface="Wingdings" pitchFamily="2" charset="2"/>
              <a:buChar char="q"/>
            </a:pPr>
            <a:r>
              <a:rPr lang="en-US" sz="1600" dirty="0" err="1" smtClean="0"/>
              <a:t>Flandin</a:t>
            </a:r>
            <a:r>
              <a:rPr lang="en-US" sz="1600" dirty="0" smtClean="0"/>
              <a:t> G and </a:t>
            </a:r>
            <a:r>
              <a:rPr lang="en-US" sz="1600" dirty="0" err="1" smtClean="0"/>
              <a:t>Friston</a:t>
            </a:r>
            <a:r>
              <a:rPr lang="en-US" sz="1600" dirty="0" smtClean="0"/>
              <a:t> KJ. </a:t>
            </a:r>
            <a:r>
              <a:rPr lang="en-GB" sz="1600" i="1" dirty="0"/>
              <a:t>Analysis of family-wise error rates in statistical parametric mapping using random field theory</a:t>
            </a:r>
            <a:r>
              <a:rPr lang="en-GB" sz="1600" dirty="0" smtClean="0"/>
              <a:t>. Human Brain Mapping, 2017.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652927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Statistical Parametric Maps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505456"/>
            <a:ext cx="3048000" cy="28529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444" y="1295400"/>
            <a:ext cx="2081236" cy="510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587" y="1447801"/>
            <a:ext cx="2251613" cy="198119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381000" y="5410200"/>
            <a:ext cx="13716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304800" y="3733800"/>
            <a:ext cx="0" cy="1600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 rot="16200000">
            <a:off x="-128332" y="4285577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 flipV="1">
            <a:off x="315686" y="2514600"/>
            <a:ext cx="0" cy="1143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" name="TextBox 12"/>
          <p:cNvSpPr txBox="1"/>
          <p:nvPr/>
        </p:nvSpPr>
        <p:spPr>
          <a:xfrm rot="16200000">
            <a:off x="-117446" y="291966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704280" y="6477000"/>
            <a:ext cx="9144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3897625" y="644324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 flipV="1">
            <a:off x="3661836" y="1365910"/>
            <a:ext cx="0" cy="38156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 rot="16200000">
            <a:off x="3248706" y="3142578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3661836" y="5257800"/>
            <a:ext cx="1" cy="1072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 rot="16200000">
            <a:off x="3228705" y="5657178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6629400" y="3505200"/>
            <a:ext cx="220980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>
            <a:off x="7470445" y="3505200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cxnSp>
        <p:nvCxnSpPr>
          <p:cNvPr id="29" name="Straight Arrow Connector 28"/>
          <p:cNvCxnSpPr/>
          <p:nvPr/>
        </p:nvCxnSpPr>
        <p:spPr bwMode="auto">
          <a:xfrm flipV="1">
            <a:off x="6477000" y="1442110"/>
            <a:ext cx="1" cy="19487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 rot="16200000">
            <a:off x="5764947" y="2259746"/>
            <a:ext cx="10855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frequency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10111" y="1676400"/>
            <a:ext cx="2866489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fMRI, VBM,</a:t>
            </a:r>
            <a:br>
              <a:rPr lang="en-GB" sz="1600" dirty="0" smtClean="0"/>
            </a:br>
            <a:r>
              <a:rPr lang="en-GB" sz="1600" dirty="0" smtClean="0"/>
              <a:t>M/EEG source reconstruction</a:t>
            </a:r>
            <a:endParaRPr lang="en-GB" sz="1600" dirty="0"/>
          </a:p>
        </p:txBody>
      </p:sp>
      <p:sp>
        <p:nvSpPr>
          <p:cNvPr id="33" name="TextBox 32"/>
          <p:cNvSpPr txBox="1"/>
          <p:nvPr/>
        </p:nvSpPr>
        <p:spPr>
          <a:xfrm>
            <a:off x="6410444" y="944563"/>
            <a:ext cx="258115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M/EEG 2D time-frequency</a:t>
            </a:r>
            <a:endParaRPr lang="en-GB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4648200" y="5410200"/>
            <a:ext cx="1119217" cy="83099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M/EEG</a:t>
            </a:r>
            <a:br>
              <a:rPr lang="en-GB" sz="1600" dirty="0" smtClean="0"/>
            </a:br>
            <a:r>
              <a:rPr lang="en-GB" sz="1600" dirty="0" smtClean="0"/>
              <a:t>2D+t </a:t>
            </a:r>
            <a:br>
              <a:rPr lang="en-GB" sz="1600" dirty="0" smtClean="0"/>
            </a:br>
            <a:r>
              <a:rPr lang="en-GB" sz="1600" dirty="0" smtClean="0"/>
              <a:t>scalp-time</a:t>
            </a:r>
            <a:endParaRPr lang="en-GB" sz="1600" dirty="0"/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l="55417" t="60000" r="24166" b="19720"/>
          <a:stretch/>
        </p:blipFill>
        <p:spPr bwMode="auto">
          <a:xfrm>
            <a:off x="5943600" y="4343400"/>
            <a:ext cx="3200400" cy="198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400800" y="4038600"/>
            <a:ext cx="2531476" cy="338554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GB" sz="1600" dirty="0" smtClean="0"/>
              <a:t>M/EEG 1D channel-time</a:t>
            </a:r>
            <a:endParaRPr lang="en-GB" sz="1600" dirty="0"/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6517945" y="6443246"/>
            <a:ext cx="2321255" cy="3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7358990" y="6446475"/>
            <a:ext cx="572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time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376446"/>
            <a:ext cx="5277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mm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3" y="3715036"/>
            <a:ext cx="3405607" cy="237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8" grpId="0"/>
      <p:bldP spid="20" grpId="0"/>
      <p:bldP spid="23" grpId="0"/>
      <p:bldP spid="28" grpId="0"/>
      <p:bldP spid="30" grpId="0"/>
      <p:bldP spid="32" grpId="0" animBg="1"/>
      <p:bldP spid="33" grpId="0" animBg="1"/>
      <p:bldP spid="34" grpId="0" animBg="1"/>
      <p:bldP spid="35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Inference at a single voxel</a:t>
            </a:r>
            <a:endParaRPr lang="en-GB" b="1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58214" y="1722889"/>
            <a:ext cx="5333348" cy="423296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AutoShape 3"/>
          <p:cNvSpPr>
            <a:spLocks noChangeAspect="1" noChangeArrowheads="1" noTextEdit="1"/>
          </p:cNvSpPr>
          <p:nvPr/>
        </p:nvSpPr>
        <p:spPr bwMode="auto">
          <a:xfrm>
            <a:off x="152400" y="2533576"/>
            <a:ext cx="5762625" cy="382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5"/>
          <p:cNvSpPr>
            <a:spLocks/>
          </p:cNvSpPr>
          <p:nvPr/>
        </p:nvSpPr>
        <p:spPr bwMode="auto">
          <a:xfrm>
            <a:off x="386824" y="2936322"/>
            <a:ext cx="5279782" cy="3044009"/>
          </a:xfrm>
          <a:custGeom>
            <a:avLst/>
            <a:gdLst>
              <a:gd name="T0" fmla="*/ 0 w 3018"/>
              <a:gd name="T1" fmla="*/ 1740 h 1740"/>
              <a:gd name="T2" fmla="*/ 102 w 3018"/>
              <a:gd name="T3" fmla="*/ 1708 h 1740"/>
              <a:gd name="T4" fmla="*/ 205 w 3018"/>
              <a:gd name="T5" fmla="*/ 1685 h 1740"/>
              <a:gd name="T6" fmla="*/ 299 w 3018"/>
              <a:gd name="T7" fmla="*/ 1645 h 1740"/>
              <a:gd name="T8" fmla="*/ 402 w 3018"/>
              <a:gd name="T9" fmla="*/ 1590 h 1740"/>
              <a:gd name="T10" fmla="*/ 504 w 3018"/>
              <a:gd name="T11" fmla="*/ 1504 h 1740"/>
              <a:gd name="T12" fmla="*/ 607 w 3018"/>
              <a:gd name="T13" fmla="*/ 1393 h 1740"/>
              <a:gd name="T14" fmla="*/ 701 w 3018"/>
              <a:gd name="T15" fmla="*/ 1260 h 1740"/>
              <a:gd name="T16" fmla="*/ 804 w 3018"/>
              <a:gd name="T17" fmla="*/ 1087 h 1740"/>
              <a:gd name="T18" fmla="*/ 906 w 3018"/>
              <a:gd name="T19" fmla="*/ 890 h 1740"/>
              <a:gd name="T20" fmla="*/ 1009 w 3018"/>
              <a:gd name="T21" fmla="*/ 685 h 1740"/>
              <a:gd name="T22" fmla="*/ 1103 w 3018"/>
              <a:gd name="T23" fmla="*/ 473 h 1740"/>
              <a:gd name="T24" fmla="*/ 1206 w 3018"/>
              <a:gd name="T25" fmla="*/ 284 h 1740"/>
              <a:gd name="T26" fmla="*/ 1308 w 3018"/>
              <a:gd name="T27" fmla="*/ 134 h 1740"/>
              <a:gd name="T28" fmla="*/ 1411 w 3018"/>
              <a:gd name="T29" fmla="*/ 32 h 1740"/>
              <a:gd name="T30" fmla="*/ 1513 w 3018"/>
              <a:gd name="T31" fmla="*/ 0 h 1740"/>
              <a:gd name="T32" fmla="*/ 1608 w 3018"/>
              <a:gd name="T33" fmla="*/ 32 h 1740"/>
              <a:gd name="T34" fmla="*/ 1710 w 3018"/>
              <a:gd name="T35" fmla="*/ 134 h 1740"/>
              <a:gd name="T36" fmla="*/ 1812 w 3018"/>
              <a:gd name="T37" fmla="*/ 284 h 1740"/>
              <a:gd name="T38" fmla="*/ 1915 w 3018"/>
              <a:gd name="T39" fmla="*/ 473 h 1740"/>
              <a:gd name="T40" fmla="*/ 2009 w 3018"/>
              <a:gd name="T41" fmla="*/ 685 h 1740"/>
              <a:gd name="T42" fmla="*/ 2112 w 3018"/>
              <a:gd name="T43" fmla="*/ 890 h 1740"/>
              <a:gd name="T44" fmla="*/ 2214 w 3018"/>
              <a:gd name="T45" fmla="*/ 1087 h 1740"/>
              <a:gd name="T46" fmla="*/ 2317 w 3018"/>
              <a:gd name="T47" fmla="*/ 1260 h 1740"/>
              <a:gd name="T48" fmla="*/ 2411 w 3018"/>
              <a:gd name="T49" fmla="*/ 1393 h 1740"/>
              <a:gd name="T50" fmla="*/ 2514 w 3018"/>
              <a:gd name="T51" fmla="*/ 1504 h 1740"/>
              <a:gd name="T52" fmla="*/ 2616 w 3018"/>
              <a:gd name="T53" fmla="*/ 1590 h 1740"/>
              <a:gd name="T54" fmla="*/ 2719 w 3018"/>
              <a:gd name="T55" fmla="*/ 1645 h 1740"/>
              <a:gd name="T56" fmla="*/ 2813 w 3018"/>
              <a:gd name="T57" fmla="*/ 1685 h 1740"/>
              <a:gd name="T58" fmla="*/ 2916 w 3018"/>
              <a:gd name="T59" fmla="*/ 1708 h 1740"/>
              <a:gd name="T60" fmla="*/ 3018 w 3018"/>
              <a:gd name="T61" fmla="*/ 1740 h 1740"/>
              <a:gd name="T62" fmla="*/ 0 w 3018"/>
              <a:gd name="T63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3018" y="1740"/>
                </a:lnTo>
                <a:lnTo>
                  <a:pt x="0" y="1740"/>
                </a:lnTo>
                <a:close/>
              </a:path>
            </a:pathLst>
          </a:custGeom>
          <a:solidFill>
            <a:srgbClr val="9735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386824" y="2918451"/>
            <a:ext cx="5279782" cy="3044009"/>
          </a:xfrm>
          <a:custGeom>
            <a:avLst/>
            <a:gdLst>
              <a:gd name="T0" fmla="*/ 0 w 3018"/>
              <a:gd name="T1" fmla="*/ 1740 h 1740"/>
              <a:gd name="T2" fmla="*/ 102 w 3018"/>
              <a:gd name="T3" fmla="*/ 1708 h 1740"/>
              <a:gd name="T4" fmla="*/ 205 w 3018"/>
              <a:gd name="T5" fmla="*/ 1685 h 1740"/>
              <a:gd name="T6" fmla="*/ 299 w 3018"/>
              <a:gd name="T7" fmla="*/ 1645 h 1740"/>
              <a:gd name="T8" fmla="*/ 402 w 3018"/>
              <a:gd name="T9" fmla="*/ 1590 h 1740"/>
              <a:gd name="T10" fmla="*/ 504 w 3018"/>
              <a:gd name="T11" fmla="*/ 1504 h 1740"/>
              <a:gd name="T12" fmla="*/ 607 w 3018"/>
              <a:gd name="T13" fmla="*/ 1393 h 1740"/>
              <a:gd name="T14" fmla="*/ 701 w 3018"/>
              <a:gd name="T15" fmla="*/ 1260 h 1740"/>
              <a:gd name="T16" fmla="*/ 804 w 3018"/>
              <a:gd name="T17" fmla="*/ 1087 h 1740"/>
              <a:gd name="T18" fmla="*/ 906 w 3018"/>
              <a:gd name="T19" fmla="*/ 890 h 1740"/>
              <a:gd name="T20" fmla="*/ 1009 w 3018"/>
              <a:gd name="T21" fmla="*/ 685 h 1740"/>
              <a:gd name="T22" fmla="*/ 1103 w 3018"/>
              <a:gd name="T23" fmla="*/ 473 h 1740"/>
              <a:gd name="T24" fmla="*/ 1206 w 3018"/>
              <a:gd name="T25" fmla="*/ 284 h 1740"/>
              <a:gd name="T26" fmla="*/ 1308 w 3018"/>
              <a:gd name="T27" fmla="*/ 134 h 1740"/>
              <a:gd name="T28" fmla="*/ 1411 w 3018"/>
              <a:gd name="T29" fmla="*/ 32 h 1740"/>
              <a:gd name="T30" fmla="*/ 1513 w 3018"/>
              <a:gd name="T31" fmla="*/ 0 h 1740"/>
              <a:gd name="T32" fmla="*/ 1608 w 3018"/>
              <a:gd name="T33" fmla="*/ 32 h 1740"/>
              <a:gd name="T34" fmla="*/ 1710 w 3018"/>
              <a:gd name="T35" fmla="*/ 134 h 1740"/>
              <a:gd name="T36" fmla="*/ 1812 w 3018"/>
              <a:gd name="T37" fmla="*/ 284 h 1740"/>
              <a:gd name="T38" fmla="*/ 1915 w 3018"/>
              <a:gd name="T39" fmla="*/ 473 h 1740"/>
              <a:gd name="T40" fmla="*/ 2009 w 3018"/>
              <a:gd name="T41" fmla="*/ 685 h 1740"/>
              <a:gd name="T42" fmla="*/ 2112 w 3018"/>
              <a:gd name="T43" fmla="*/ 890 h 1740"/>
              <a:gd name="T44" fmla="*/ 2214 w 3018"/>
              <a:gd name="T45" fmla="*/ 1087 h 1740"/>
              <a:gd name="T46" fmla="*/ 2317 w 3018"/>
              <a:gd name="T47" fmla="*/ 1260 h 1740"/>
              <a:gd name="T48" fmla="*/ 2411 w 3018"/>
              <a:gd name="T49" fmla="*/ 1393 h 1740"/>
              <a:gd name="T50" fmla="*/ 2514 w 3018"/>
              <a:gd name="T51" fmla="*/ 1504 h 1740"/>
              <a:gd name="T52" fmla="*/ 2616 w 3018"/>
              <a:gd name="T53" fmla="*/ 1590 h 1740"/>
              <a:gd name="T54" fmla="*/ 2719 w 3018"/>
              <a:gd name="T55" fmla="*/ 1645 h 1740"/>
              <a:gd name="T56" fmla="*/ 2813 w 3018"/>
              <a:gd name="T57" fmla="*/ 1685 h 1740"/>
              <a:gd name="T58" fmla="*/ 2916 w 3018"/>
              <a:gd name="T59" fmla="*/ 1708 h 1740"/>
              <a:gd name="T60" fmla="*/ 3018 w 3018"/>
              <a:gd name="T61" fmla="*/ 1740 h 1740"/>
              <a:gd name="T62" fmla="*/ 0 w 3018"/>
              <a:gd name="T63" fmla="*/ 174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018" h="1740">
                <a:moveTo>
                  <a:pt x="0" y="1740"/>
                </a:moveTo>
                <a:lnTo>
                  <a:pt x="0" y="1740"/>
                </a:lnTo>
                <a:lnTo>
                  <a:pt x="47" y="1716"/>
                </a:lnTo>
                <a:lnTo>
                  <a:pt x="102" y="1708"/>
                </a:lnTo>
                <a:lnTo>
                  <a:pt x="150" y="1700"/>
                </a:lnTo>
                <a:lnTo>
                  <a:pt x="205" y="1685"/>
                </a:lnTo>
                <a:lnTo>
                  <a:pt x="252" y="1669"/>
                </a:lnTo>
                <a:lnTo>
                  <a:pt x="299" y="1645"/>
                </a:lnTo>
                <a:lnTo>
                  <a:pt x="355" y="1622"/>
                </a:lnTo>
                <a:lnTo>
                  <a:pt x="402" y="1590"/>
                </a:lnTo>
                <a:lnTo>
                  <a:pt x="457" y="1551"/>
                </a:lnTo>
                <a:lnTo>
                  <a:pt x="504" y="1504"/>
                </a:lnTo>
                <a:lnTo>
                  <a:pt x="552" y="1456"/>
                </a:lnTo>
                <a:lnTo>
                  <a:pt x="607" y="1393"/>
                </a:lnTo>
                <a:lnTo>
                  <a:pt x="654" y="1330"/>
                </a:lnTo>
                <a:lnTo>
                  <a:pt x="701" y="1260"/>
                </a:lnTo>
                <a:lnTo>
                  <a:pt x="756" y="1173"/>
                </a:lnTo>
                <a:lnTo>
                  <a:pt x="804" y="1087"/>
                </a:lnTo>
                <a:lnTo>
                  <a:pt x="859" y="992"/>
                </a:lnTo>
                <a:lnTo>
                  <a:pt x="906" y="890"/>
                </a:lnTo>
                <a:lnTo>
                  <a:pt x="953" y="787"/>
                </a:lnTo>
                <a:lnTo>
                  <a:pt x="1009" y="685"/>
                </a:lnTo>
                <a:lnTo>
                  <a:pt x="1056" y="575"/>
                </a:lnTo>
                <a:lnTo>
                  <a:pt x="1103" y="473"/>
                </a:lnTo>
                <a:lnTo>
                  <a:pt x="1158" y="378"/>
                </a:lnTo>
                <a:lnTo>
                  <a:pt x="1206" y="284"/>
                </a:lnTo>
                <a:lnTo>
                  <a:pt x="1261" y="205"/>
                </a:lnTo>
                <a:lnTo>
                  <a:pt x="1308" y="134"/>
                </a:lnTo>
                <a:lnTo>
                  <a:pt x="1355" y="71"/>
                </a:lnTo>
                <a:lnTo>
                  <a:pt x="1411" y="32"/>
                </a:lnTo>
                <a:lnTo>
                  <a:pt x="1458" y="8"/>
                </a:lnTo>
                <a:lnTo>
                  <a:pt x="1513" y="0"/>
                </a:lnTo>
                <a:lnTo>
                  <a:pt x="1560" y="8"/>
                </a:lnTo>
                <a:lnTo>
                  <a:pt x="1608" y="32"/>
                </a:lnTo>
                <a:lnTo>
                  <a:pt x="1663" y="71"/>
                </a:lnTo>
                <a:lnTo>
                  <a:pt x="1710" y="134"/>
                </a:lnTo>
                <a:lnTo>
                  <a:pt x="1757" y="205"/>
                </a:lnTo>
                <a:lnTo>
                  <a:pt x="1812" y="284"/>
                </a:lnTo>
                <a:lnTo>
                  <a:pt x="1860" y="378"/>
                </a:lnTo>
                <a:lnTo>
                  <a:pt x="1915" y="473"/>
                </a:lnTo>
                <a:lnTo>
                  <a:pt x="1962" y="575"/>
                </a:lnTo>
                <a:lnTo>
                  <a:pt x="2009" y="685"/>
                </a:lnTo>
                <a:lnTo>
                  <a:pt x="2065" y="787"/>
                </a:lnTo>
                <a:lnTo>
                  <a:pt x="2112" y="890"/>
                </a:lnTo>
                <a:lnTo>
                  <a:pt x="2159" y="992"/>
                </a:lnTo>
                <a:lnTo>
                  <a:pt x="2214" y="1087"/>
                </a:lnTo>
                <a:lnTo>
                  <a:pt x="2262" y="1173"/>
                </a:lnTo>
                <a:lnTo>
                  <a:pt x="2317" y="1260"/>
                </a:lnTo>
                <a:lnTo>
                  <a:pt x="2364" y="1330"/>
                </a:lnTo>
                <a:lnTo>
                  <a:pt x="2411" y="1393"/>
                </a:lnTo>
                <a:lnTo>
                  <a:pt x="2467" y="1456"/>
                </a:lnTo>
                <a:lnTo>
                  <a:pt x="2514" y="1504"/>
                </a:lnTo>
                <a:lnTo>
                  <a:pt x="2561" y="1551"/>
                </a:lnTo>
                <a:lnTo>
                  <a:pt x="2616" y="1590"/>
                </a:lnTo>
                <a:lnTo>
                  <a:pt x="2664" y="1622"/>
                </a:lnTo>
                <a:lnTo>
                  <a:pt x="2719" y="1645"/>
                </a:lnTo>
                <a:lnTo>
                  <a:pt x="2766" y="1669"/>
                </a:lnTo>
                <a:lnTo>
                  <a:pt x="2813" y="1685"/>
                </a:lnTo>
                <a:lnTo>
                  <a:pt x="2868" y="1700"/>
                </a:lnTo>
                <a:lnTo>
                  <a:pt x="2916" y="1708"/>
                </a:lnTo>
                <a:lnTo>
                  <a:pt x="2971" y="1716"/>
                </a:lnTo>
                <a:lnTo>
                  <a:pt x="3018" y="1740"/>
                </a:lnTo>
                <a:lnTo>
                  <a:pt x="3018" y="1740"/>
                </a:lnTo>
                <a:lnTo>
                  <a:pt x="0" y="1740"/>
                </a:lnTo>
              </a:path>
            </a:pathLst>
          </a:custGeom>
          <a:noFill/>
          <a:ln w="32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4468246" y="5178405"/>
            <a:ext cx="1198360" cy="785494"/>
            <a:chOff x="7793240" y="3134135"/>
            <a:chExt cx="1198360" cy="785494"/>
          </a:xfrm>
        </p:grpSpPr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449 h 449"/>
                <a:gd name="T2" fmla="*/ 0 w 685"/>
                <a:gd name="T3" fmla="*/ 0 h 449"/>
                <a:gd name="T4" fmla="*/ 31 w 685"/>
                <a:gd name="T5" fmla="*/ 39 h 449"/>
                <a:gd name="T6" fmla="*/ 78 w 685"/>
                <a:gd name="T7" fmla="*/ 102 h 449"/>
                <a:gd name="T8" fmla="*/ 134 w 685"/>
                <a:gd name="T9" fmla="*/ 165 h 449"/>
                <a:gd name="T10" fmla="*/ 181 w 685"/>
                <a:gd name="T11" fmla="*/ 213 h 449"/>
                <a:gd name="T12" fmla="*/ 228 w 685"/>
                <a:gd name="T13" fmla="*/ 260 h 449"/>
                <a:gd name="T14" fmla="*/ 283 w 685"/>
                <a:gd name="T15" fmla="*/ 299 h 449"/>
                <a:gd name="T16" fmla="*/ 331 w 685"/>
                <a:gd name="T17" fmla="*/ 331 h 449"/>
                <a:gd name="T18" fmla="*/ 386 w 685"/>
                <a:gd name="T19" fmla="*/ 354 h 449"/>
                <a:gd name="T20" fmla="*/ 433 w 685"/>
                <a:gd name="T21" fmla="*/ 378 h 449"/>
                <a:gd name="T22" fmla="*/ 480 w 685"/>
                <a:gd name="T23" fmla="*/ 394 h 449"/>
                <a:gd name="T24" fmla="*/ 535 w 685"/>
                <a:gd name="T25" fmla="*/ 409 h 449"/>
                <a:gd name="T26" fmla="*/ 583 w 685"/>
                <a:gd name="T27" fmla="*/ 417 h 449"/>
                <a:gd name="T28" fmla="*/ 638 w 685"/>
                <a:gd name="T29" fmla="*/ 425 h 449"/>
                <a:gd name="T30" fmla="*/ 685 w 685"/>
                <a:gd name="T31" fmla="*/ 449 h 449"/>
                <a:gd name="T32" fmla="*/ 685 w 685"/>
                <a:gd name="T33" fmla="*/ 449 h 449"/>
                <a:gd name="T34" fmla="*/ 0 w 685"/>
                <a:gd name="T3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685" y="449"/>
                  </a:lnTo>
                  <a:lnTo>
                    <a:pt x="0" y="449"/>
                  </a:lnTo>
                  <a:close/>
                </a:path>
              </a:pathLst>
            </a:custGeom>
            <a:solidFill>
              <a:srgbClr val="00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8"/>
            <p:cNvSpPr>
              <a:spLocks/>
            </p:cNvSpPr>
            <p:nvPr/>
          </p:nvSpPr>
          <p:spPr bwMode="auto">
            <a:xfrm>
              <a:off x="7793240" y="3134135"/>
              <a:ext cx="1198360" cy="785494"/>
            </a:xfrm>
            <a:custGeom>
              <a:avLst/>
              <a:gdLst>
                <a:gd name="T0" fmla="*/ 0 w 685"/>
                <a:gd name="T1" fmla="*/ 449 h 449"/>
                <a:gd name="T2" fmla="*/ 0 w 685"/>
                <a:gd name="T3" fmla="*/ 0 h 449"/>
                <a:gd name="T4" fmla="*/ 31 w 685"/>
                <a:gd name="T5" fmla="*/ 39 h 449"/>
                <a:gd name="T6" fmla="*/ 78 w 685"/>
                <a:gd name="T7" fmla="*/ 102 h 449"/>
                <a:gd name="T8" fmla="*/ 134 w 685"/>
                <a:gd name="T9" fmla="*/ 165 h 449"/>
                <a:gd name="T10" fmla="*/ 181 w 685"/>
                <a:gd name="T11" fmla="*/ 213 h 449"/>
                <a:gd name="T12" fmla="*/ 228 w 685"/>
                <a:gd name="T13" fmla="*/ 260 h 449"/>
                <a:gd name="T14" fmla="*/ 283 w 685"/>
                <a:gd name="T15" fmla="*/ 299 h 449"/>
                <a:gd name="T16" fmla="*/ 331 w 685"/>
                <a:gd name="T17" fmla="*/ 331 h 449"/>
                <a:gd name="T18" fmla="*/ 386 w 685"/>
                <a:gd name="T19" fmla="*/ 354 h 449"/>
                <a:gd name="T20" fmla="*/ 433 w 685"/>
                <a:gd name="T21" fmla="*/ 378 h 449"/>
                <a:gd name="T22" fmla="*/ 480 w 685"/>
                <a:gd name="T23" fmla="*/ 394 h 449"/>
                <a:gd name="T24" fmla="*/ 535 w 685"/>
                <a:gd name="T25" fmla="*/ 409 h 449"/>
                <a:gd name="T26" fmla="*/ 583 w 685"/>
                <a:gd name="T27" fmla="*/ 417 h 449"/>
                <a:gd name="T28" fmla="*/ 638 w 685"/>
                <a:gd name="T29" fmla="*/ 425 h 449"/>
                <a:gd name="T30" fmla="*/ 685 w 685"/>
                <a:gd name="T31" fmla="*/ 449 h 449"/>
                <a:gd name="T32" fmla="*/ 685 w 685"/>
                <a:gd name="T33" fmla="*/ 449 h 449"/>
                <a:gd name="T34" fmla="*/ 0 w 685"/>
                <a:gd name="T35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85" h="449">
                  <a:moveTo>
                    <a:pt x="0" y="449"/>
                  </a:moveTo>
                  <a:lnTo>
                    <a:pt x="0" y="0"/>
                  </a:lnTo>
                  <a:lnTo>
                    <a:pt x="31" y="39"/>
                  </a:lnTo>
                  <a:lnTo>
                    <a:pt x="78" y="102"/>
                  </a:lnTo>
                  <a:lnTo>
                    <a:pt x="134" y="165"/>
                  </a:lnTo>
                  <a:lnTo>
                    <a:pt x="181" y="213"/>
                  </a:lnTo>
                  <a:lnTo>
                    <a:pt x="228" y="260"/>
                  </a:lnTo>
                  <a:lnTo>
                    <a:pt x="283" y="299"/>
                  </a:lnTo>
                  <a:lnTo>
                    <a:pt x="331" y="331"/>
                  </a:lnTo>
                  <a:lnTo>
                    <a:pt x="386" y="354"/>
                  </a:lnTo>
                  <a:lnTo>
                    <a:pt x="433" y="378"/>
                  </a:lnTo>
                  <a:lnTo>
                    <a:pt x="480" y="394"/>
                  </a:lnTo>
                  <a:lnTo>
                    <a:pt x="535" y="409"/>
                  </a:lnTo>
                  <a:lnTo>
                    <a:pt x="583" y="417"/>
                  </a:lnTo>
                  <a:lnTo>
                    <a:pt x="638" y="425"/>
                  </a:lnTo>
                  <a:lnTo>
                    <a:pt x="685" y="449"/>
                  </a:lnTo>
                  <a:lnTo>
                    <a:pt x="685" y="449"/>
                  </a:lnTo>
                  <a:lnTo>
                    <a:pt x="0" y="449"/>
                  </a:lnTo>
                </a:path>
              </a:pathLst>
            </a:custGeom>
            <a:noFill/>
            <a:ln w="32">
              <a:solidFill>
                <a:srgbClr val="BFBFB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495425" y="5980331"/>
            <a:ext cx="34890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Null distribution of test statistic T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215168" y="6176664"/>
                <a:ext cx="2457276" cy="4616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𝑝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𝑢</m:t>
                      </m:r>
                      <m:r>
                        <a:rPr lang="en-GB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|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𝐻</m:t>
                          </m:r>
                        </m:e>
                        <m:sub>
                          <m:r>
                            <a:rPr lang="en-GB" sz="24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GB" sz="2400" i="1" dirty="0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168" y="6176664"/>
                <a:ext cx="2457276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9211" r="-4963" b="-30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/>
          <p:cNvGrpSpPr/>
          <p:nvPr/>
        </p:nvGrpSpPr>
        <p:grpSpPr>
          <a:xfrm>
            <a:off x="4114800" y="1600200"/>
            <a:ext cx="1100368" cy="4341902"/>
            <a:chOff x="5819775" y="1639669"/>
            <a:chExt cx="1100368" cy="4341902"/>
          </a:xfrm>
        </p:grpSpPr>
        <p:sp>
          <p:nvSpPr>
            <p:cNvPr id="6" name="Line 7"/>
            <p:cNvSpPr>
              <a:spLocks noChangeShapeType="1"/>
            </p:cNvSpPr>
            <p:nvPr/>
          </p:nvSpPr>
          <p:spPr bwMode="auto">
            <a:xfrm flipV="1">
              <a:off x="6172376" y="1748604"/>
              <a:ext cx="0" cy="4232967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Text Box 18"/>
            <p:cNvSpPr txBox="1">
              <a:spLocks noChangeArrowheads="1"/>
            </p:cNvSpPr>
            <p:nvPr/>
          </p:nvSpPr>
          <p:spPr bwMode="auto">
            <a:xfrm>
              <a:off x="5819775" y="1639669"/>
              <a:ext cx="110036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3200" i="1" dirty="0">
                  <a:latin typeface="Times New Roman" pitchFamily="18" charset="0"/>
                </a:rPr>
                <a:t>u</a:t>
              </a: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 bwMode="auto">
          <a:xfrm>
            <a:off x="4800600" y="5791200"/>
            <a:ext cx="533400" cy="55846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791200" y="3420070"/>
            <a:ext cx="29803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Decision rule (threshold)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dirty="0" smtClean="0"/>
              <a:t>:</a:t>
            </a:r>
            <a:br>
              <a:rPr lang="en-GB" dirty="0" smtClean="0"/>
            </a:br>
            <a:r>
              <a:rPr lang="en-GB" dirty="0" smtClean="0"/>
              <a:t>   determines false positive </a:t>
            </a:r>
            <a:br>
              <a:rPr lang="en-GB" dirty="0" smtClean="0"/>
            </a:br>
            <a:r>
              <a:rPr lang="en-GB" dirty="0" smtClean="0"/>
              <a:t>   rate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en-GB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2096869"/>
            <a:ext cx="22317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Null Hypothesis H</a:t>
            </a:r>
            <a:r>
              <a:rPr lang="en-GB" baseline="-25000" dirty="0" smtClean="0"/>
              <a:t>0</a:t>
            </a:r>
            <a:r>
              <a:rPr lang="en-GB" dirty="0" smtClean="0"/>
              <a:t>: </a:t>
            </a:r>
            <a:br>
              <a:rPr lang="en-GB" dirty="0" smtClean="0"/>
            </a:br>
            <a:r>
              <a:rPr lang="en-GB" dirty="0" smtClean="0"/>
              <a:t>   zero activation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791200" y="4800600"/>
            <a:ext cx="3387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ym typeface="Symbol"/>
              </a:rPr>
              <a:t> </a:t>
            </a:r>
            <a:r>
              <a:rPr lang="en-GB" dirty="0" smtClean="0"/>
              <a:t>Choose </a:t>
            </a:r>
            <a:r>
              <a:rPr lang="en-GB" i="1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GB" dirty="0" smtClean="0"/>
              <a:t> to give acceptable</a:t>
            </a:r>
            <a:br>
              <a:rPr lang="en-GB" dirty="0" smtClean="0"/>
            </a:b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dirty="0" smtClean="0"/>
              <a:t> under </a:t>
            </a:r>
            <a:r>
              <a:rPr lang="en-GB" dirty="0"/>
              <a:t>H</a:t>
            </a:r>
            <a:r>
              <a:rPr lang="en-GB" baseline="-25000" dirty="0"/>
              <a:t>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41349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Multiple tests</a:t>
            </a:r>
            <a:endParaRPr lang="en-GB" b="1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228600" y="1066800"/>
            <a:ext cx="3118266" cy="2347912"/>
            <a:chOff x="316668" y="1371600"/>
            <a:chExt cx="3118266" cy="2347912"/>
          </a:xfrm>
        </p:grpSpPr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5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1000" y="1219200"/>
            <a:ext cx="3118266" cy="2347912"/>
            <a:chOff x="316668" y="1371600"/>
            <a:chExt cx="3118266" cy="2347912"/>
          </a:xfrm>
        </p:grpSpPr>
        <p:sp>
          <p:nvSpPr>
            <p:cNvPr id="188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189" name="Group 188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19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0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3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400" y="1371600"/>
            <a:ext cx="3118266" cy="2347912"/>
            <a:chOff x="316668" y="1371600"/>
            <a:chExt cx="3118266" cy="2347912"/>
          </a:xfrm>
        </p:grpSpPr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01" name="Group 200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0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85800" y="1524000"/>
            <a:ext cx="3118266" cy="2347912"/>
            <a:chOff x="316668" y="1371600"/>
            <a:chExt cx="3118266" cy="2347912"/>
          </a:xfrm>
        </p:grpSpPr>
        <p:sp>
          <p:nvSpPr>
            <p:cNvPr id="212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1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4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17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38200" y="1676400"/>
            <a:ext cx="3118266" cy="2347912"/>
            <a:chOff x="316668" y="1371600"/>
            <a:chExt cx="3118266" cy="2347912"/>
          </a:xfrm>
        </p:grpSpPr>
        <p:sp>
          <p:nvSpPr>
            <p:cNvPr id="224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25" name="Group 22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3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29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996534" y="1828800"/>
            <a:ext cx="3118266" cy="2347912"/>
            <a:chOff x="316668" y="1371600"/>
            <a:chExt cx="3118266" cy="2347912"/>
          </a:xfrm>
        </p:grpSpPr>
        <p:sp>
          <p:nvSpPr>
            <p:cNvPr id="236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37" name="Group 236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4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570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8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4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47" name="Group 2"/>
          <p:cNvGrpSpPr>
            <a:grpSpLocks/>
          </p:cNvGrpSpPr>
          <p:nvPr/>
        </p:nvGrpSpPr>
        <p:grpSpPr bwMode="auto">
          <a:xfrm>
            <a:off x="0" y="4727377"/>
            <a:ext cx="9091612" cy="696912"/>
            <a:chOff x="240" y="1529"/>
            <a:chExt cx="5286" cy="43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8" name="Line 5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" name="Line 6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0" name="Line 7"/>
            <p:cNvSpPr>
              <a:spLocks noChangeAspect="1" noChangeShapeType="1"/>
            </p:cNvSpPr>
            <p:nvPr/>
          </p:nvSpPr>
          <p:spPr bwMode="auto">
            <a:xfrm>
              <a:off x="2399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1" name="Rectangle 9"/>
            <p:cNvSpPr>
              <a:spLocks noChangeAspect="1" noChangeArrowheads="1"/>
            </p:cNvSpPr>
            <p:nvPr/>
          </p:nvSpPr>
          <p:spPr bwMode="auto">
            <a:xfrm>
              <a:off x="240" y="1530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2" name="Rectangle 10"/>
            <p:cNvSpPr>
              <a:spLocks noChangeAspect="1" noChangeArrowheads="1"/>
            </p:cNvSpPr>
            <p:nvPr/>
          </p:nvSpPr>
          <p:spPr bwMode="auto">
            <a:xfrm>
              <a:off x="240" y="1530"/>
              <a:ext cx="436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530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3" name="Line 12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4" name="Line 13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5" name="Line 14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8" name="Line 15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49" name="Line 16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0" name="Line 17"/>
            <p:cNvSpPr>
              <a:spLocks noChangeAspect="1" noChangeShapeType="1"/>
            </p:cNvSpPr>
            <p:nvPr/>
          </p:nvSpPr>
          <p:spPr bwMode="auto">
            <a:xfrm>
              <a:off x="240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3" name="Line 18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4" name="Line 19"/>
            <p:cNvSpPr>
              <a:spLocks noChangeAspect="1" noChangeShapeType="1"/>
            </p:cNvSpPr>
            <p:nvPr/>
          </p:nvSpPr>
          <p:spPr bwMode="auto">
            <a:xfrm>
              <a:off x="240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5" name="Rectangle 20"/>
            <p:cNvSpPr>
              <a:spLocks noChangeAspect="1" noChangeArrowheads="1"/>
            </p:cNvSpPr>
            <p:nvPr/>
          </p:nvSpPr>
          <p:spPr bwMode="auto">
            <a:xfrm>
              <a:off x="786" y="1530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7" name="Rectangle 21"/>
            <p:cNvSpPr>
              <a:spLocks noChangeAspect="1" noChangeArrowheads="1"/>
            </p:cNvSpPr>
            <p:nvPr/>
          </p:nvSpPr>
          <p:spPr bwMode="auto">
            <a:xfrm>
              <a:off x="786" y="1530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70" name="Picture 2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530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8" name="Line 23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0" name="Line 24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1" name="Line 25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2" name="Line 26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3" name="Line 27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4" name="Line 28"/>
            <p:cNvSpPr>
              <a:spLocks noChangeAspect="1" noChangeShapeType="1"/>
            </p:cNvSpPr>
            <p:nvPr/>
          </p:nvSpPr>
          <p:spPr bwMode="auto">
            <a:xfrm>
              <a:off x="786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5" name="Line 29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6" name="Line 30"/>
            <p:cNvSpPr>
              <a:spLocks noChangeAspect="1" noChangeShapeType="1"/>
            </p:cNvSpPr>
            <p:nvPr/>
          </p:nvSpPr>
          <p:spPr bwMode="auto">
            <a:xfrm>
              <a:off x="786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7" name="Rectangle 31"/>
            <p:cNvSpPr>
              <a:spLocks noChangeAspect="1" noChangeArrowheads="1"/>
            </p:cNvSpPr>
            <p:nvPr/>
          </p:nvSpPr>
          <p:spPr bwMode="auto">
            <a:xfrm>
              <a:off x="1323" y="1530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68" name="Rectangle 32"/>
            <p:cNvSpPr>
              <a:spLocks noChangeAspect="1" noChangeArrowheads="1"/>
            </p:cNvSpPr>
            <p:nvPr/>
          </p:nvSpPr>
          <p:spPr bwMode="auto">
            <a:xfrm>
              <a:off x="1323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81" name="Picture 3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530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9" name="Line 34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1" name="Line 35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2" name="Line 36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3" name="Line 37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4" name="Line 38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5" name="Line 39"/>
            <p:cNvSpPr>
              <a:spLocks noChangeAspect="1" noChangeShapeType="1"/>
            </p:cNvSpPr>
            <p:nvPr/>
          </p:nvSpPr>
          <p:spPr bwMode="auto">
            <a:xfrm>
              <a:off x="1323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6" name="Line 40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7" name="Line 41"/>
            <p:cNvSpPr>
              <a:spLocks noChangeAspect="1" noChangeShapeType="1"/>
            </p:cNvSpPr>
            <p:nvPr/>
          </p:nvSpPr>
          <p:spPr bwMode="auto">
            <a:xfrm>
              <a:off x="1323" y="1530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8" name="Rectangle 42"/>
            <p:cNvSpPr>
              <a:spLocks noChangeAspect="1" noChangeArrowheads="1"/>
            </p:cNvSpPr>
            <p:nvPr/>
          </p:nvSpPr>
          <p:spPr bwMode="auto">
            <a:xfrm>
              <a:off x="1861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79" name="Rectangle 43"/>
            <p:cNvSpPr>
              <a:spLocks noChangeAspect="1" noChangeArrowheads="1"/>
            </p:cNvSpPr>
            <p:nvPr/>
          </p:nvSpPr>
          <p:spPr bwMode="auto">
            <a:xfrm>
              <a:off x="2937" y="1530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0" name="Line 44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2" name="Line 45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3" name="Line 46"/>
            <p:cNvSpPr>
              <a:spLocks noChangeAspect="1" noChangeShapeType="1"/>
            </p:cNvSpPr>
            <p:nvPr/>
          </p:nvSpPr>
          <p:spPr bwMode="auto">
            <a:xfrm>
              <a:off x="2937" y="1959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4" name="Rectangle 47"/>
            <p:cNvSpPr>
              <a:spLocks noChangeAspect="1" noChangeArrowheads="1"/>
            </p:cNvSpPr>
            <p:nvPr/>
          </p:nvSpPr>
          <p:spPr bwMode="auto">
            <a:xfrm>
              <a:off x="3475" y="1530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5" name="Rectangle 48"/>
            <p:cNvSpPr>
              <a:spLocks noChangeAspect="1" noChangeArrowheads="1"/>
            </p:cNvSpPr>
            <p:nvPr/>
          </p:nvSpPr>
          <p:spPr bwMode="auto">
            <a:xfrm>
              <a:off x="3475" y="1530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097" name="Picture 4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530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86" name="Line 50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7" name="Line 51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8" name="Line 52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89" name="Line 53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0" name="Line 54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1" name="Line 55"/>
            <p:cNvSpPr>
              <a:spLocks noChangeAspect="1" noChangeShapeType="1"/>
            </p:cNvSpPr>
            <p:nvPr/>
          </p:nvSpPr>
          <p:spPr bwMode="auto">
            <a:xfrm>
              <a:off x="3475" y="1959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2" name="Line 56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3" name="Line 57"/>
            <p:cNvSpPr>
              <a:spLocks noChangeAspect="1" noChangeShapeType="1"/>
            </p:cNvSpPr>
            <p:nvPr/>
          </p:nvSpPr>
          <p:spPr bwMode="auto">
            <a:xfrm>
              <a:off x="3475" y="1530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4" name="Rectangle 58"/>
            <p:cNvSpPr>
              <a:spLocks noChangeAspect="1" noChangeArrowheads="1"/>
            </p:cNvSpPr>
            <p:nvPr/>
          </p:nvSpPr>
          <p:spPr bwMode="auto">
            <a:xfrm>
              <a:off x="4013" y="1530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5" name="Rectangle 59"/>
            <p:cNvSpPr>
              <a:spLocks noChangeAspect="1" noChangeArrowheads="1"/>
            </p:cNvSpPr>
            <p:nvPr/>
          </p:nvSpPr>
          <p:spPr bwMode="auto">
            <a:xfrm>
              <a:off x="4013" y="1530"/>
              <a:ext cx="436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08" name="Picture 6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530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96" name="Line 61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8" name="Line 62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9" name="Line 63"/>
            <p:cNvSpPr>
              <a:spLocks noChangeAspect="1" noChangeShapeType="1"/>
            </p:cNvSpPr>
            <p:nvPr/>
          </p:nvSpPr>
          <p:spPr bwMode="auto">
            <a:xfrm>
              <a:off x="4449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0" name="Line 64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1" name="Line 65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2" name="Line 66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3" name="Line 67"/>
            <p:cNvSpPr>
              <a:spLocks noChangeAspect="1" noChangeShapeType="1"/>
            </p:cNvSpPr>
            <p:nvPr/>
          </p:nvSpPr>
          <p:spPr bwMode="auto">
            <a:xfrm>
              <a:off x="4013" y="1967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4" name="Line 68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5" name="Line 69"/>
            <p:cNvSpPr>
              <a:spLocks noChangeAspect="1" noChangeShapeType="1"/>
            </p:cNvSpPr>
            <p:nvPr/>
          </p:nvSpPr>
          <p:spPr bwMode="auto">
            <a:xfrm>
              <a:off x="4449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6" name="Line 70"/>
            <p:cNvSpPr>
              <a:spLocks noChangeAspect="1" noChangeShapeType="1"/>
            </p:cNvSpPr>
            <p:nvPr/>
          </p:nvSpPr>
          <p:spPr bwMode="auto">
            <a:xfrm>
              <a:off x="4013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7" name="Rectangle 71"/>
            <p:cNvSpPr>
              <a:spLocks noChangeAspect="1" noChangeArrowheads="1"/>
            </p:cNvSpPr>
            <p:nvPr/>
          </p:nvSpPr>
          <p:spPr bwMode="auto">
            <a:xfrm>
              <a:off x="4550" y="1530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09" name="Rectangle 72"/>
            <p:cNvSpPr>
              <a:spLocks noChangeAspect="1" noChangeArrowheads="1"/>
            </p:cNvSpPr>
            <p:nvPr/>
          </p:nvSpPr>
          <p:spPr bwMode="auto">
            <a:xfrm>
              <a:off x="4550" y="1530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21" name="Picture 73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530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10" name="Line 74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1" name="Line 75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2" name="Line 76"/>
            <p:cNvSpPr>
              <a:spLocks noChangeAspect="1" noChangeShapeType="1"/>
            </p:cNvSpPr>
            <p:nvPr/>
          </p:nvSpPr>
          <p:spPr bwMode="auto">
            <a:xfrm>
              <a:off x="4987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3" name="Line 77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4" name="Line 78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5" name="Line 79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6" name="Line 80"/>
            <p:cNvSpPr>
              <a:spLocks noChangeAspect="1" noChangeShapeType="1"/>
            </p:cNvSpPr>
            <p:nvPr/>
          </p:nvSpPr>
          <p:spPr bwMode="auto">
            <a:xfrm>
              <a:off x="4550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7" name="Line 81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8" name="Line 82"/>
            <p:cNvSpPr>
              <a:spLocks noChangeAspect="1" noChangeShapeType="1"/>
            </p:cNvSpPr>
            <p:nvPr/>
          </p:nvSpPr>
          <p:spPr bwMode="auto">
            <a:xfrm>
              <a:off x="4987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19" name="Line 83"/>
            <p:cNvSpPr>
              <a:spLocks noChangeAspect="1" noChangeShapeType="1"/>
            </p:cNvSpPr>
            <p:nvPr/>
          </p:nvSpPr>
          <p:spPr bwMode="auto">
            <a:xfrm>
              <a:off x="4550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0" name="Rectangle 84"/>
            <p:cNvSpPr>
              <a:spLocks noChangeAspect="1" noChangeArrowheads="1"/>
            </p:cNvSpPr>
            <p:nvPr/>
          </p:nvSpPr>
          <p:spPr bwMode="auto">
            <a:xfrm>
              <a:off x="5088" y="1530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2" name="Rectangle 85"/>
            <p:cNvSpPr>
              <a:spLocks noChangeAspect="1" noChangeArrowheads="1"/>
            </p:cNvSpPr>
            <p:nvPr/>
          </p:nvSpPr>
          <p:spPr bwMode="auto">
            <a:xfrm>
              <a:off x="5088" y="1530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34" name="Picture 8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530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23" name="Line 87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4" name="Line 88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5" name="Line 89"/>
            <p:cNvSpPr>
              <a:spLocks noChangeAspect="1" noChangeShapeType="1"/>
            </p:cNvSpPr>
            <p:nvPr/>
          </p:nvSpPr>
          <p:spPr bwMode="auto">
            <a:xfrm>
              <a:off x="5525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6" name="Line 90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7" name="Line 91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8" name="Line 92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29" name="Line 93"/>
            <p:cNvSpPr>
              <a:spLocks noChangeAspect="1" noChangeShapeType="1"/>
            </p:cNvSpPr>
            <p:nvPr/>
          </p:nvSpPr>
          <p:spPr bwMode="auto">
            <a:xfrm>
              <a:off x="5088" y="1967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0" name="Line 94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1" name="Line 95"/>
            <p:cNvSpPr>
              <a:spLocks noChangeAspect="1" noChangeShapeType="1"/>
            </p:cNvSpPr>
            <p:nvPr/>
          </p:nvSpPr>
          <p:spPr bwMode="auto">
            <a:xfrm>
              <a:off x="5525" y="1530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2" name="Line 96"/>
            <p:cNvSpPr>
              <a:spLocks noChangeAspect="1" noChangeShapeType="1"/>
            </p:cNvSpPr>
            <p:nvPr/>
          </p:nvSpPr>
          <p:spPr bwMode="auto">
            <a:xfrm>
              <a:off x="5088" y="1530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3" name="Rectangle 97"/>
            <p:cNvSpPr>
              <a:spLocks noChangeAspect="1" noChangeArrowheads="1"/>
            </p:cNvSpPr>
            <p:nvPr/>
          </p:nvSpPr>
          <p:spPr bwMode="auto">
            <a:xfrm>
              <a:off x="2399" y="1529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35" name="Group 98"/>
          <p:cNvGrpSpPr>
            <a:grpSpLocks/>
          </p:cNvGrpSpPr>
          <p:nvPr/>
        </p:nvGrpSpPr>
        <p:grpSpPr bwMode="auto">
          <a:xfrm>
            <a:off x="0" y="5486400"/>
            <a:ext cx="9091612" cy="1066800"/>
            <a:chOff x="240" y="1158"/>
            <a:chExt cx="5286" cy="672"/>
          </a:xfrm>
        </p:grpSpPr>
        <p:sp>
          <p:nvSpPr>
            <p:cNvPr id="2136" name="Rectangle 99"/>
            <p:cNvSpPr>
              <a:spLocks noChangeAspect="1" noChangeArrowheads="1"/>
            </p:cNvSpPr>
            <p:nvPr/>
          </p:nvSpPr>
          <p:spPr bwMode="auto">
            <a:xfrm>
              <a:off x="240" y="1392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7" name="Rectangle 100"/>
            <p:cNvSpPr>
              <a:spLocks noChangeAspect="1" noChangeArrowheads="1"/>
            </p:cNvSpPr>
            <p:nvPr/>
          </p:nvSpPr>
          <p:spPr bwMode="auto">
            <a:xfrm>
              <a:off x="240" y="1392"/>
              <a:ext cx="436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49" name="Picture 10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392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8" name="Line 102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9" name="Line 103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0" name="Line 104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1" name="Line 105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2" name="Line 106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3" name="Line 107"/>
            <p:cNvSpPr>
              <a:spLocks noChangeAspect="1" noChangeShapeType="1"/>
            </p:cNvSpPr>
            <p:nvPr/>
          </p:nvSpPr>
          <p:spPr bwMode="auto">
            <a:xfrm>
              <a:off x="240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4" name="Line 108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5" name="Line 109"/>
            <p:cNvSpPr>
              <a:spLocks noChangeAspect="1" noChangeShapeType="1"/>
            </p:cNvSpPr>
            <p:nvPr/>
          </p:nvSpPr>
          <p:spPr bwMode="auto">
            <a:xfrm>
              <a:off x="240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6" name="Rectangle 110"/>
            <p:cNvSpPr>
              <a:spLocks noChangeAspect="1" noChangeArrowheads="1"/>
            </p:cNvSpPr>
            <p:nvPr/>
          </p:nvSpPr>
          <p:spPr bwMode="auto">
            <a:xfrm>
              <a:off x="786" y="1392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47" name="Rectangle 111"/>
            <p:cNvSpPr>
              <a:spLocks noChangeAspect="1" noChangeArrowheads="1"/>
            </p:cNvSpPr>
            <p:nvPr/>
          </p:nvSpPr>
          <p:spPr bwMode="auto">
            <a:xfrm>
              <a:off x="786" y="1392"/>
              <a:ext cx="428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60" name="Picture 1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6" y="1392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48" name="Line 113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0" name="Line 114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1" name="Line 115"/>
            <p:cNvSpPr>
              <a:spLocks noChangeAspect="1" noChangeShapeType="1"/>
            </p:cNvSpPr>
            <p:nvPr/>
          </p:nvSpPr>
          <p:spPr bwMode="auto">
            <a:xfrm>
              <a:off x="1214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2" name="Line 116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3" name="Line 117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4" name="Line 118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5" name="Line 119"/>
            <p:cNvSpPr>
              <a:spLocks noChangeAspect="1" noChangeShapeType="1"/>
            </p:cNvSpPr>
            <p:nvPr/>
          </p:nvSpPr>
          <p:spPr bwMode="auto">
            <a:xfrm>
              <a:off x="786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6" name="Line 120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7" name="Line 121"/>
            <p:cNvSpPr>
              <a:spLocks noChangeAspect="1" noChangeShapeType="1"/>
            </p:cNvSpPr>
            <p:nvPr/>
          </p:nvSpPr>
          <p:spPr bwMode="auto">
            <a:xfrm>
              <a:off x="1214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8" name="Line 122"/>
            <p:cNvSpPr>
              <a:spLocks noChangeAspect="1" noChangeShapeType="1"/>
            </p:cNvSpPr>
            <p:nvPr/>
          </p:nvSpPr>
          <p:spPr bwMode="auto">
            <a:xfrm>
              <a:off x="786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59" name="Rectangle 123"/>
            <p:cNvSpPr>
              <a:spLocks noChangeAspect="1" noChangeArrowheads="1"/>
            </p:cNvSpPr>
            <p:nvPr/>
          </p:nvSpPr>
          <p:spPr bwMode="auto">
            <a:xfrm>
              <a:off x="1323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1" name="Rectangle 124"/>
            <p:cNvSpPr>
              <a:spLocks noChangeAspect="1" noChangeArrowheads="1"/>
            </p:cNvSpPr>
            <p:nvPr/>
          </p:nvSpPr>
          <p:spPr bwMode="auto">
            <a:xfrm>
              <a:off x="1323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73" name="Picture 12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3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62" name="Line 126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3" name="Line 127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4" name="Line 128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5" name="Line 129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6" name="Line 130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7" name="Line 131"/>
            <p:cNvSpPr>
              <a:spLocks noChangeAspect="1" noChangeShapeType="1"/>
            </p:cNvSpPr>
            <p:nvPr/>
          </p:nvSpPr>
          <p:spPr bwMode="auto">
            <a:xfrm>
              <a:off x="1323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8" name="Line 132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69" name="Line 133"/>
            <p:cNvSpPr>
              <a:spLocks noChangeAspect="1" noChangeShapeType="1"/>
            </p:cNvSpPr>
            <p:nvPr/>
          </p:nvSpPr>
          <p:spPr bwMode="auto">
            <a:xfrm>
              <a:off x="1323" y="1392"/>
              <a:ext cx="2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0" name="Rectangle 134"/>
            <p:cNvSpPr>
              <a:spLocks noChangeAspect="1" noChangeArrowheads="1"/>
            </p:cNvSpPr>
            <p:nvPr/>
          </p:nvSpPr>
          <p:spPr bwMode="auto">
            <a:xfrm>
              <a:off x="1861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1" name="Rectangle 135"/>
            <p:cNvSpPr>
              <a:spLocks noChangeAspect="1" noChangeArrowheads="1"/>
            </p:cNvSpPr>
            <p:nvPr/>
          </p:nvSpPr>
          <p:spPr bwMode="auto">
            <a:xfrm>
              <a:off x="1861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84" name="Picture 136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2" name="Line 137"/>
            <p:cNvSpPr>
              <a:spLocks noChangeAspect="1" noChangeShapeType="1"/>
            </p:cNvSpPr>
            <p:nvPr/>
          </p:nvSpPr>
          <p:spPr bwMode="auto">
            <a:xfrm>
              <a:off x="1861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4" name="Line 138"/>
            <p:cNvSpPr>
              <a:spLocks noChangeAspect="1" noChangeShapeType="1"/>
            </p:cNvSpPr>
            <p:nvPr/>
          </p:nvSpPr>
          <p:spPr bwMode="auto">
            <a:xfrm>
              <a:off x="1861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5" name="Rectangle 139"/>
            <p:cNvSpPr>
              <a:spLocks noChangeAspect="1" noChangeArrowheads="1"/>
            </p:cNvSpPr>
            <p:nvPr/>
          </p:nvSpPr>
          <p:spPr bwMode="auto">
            <a:xfrm>
              <a:off x="2399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6" name="Rectangle 140"/>
            <p:cNvSpPr>
              <a:spLocks noChangeAspect="1" noChangeArrowheads="1"/>
            </p:cNvSpPr>
            <p:nvPr/>
          </p:nvSpPr>
          <p:spPr bwMode="auto">
            <a:xfrm>
              <a:off x="2399" y="1392"/>
              <a:ext cx="429" cy="42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189" name="Picture 14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9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7" name="Line 142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8" name="Line 143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79" name="Line 144"/>
            <p:cNvSpPr>
              <a:spLocks noChangeAspect="1" noChangeShapeType="1"/>
            </p:cNvSpPr>
            <p:nvPr/>
          </p:nvSpPr>
          <p:spPr bwMode="auto">
            <a:xfrm>
              <a:off x="2828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0" name="Line 145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1" name="Line 146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2" name="Line 147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3" name="Line 148"/>
            <p:cNvSpPr>
              <a:spLocks noChangeAspect="1" noChangeShapeType="1"/>
            </p:cNvSpPr>
            <p:nvPr/>
          </p:nvSpPr>
          <p:spPr bwMode="auto">
            <a:xfrm>
              <a:off x="2399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5" name="Line 149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6" name="Line 150"/>
            <p:cNvSpPr>
              <a:spLocks noChangeAspect="1" noChangeShapeType="1"/>
            </p:cNvSpPr>
            <p:nvPr/>
          </p:nvSpPr>
          <p:spPr bwMode="auto">
            <a:xfrm>
              <a:off x="2828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7" name="Line 151"/>
            <p:cNvSpPr>
              <a:spLocks noChangeAspect="1" noChangeShapeType="1"/>
            </p:cNvSpPr>
            <p:nvPr/>
          </p:nvSpPr>
          <p:spPr bwMode="auto">
            <a:xfrm>
              <a:off x="2399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88" name="Rectangle 152"/>
            <p:cNvSpPr>
              <a:spLocks noChangeAspect="1" noChangeArrowheads="1"/>
            </p:cNvSpPr>
            <p:nvPr/>
          </p:nvSpPr>
          <p:spPr bwMode="auto">
            <a:xfrm>
              <a:off x="2937" y="1392"/>
              <a:ext cx="429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0" name="Rectangle 153"/>
            <p:cNvSpPr>
              <a:spLocks noChangeAspect="1" noChangeArrowheads="1"/>
            </p:cNvSpPr>
            <p:nvPr/>
          </p:nvSpPr>
          <p:spPr bwMode="auto">
            <a:xfrm>
              <a:off x="2937" y="1392"/>
              <a:ext cx="429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02" name="Picture 15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7" y="1392"/>
              <a:ext cx="429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91" name="Line 155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2" name="Line 156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3" name="Line 157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4" name="Line 158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5" name="Line 159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6" name="Line 160"/>
            <p:cNvSpPr>
              <a:spLocks noChangeAspect="1" noChangeShapeType="1"/>
            </p:cNvSpPr>
            <p:nvPr/>
          </p:nvSpPr>
          <p:spPr bwMode="auto">
            <a:xfrm>
              <a:off x="2937" y="1821"/>
              <a:ext cx="42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7" name="Line 161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429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8" name="Line 162"/>
            <p:cNvSpPr>
              <a:spLocks noChangeAspect="1" noChangeShapeType="1"/>
            </p:cNvSpPr>
            <p:nvPr/>
          </p:nvSpPr>
          <p:spPr bwMode="auto">
            <a:xfrm>
              <a:off x="2937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99" name="Rectangle 163"/>
            <p:cNvSpPr>
              <a:spLocks noChangeAspect="1" noChangeArrowheads="1"/>
            </p:cNvSpPr>
            <p:nvPr/>
          </p:nvSpPr>
          <p:spPr bwMode="auto">
            <a:xfrm>
              <a:off x="3475" y="1392"/>
              <a:ext cx="428" cy="4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0" name="Rectangle 164"/>
            <p:cNvSpPr>
              <a:spLocks noChangeAspect="1" noChangeArrowheads="1"/>
            </p:cNvSpPr>
            <p:nvPr/>
          </p:nvSpPr>
          <p:spPr bwMode="auto">
            <a:xfrm>
              <a:off x="3475" y="1392"/>
              <a:ext cx="428" cy="429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13" name="Picture 16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5" y="1392"/>
              <a:ext cx="428" cy="4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01" name="Line 166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3" name="Line 167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4" name="Line 168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5" name="Line 169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6" name="Line 170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7" name="Line 171"/>
            <p:cNvSpPr>
              <a:spLocks noChangeAspect="1" noChangeShapeType="1"/>
            </p:cNvSpPr>
            <p:nvPr/>
          </p:nvSpPr>
          <p:spPr bwMode="auto">
            <a:xfrm>
              <a:off x="3475" y="1821"/>
              <a:ext cx="4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8" name="Line 172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428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09" name="Line 173"/>
            <p:cNvSpPr>
              <a:spLocks noChangeAspect="1" noChangeShapeType="1"/>
            </p:cNvSpPr>
            <p:nvPr/>
          </p:nvSpPr>
          <p:spPr bwMode="auto">
            <a:xfrm>
              <a:off x="3475" y="1392"/>
              <a:ext cx="1" cy="4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0" name="Rectangle 174"/>
            <p:cNvSpPr>
              <a:spLocks noChangeAspect="1" noChangeArrowheads="1"/>
            </p:cNvSpPr>
            <p:nvPr/>
          </p:nvSpPr>
          <p:spPr bwMode="auto">
            <a:xfrm>
              <a:off x="4013" y="1392"/>
              <a:ext cx="436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1" name="Rectangle 175"/>
            <p:cNvSpPr>
              <a:spLocks noChangeAspect="1" noChangeArrowheads="1"/>
            </p:cNvSpPr>
            <p:nvPr/>
          </p:nvSpPr>
          <p:spPr bwMode="auto">
            <a:xfrm>
              <a:off x="4013" y="1392"/>
              <a:ext cx="436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24" name="Picture 17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3" y="1392"/>
              <a:ext cx="436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12" name="Line 177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4" name="Line 178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5" name="Line 179"/>
            <p:cNvSpPr>
              <a:spLocks noChangeAspect="1" noChangeShapeType="1"/>
            </p:cNvSpPr>
            <p:nvPr/>
          </p:nvSpPr>
          <p:spPr bwMode="auto">
            <a:xfrm>
              <a:off x="4449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6" name="Line 180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7" name="Line 181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8" name="Line 182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9" name="Line 183"/>
            <p:cNvSpPr>
              <a:spLocks noChangeAspect="1" noChangeShapeType="1"/>
            </p:cNvSpPr>
            <p:nvPr/>
          </p:nvSpPr>
          <p:spPr bwMode="auto">
            <a:xfrm>
              <a:off x="4013" y="1829"/>
              <a:ext cx="4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0" name="Line 184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436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1" name="Line 185"/>
            <p:cNvSpPr>
              <a:spLocks noChangeAspect="1" noChangeShapeType="1"/>
            </p:cNvSpPr>
            <p:nvPr/>
          </p:nvSpPr>
          <p:spPr bwMode="auto">
            <a:xfrm>
              <a:off x="4449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2" name="Line 186"/>
            <p:cNvSpPr>
              <a:spLocks noChangeAspect="1" noChangeShapeType="1"/>
            </p:cNvSpPr>
            <p:nvPr/>
          </p:nvSpPr>
          <p:spPr bwMode="auto">
            <a:xfrm>
              <a:off x="4013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3" name="Rectangle 187"/>
            <p:cNvSpPr>
              <a:spLocks noChangeAspect="1" noChangeArrowheads="1"/>
            </p:cNvSpPr>
            <p:nvPr/>
          </p:nvSpPr>
          <p:spPr bwMode="auto">
            <a:xfrm>
              <a:off x="4550" y="1392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5" name="Rectangle 188"/>
            <p:cNvSpPr>
              <a:spLocks noChangeAspect="1" noChangeArrowheads="1"/>
            </p:cNvSpPr>
            <p:nvPr/>
          </p:nvSpPr>
          <p:spPr bwMode="auto">
            <a:xfrm>
              <a:off x="4550" y="1392"/>
              <a:ext cx="437" cy="437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37" name="Picture 18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0" y="1392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26" name="Line 190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7" name="Line 191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8" name="Line 192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29" name="Line 193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0" name="Line 194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1" name="Line 195"/>
            <p:cNvSpPr>
              <a:spLocks noChangeAspect="1" noChangeShapeType="1"/>
            </p:cNvSpPr>
            <p:nvPr/>
          </p:nvSpPr>
          <p:spPr bwMode="auto">
            <a:xfrm>
              <a:off x="4550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2" name="Line 196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3" name="Line 197"/>
            <p:cNvSpPr>
              <a:spLocks noChangeAspect="1" noChangeShapeType="1"/>
            </p:cNvSpPr>
            <p:nvPr/>
          </p:nvSpPr>
          <p:spPr bwMode="auto">
            <a:xfrm>
              <a:off x="4550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4" name="Rectangle 198"/>
            <p:cNvSpPr>
              <a:spLocks noChangeAspect="1" noChangeArrowheads="1"/>
            </p:cNvSpPr>
            <p:nvPr/>
          </p:nvSpPr>
          <p:spPr bwMode="auto">
            <a:xfrm>
              <a:off x="5088" y="1392"/>
              <a:ext cx="437" cy="4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5" name="Rectangle 199"/>
            <p:cNvSpPr>
              <a:spLocks noChangeAspect="1" noChangeArrowheads="1"/>
            </p:cNvSpPr>
            <p:nvPr/>
          </p:nvSpPr>
          <p:spPr bwMode="auto">
            <a:xfrm>
              <a:off x="5088" y="1392"/>
              <a:ext cx="437" cy="437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48" name="Picture 200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8" y="1392"/>
              <a:ext cx="437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36" name="Line 201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8" name="Line 202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39" name="Line 203"/>
            <p:cNvSpPr>
              <a:spLocks noChangeAspect="1" noChangeShapeType="1"/>
            </p:cNvSpPr>
            <p:nvPr/>
          </p:nvSpPr>
          <p:spPr bwMode="auto">
            <a:xfrm>
              <a:off x="5525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0" name="Line 204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1" name="Line 205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2" name="Line 206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3" name="Line 207"/>
            <p:cNvSpPr>
              <a:spLocks noChangeAspect="1" noChangeShapeType="1"/>
            </p:cNvSpPr>
            <p:nvPr/>
          </p:nvSpPr>
          <p:spPr bwMode="auto">
            <a:xfrm>
              <a:off x="5088" y="1829"/>
              <a:ext cx="43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4" name="Line 208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437" cy="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5" name="Line 209"/>
            <p:cNvSpPr>
              <a:spLocks noChangeAspect="1" noChangeShapeType="1"/>
            </p:cNvSpPr>
            <p:nvPr/>
          </p:nvSpPr>
          <p:spPr bwMode="auto">
            <a:xfrm>
              <a:off x="5525" y="1392"/>
              <a:ext cx="1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6" name="Line 210"/>
            <p:cNvSpPr>
              <a:spLocks noChangeAspect="1" noChangeShapeType="1"/>
            </p:cNvSpPr>
            <p:nvPr/>
          </p:nvSpPr>
          <p:spPr bwMode="auto">
            <a:xfrm>
              <a:off x="5088" y="1392"/>
              <a:ext cx="2" cy="43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47" name="Rectangle 211"/>
            <p:cNvSpPr>
              <a:spLocks noChangeAspect="1" noChangeArrowheads="1"/>
            </p:cNvSpPr>
            <p:nvPr/>
          </p:nvSpPr>
          <p:spPr bwMode="auto">
            <a:xfrm>
              <a:off x="2691" y="1158"/>
              <a:ext cx="416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Signal</a:t>
              </a: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513" name="TextBox 2512"/>
          <p:cNvSpPr txBox="1"/>
          <p:nvPr/>
        </p:nvSpPr>
        <p:spPr>
          <a:xfrm>
            <a:off x="4475162" y="1676400"/>
            <a:ext cx="4592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If we have 100,000 voxels,</a:t>
            </a:r>
          </a:p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000" dirty="0" smtClean="0"/>
              <a:t>=</a:t>
            </a:r>
            <a:r>
              <a:rPr lang="en-US" sz="2000" dirty="0" smtClean="0"/>
              <a:t>0.05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5,000 </a:t>
            </a:r>
            <a:r>
              <a:rPr lang="en-US" sz="2000" dirty="0"/>
              <a:t>false positive </a:t>
            </a:r>
            <a:r>
              <a:rPr lang="en-US" sz="2000" dirty="0" smtClean="0"/>
              <a:t>voxels.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effectLst/>
              </a:rPr>
              <a:t>This is clearly undesirable; to correct for this we can define a null hypothesis for a collection of tests.</a:t>
            </a:r>
            <a:endParaRPr lang="en-US" sz="2000" dirty="0">
              <a:effectLst/>
            </a:endParaRPr>
          </a:p>
        </p:txBody>
      </p:sp>
      <p:sp>
        <p:nvSpPr>
          <p:cNvPr id="722" name="Rectangle 211"/>
          <p:cNvSpPr>
            <a:spLocks noChangeAspect="1" noChangeArrowheads="1"/>
          </p:cNvSpPr>
          <p:nvPr/>
        </p:nvSpPr>
        <p:spPr bwMode="auto">
          <a:xfrm>
            <a:off x="4257611" y="4343400"/>
            <a:ext cx="6572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Noise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63498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3" grpId="0"/>
      <p:bldP spid="7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Multiple tests</a:t>
            </a:r>
            <a:endParaRPr lang="en-GB" b="1" dirty="0"/>
          </a:p>
        </p:txBody>
      </p:sp>
      <p:grpSp>
        <p:nvGrpSpPr>
          <p:cNvPr id="186" name="Group 185"/>
          <p:cNvGrpSpPr/>
          <p:nvPr/>
        </p:nvGrpSpPr>
        <p:grpSpPr>
          <a:xfrm>
            <a:off x="228600" y="1066800"/>
            <a:ext cx="3118266" cy="2347912"/>
            <a:chOff x="316668" y="1371600"/>
            <a:chExt cx="3118266" cy="2347912"/>
          </a:xfrm>
        </p:grpSpPr>
        <p:sp>
          <p:nvSpPr>
            <p:cNvPr id="3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5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3" name="Freeform 5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4" name="Freeform 5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5" name="Freeform 5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6" name="Freeform 5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7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6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87" name="Group 186"/>
          <p:cNvGrpSpPr/>
          <p:nvPr/>
        </p:nvGrpSpPr>
        <p:grpSpPr>
          <a:xfrm>
            <a:off x="381000" y="1219200"/>
            <a:ext cx="3118266" cy="2347912"/>
            <a:chOff x="316668" y="1371600"/>
            <a:chExt cx="3118266" cy="2347912"/>
          </a:xfrm>
        </p:grpSpPr>
        <p:sp>
          <p:nvSpPr>
            <p:cNvPr id="188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189" name="Group 188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194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5" name="Freeform 194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6" name="Freeform 195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7" name="Freeform 196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98" name="Freeform 197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190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1" name="Freeform 190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2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193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199" name="Group 198"/>
          <p:cNvGrpSpPr/>
          <p:nvPr/>
        </p:nvGrpSpPr>
        <p:grpSpPr>
          <a:xfrm>
            <a:off x="533400" y="1371600"/>
            <a:ext cx="3118266" cy="2347912"/>
            <a:chOff x="316668" y="1371600"/>
            <a:chExt cx="3118266" cy="2347912"/>
          </a:xfrm>
        </p:grpSpPr>
        <p:sp>
          <p:nvSpPr>
            <p:cNvPr id="200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01" name="Group 200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06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7" name="Freeform 206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8" name="Freeform 207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09" name="Freeform 208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0" name="Freeform 209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02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3" name="Freeform 202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4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05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11" name="Group 210"/>
          <p:cNvGrpSpPr/>
          <p:nvPr/>
        </p:nvGrpSpPr>
        <p:grpSpPr>
          <a:xfrm>
            <a:off x="685800" y="1524000"/>
            <a:ext cx="3118266" cy="2347912"/>
            <a:chOff x="316668" y="1371600"/>
            <a:chExt cx="3118266" cy="2347912"/>
          </a:xfrm>
        </p:grpSpPr>
        <p:sp>
          <p:nvSpPr>
            <p:cNvPr id="212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13" name="Group 212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1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19" name="Freeform 218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0" name="Freeform 219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1" name="Freeform 220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22" name="Freeform 221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14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5" name="Freeform 214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16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17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3" name="Group 222"/>
          <p:cNvGrpSpPr/>
          <p:nvPr/>
        </p:nvGrpSpPr>
        <p:grpSpPr>
          <a:xfrm>
            <a:off x="838200" y="1676400"/>
            <a:ext cx="3118266" cy="2347912"/>
            <a:chOff x="316668" y="1371600"/>
            <a:chExt cx="3118266" cy="2347912"/>
          </a:xfrm>
        </p:grpSpPr>
        <p:sp>
          <p:nvSpPr>
            <p:cNvPr id="224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25" name="Group 224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3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1" name="Freeform 230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2" name="Freeform 231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3" name="Freeform 232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34" name="Freeform 233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26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7" name="Freeform 226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28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29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996534" y="1828800"/>
            <a:ext cx="3118266" cy="2347912"/>
            <a:chOff x="316668" y="1371600"/>
            <a:chExt cx="3118266" cy="2347912"/>
          </a:xfrm>
        </p:grpSpPr>
        <p:sp>
          <p:nvSpPr>
            <p:cNvPr id="236" name="Text Box 21"/>
            <p:cNvSpPr txBox="1">
              <a:spLocks noChangeArrowheads="1"/>
            </p:cNvSpPr>
            <p:nvPr/>
          </p:nvSpPr>
          <p:spPr bwMode="auto">
            <a:xfrm>
              <a:off x="446843" y="3352800"/>
              <a:ext cx="274320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sz="1800" b="0" i="1" dirty="0" smtClean="0"/>
                <a:t>t</a:t>
              </a:r>
              <a:endParaRPr lang="en-US" sz="1800" b="0" dirty="0"/>
            </a:p>
          </p:txBody>
        </p:sp>
        <p:grpSp>
          <p:nvGrpSpPr>
            <p:cNvPr id="237" name="Group 236"/>
            <p:cNvGrpSpPr>
              <a:grpSpLocks noChangeAspect="1"/>
            </p:cNvGrpSpPr>
            <p:nvPr/>
          </p:nvGrpSpPr>
          <p:grpSpPr bwMode="auto">
            <a:xfrm>
              <a:off x="316668" y="1814512"/>
              <a:ext cx="2994025" cy="1766888"/>
              <a:chOff x="478" y="1198"/>
              <a:chExt cx="1886" cy="1113"/>
            </a:xfrm>
          </p:grpSpPr>
          <p:sp>
            <p:nvSpPr>
              <p:cNvPr id="242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478" y="1198"/>
                <a:ext cx="1886" cy="1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3" name="Freeform 242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  <a:close/>
                  </a:path>
                </a:pathLst>
              </a:custGeom>
              <a:solidFill>
                <a:srgbClr val="9735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4" name="Freeform 243"/>
              <p:cNvSpPr>
                <a:spLocks/>
              </p:cNvSpPr>
              <p:nvPr/>
            </p:nvSpPr>
            <p:spPr bwMode="auto">
              <a:xfrm>
                <a:off x="555" y="1310"/>
                <a:ext cx="1728" cy="885"/>
              </a:xfrm>
              <a:custGeom>
                <a:avLst/>
                <a:gdLst/>
                <a:ahLst/>
                <a:cxnLst>
                  <a:cxn ang="0">
                    <a:pos x="0" y="885"/>
                  </a:cxn>
                  <a:cxn ang="0">
                    <a:pos x="58" y="869"/>
                  </a:cxn>
                  <a:cxn ang="0">
                    <a:pos x="117" y="857"/>
                  </a:cxn>
                  <a:cxn ang="0">
                    <a:pos x="171" y="837"/>
                  </a:cxn>
                  <a:cxn ang="0">
                    <a:pos x="230" y="809"/>
                  </a:cxn>
                  <a:cxn ang="0">
                    <a:pos x="288" y="765"/>
                  </a:cxn>
                  <a:cxn ang="0">
                    <a:pos x="347" y="709"/>
                  </a:cxn>
                  <a:cxn ang="0">
                    <a:pos x="401" y="641"/>
                  </a:cxn>
                  <a:cxn ang="0">
                    <a:pos x="460" y="553"/>
                  </a:cxn>
                  <a:cxn ang="0">
                    <a:pos x="519" y="453"/>
                  </a:cxn>
                  <a:cxn ang="0">
                    <a:pos x="577" y="348"/>
                  </a:cxn>
                  <a:cxn ang="0">
                    <a:pos x="631" y="240"/>
                  </a:cxn>
                  <a:cxn ang="0">
                    <a:pos x="690" y="144"/>
                  </a:cxn>
                  <a:cxn ang="0">
                    <a:pos x="749" y="68"/>
                  </a:cxn>
                  <a:cxn ang="0">
                    <a:pos x="807" y="16"/>
                  </a:cxn>
                  <a:cxn ang="0">
                    <a:pos x="866" y="0"/>
                  </a:cxn>
                  <a:cxn ang="0">
                    <a:pos x="920" y="16"/>
                  </a:cxn>
                  <a:cxn ang="0">
                    <a:pos x="979" y="68"/>
                  </a:cxn>
                  <a:cxn ang="0">
                    <a:pos x="1037" y="144"/>
                  </a:cxn>
                  <a:cxn ang="0">
                    <a:pos x="1096" y="240"/>
                  </a:cxn>
                  <a:cxn ang="0">
                    <a:pos x="1150" y="348"/>
                  </a:cxn>
                  <a:cxn ang="0">
                    <a:pos x="1209" y="453"/>
                  </a:cxn>
                  <a:cxn ang="0">
                    <a:pos x="1268" y="553"/>
                  </a:cxn>
                  <a:cxn ang="0">
                    <a:pos x="1326" y="641"/>
                  </a:cxn>
                  <a:cxn ang="0">
                    <a:pos x="1380" y="709"/>
                  </a:cxn>
                  <a:cxn ang="0">
                    <a:pos x="1439" y="765"/>
                  </a:cxn>
                  <a:cxn ang="0">
                    <a:pos x="1498" y="809"/>
                  </a:cxn>
                  <a:cxn ang="0">
                    <a:pos x="1556" y="837"/>
                  </a:cxn>
                  <a:cxn ang="0">
                    <a:pos x="1610" y="857"/>
                  </a:cxn>
                  <a:cxn ang="0">
                    <a:pos x="1669" y="869"/>
                  </a:cxn>
                  <a:cxn ang="0">
                    <a:pos x="1728" y="885"/>
                  </a:cxn>
                  <a:cxn ang="0">
                    <a:pos x="0" y="885"/>
                  </a:cxn>
                </a:cxnLst>
                <a:rect l="0" t="0" r="r" b="b"/>
                <a:pathLst>
                  <a:path w="1728" h="885">
                    <a:moveTo>
                      <a:pt x="0" y="885"/>
                    </a:moveTo>
                    <a:lnTo>
                      <a:pt x="0" y="885"/>
                    </a:lnTo>
                    <a:lnTo>
                      <a:pt x="27" y="873"/>
                    </a:lnTo>
                    <a:lnTo>
                      <a:pt x="58" y="869"/>
                    </a:lnTo>
                    <a:lnTo>
                      <a:pt x="85" y="865"/>
                    </a:lnTo>
                    <a:lnTo>
                      <a:pt x="117" y="857"/>
                    </a:lnTo>
                    <a:lnTo>
                      <a:pt x="144" y="849"/>
                    </a:lnTo>
                    <a:lnTo>
                      <a:pt x="171" y="837"/>
                    </a:lnTo>
                    <a:lnTo>
                      <a:pt x="203" y="825"/>
                    </a:lnTo>
                    <a:lnTo>
                      <a:pt x="230" y="809"/>
                    </a:lnTo>
                    <a:lnTo>
                      <a:pt x="261" y="789"/>
                    </a:lnTo>
                    <a:lnTo>
                      <a:pt x="288" y="765"/>
                    </a:lnTo>
                    <a:lnTo>
                      <a:pt x="316" y="741"/>
                    </a:lnTo>
                    <a:lnTo>
                      <a:pt x="347" y="709"/>
                    </a:lnTo>
                    <a:lnTo>
                      <a:pt x="374" y="677"/>
                    </a:lnTo>
                    <a:lnTo>
                      <a:pt x="401" y="641"/>
                    </a:lnTo>
                    <a:lnTo>
                      <a:pt x="433" y="597"/>
                    </a:lnTo>
                    <a:lnTo>
                      <a:pt x="460" y="553"/>
                    </a:lnTo>
                    <a:lnTo>
                      <a:pt x="492" y="505"/>
                    </a:lnTo>
                    <a:lnTo>
                      <a:pt x="519" y="453"/>
                    </a:lnTo>
                    <a:lnTo>
                      <a:pt x="546" y="400"/>
                    </a:lnTo>
                    <a:lnTo>
                      <a:pt x="577" y="348"/>
                    </a:lnTo>
                    <a:lnTo>
                      <a:pt x="604" y="292"/>
                    </a:lnTo>
                    <a:lnTo>
                      <a:pt x="631" y="240"/>
                    </a:lnTo>
                    <a:lnTo>
                      <a:pt x="663" y="192"/>
                    </a:lnTo>
                    <a:lnTo>
                      <a:pt x="690" y="144"/>
                    </a:lnTo>
                    <a:lnTo>
                      <a:pt x="722" y="104"/>
                    </a:lnTo>
                    <a:lnTo>
                      <a:pt x="749" y="68"/>
                    </a:lnTo>
                    <a:lnTo>
                      <a:pt x="776" y="36"/>
                    </a:lnTo>
                    <a:lnTo>
                      <a:pt x="807" y="16"/>
                    </a:lnTo>
                    <a:lnTo>
                      <a:pt x="834" y="4"/>
                    </a:lnTo>
                    <a:lnTo>
                      <a:pt x="866" y="0"/>
                    </a:lnTo>
                    <a:lnTo>
                      <a:pt x="893" y="4"/>
                    </a:lnTo>
                    <a:lnTo>
                      <a:pt x="920" y="16"/>
                    </a:lnTo>
                    <a:lnTo>
                      <a:pt x="952" y="36"/>
                    </a:lnTo>
                    <a:lnTo>
                      <a:pt x="979" y="68"/>
                    </a:lnTo>
                    <a:lnTo>
                      <a:pt x="1006" y="104"/>
                    </a:lnTo>
                    <a:lnTo>
                      <a:pt x="1037" y="144"/>
                    </a:lnTo>
                    <a:lnTo>
                      <a:pt x="1065" y="192"/>
                    </a:lnTo>
                    <a:lnTo>
                      <a:pt x="1096" y="240"/>
                    </a:lnTo>
                    <a:lnTo>
                      <a:pt x="1123" y="292"/>
                    </a:lnTo>
                    <a:lnTo>
                      <a:pt x="1150" y="348"/>
                    </a:lnTo>
                    <a:lnTo>
                      <a:pt x="1182" y="400"/>
                    </a:lnTo>
                    <a:lnTo>
                      <a:pt x="1209" y="453"/>
                    </a:lnTo>
                    <a:lnTo>
                      <a:pt x="1236" y="505"/>
                    </a:lnTo>
                    <a:lnTo>
                      <a:pt x="1268" y="553"/>
                    </a:lnTo>
                    <a:lnTo>
                      <a:pt x="1295" y="597"/>
                    </a:lnTo>
                    <a:lnTo>
                      <a:pt x="1326" y="641"/>
                    </a:lnTo>
                    <a:lnTo>
                      <a:pt x="1353" y="677"/>
                    </a:lnTo>
                    <a:lnTo>
                      <a:pt x="1380" y="709"/>
                    </a:lnTo>
                    <a:lnTo>
                      <a:pt x="1412" y="741"/>
                    </a:lnTo>
                    <a:lnTo>
                      <a:pt x="1439" y="765"/>
                    </a:lnTo>
                    <a:lnTo>
                      <a:pt x="1466" y="789"/>
                    </a:lnTo>
                    <a:lnTo>
                      <a:pt x="1498" y="809"/>
                    </a:lnTo>
                    <a:lnTo>
                      <a:pt x="1525" y="825"/>
                    </a:lnTo>
                    <a:lnTo>
                      <a:pt x="1556" y="837"/>
                    </a:lnTo>
                    <a:lnTo>
                      <a:pt x="1583" y="849"/>
                    </a:lnTo>
                    <a:lnTo>
                      <a:pt x="1610" y="857"/>
                    </a:lnTo>
                    <a:lnTo>
                      <a:pt x="1642" y="865"/>
                    </a:lnTo>
                    <a:lnTo>
                      <a:pt x="1669" y="869"/>
                    </a:lnTo>
                    <a:lnTo>
                      <a:pt x="1701" y="873"/>
                    </a:lnTo>
                    <a:lnTo>
                      <a:pt x="1728" y="885"/>
                    </a:lnTo>
                    <a:lnTo>
                      <a:pt x="1728" y="885"/>
                    </a:lnTo>
                    <a:lnTo>
                      <a:pt x="0" y="885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5" name="Freeform 244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8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246" name="Freeform 245"/>
              <p:cNvSpPr>
                <a:spLocks/>
              </p:cNvSpPr>
              <p:nvPr/>
            </p:nvSpPr>
            <p:spPr bwMode="auto">
              <a:xfrm>
                <a:off x="1890" y="1967"/>
                <a:ext cx="393" cy="228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0"/>
                  </a:cxn>
                  <a:cxn ang="0">
                    <a:pos x="18" y="20"/>
                  </a:cxn>
                  <a:cxn ang="0">
                    <a:pos x="45" y="52"/>
                  </a:cxn>
                  <a:cxn ang="0">
                    <a:pos x="77" y="84"/>
                  </a:cxn>
                  <a:cxn ang="0">
                    <a:pos x="104" y="108"/>
                  </a:cxn>
                  <a:cxn ang="0">
                    <a:pos x="131" y="132"/>
                  </a:cxn>
                  <a:cxn ang="0">
                    <a:pos x="163" y="152"/>
                  </a:cxn>
                  <a:cxn ang="0">
                    <a:pos x="190" y="168"/>
                  </a:cxn>
                  <a:cxn ang="0">
                    <a:pos x="221" y="180"/>
                  </a:cxn>
                  <a:cxn ang="0">
                    <a:pos x="248" y="192"/>
                  </a:cxn>
                  <a:cxn ang="0">
                    <a:pos x="275" y="200"/>
                  </a:cxn>
                  <a:cxn ang="0">
                    <a:pos x="307" y="208"/>
                  </a:cxn>
                  <a:cxn ang="0">
                    <a:pos x="334" y="212"/>
                  </a:cxn>
                  <a:cxn ang="0">
                    <a:pos x="366" y="216"/>
                  </a:cxn>
                  <a:cxn ang="0">
                    <a:pos x="393" y="228"/>
                  </a:cxn>
                  <a:cxn ang="0">
                    <a:pos x="393" y="228"/>
                  </a:cxn>
                  <a:cxn ang="0">
                    <a:pos x="0" y="228"/>
                  </a:cxn>
                </a:cxnLst>
                <a:rect l="0" t="0" r="r" b="b"/>
                <a:pathLst>
                  <a:path w="393" h="228">
                    <a:moveTo>
                      <a:pt x="0" y="228"/>
                    </a:moveTo>
                    <a:lnTo>
                      <a:pt x="0" y="0"/>
                    </a:lnTo>
                    <a:lnTo>
                      <a:pt x="18" y="20"/>
                    </a:lnTo>
                    <a:lnTo>
                      <a:pt x="45" y="52"/>
                    </a:lnTo>
                    <a:lnTo>
                      <a:pt x="77" y="84"/>
                    </a:lnTo>
                    <a:lnTo>
                      <a:pt x="104" y="108"/>
                    </a:lnTo>
                    <a:lnTo>
                      <a:pt x="131" y="132"/>
                    </a:lnTo>
                    <a:lnTo>
                      <a:pt x="163" y="152"/>
                    </a:lnTo>
                    <a:lnTo>
                      <a:pt x="190" y="168"/>
                    </a:lnTo>
                    <a:lnTo>
                      <a:pt x="221" y="180"/>
                    </a:lnTo>
                    <a:lnTo>
                      <a:pt x="248" y="192"/>
                    </a:lnTo>
                    <a:lnTo>
                      <a:pt x="275" y="200"/>
                    </a:lnTo>
                    <a:lnTo>
                      <a:pt x="307" y="208"/>
                    </a:lnTo>
                    <a:lnTo>
                      <a:pt x="334" y="212"/>
                    </a:lnTo>
                    <a:lnTo>
                      <a:pt x="366" y="216"/>
                    </a:lnTo>
                    <a:lnTo>
                      <a:pt x="393" y="228"/>
                    </a:lnTo>
                    <a:lnTo>
                      <a:pt x="393" y="228"/>
                    </a:lnTo>
                    <a:lnTo>
                      <a:pt x="0" y="228"/>
                    </a:lnTo>
                  </a:path>
                </a:pathLst>
              </a:custGeom>
              <a:noFill/>
              <a:ln w="18">
                <a:solidFill>
                  <a:srgbClr val="BFBFB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de-DE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400" b="1"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238" name="Line 20"/>
            <p:cNvSpPr>
              <a:spLocks noChangeShapeType="1"/>
            </p:cNvSpPr>
            <p:nvPr/>
          </p:nvSpPr>
          <p:spPr bwMode="auto">
            <a:xfrm flipV="1">
              <a:off x="2558218" y="1828799"/>
              <a:ext cx="0" cy="15553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9" name="Freeform 238"/>
            <p:cNvSpPr>
              <a:spLocks/>
            </p:cNvSpPr>
            <p:nvPr/>
          </p:nvSpPr>
          <p:spPr bwMode="auto">
            <a:xfrm>
              <a:off x="2569100" y="3021937"/>
              <a:ext cx="623888" cy="361950"/>
            </a:xfrm>
            <a:custGeom>
              <a:avLst/>
              <a:gdLst/>
              <a:ahLst/>
              <a:cxnLst>
                <a:cxn ang="0">
                  <a:pos x="0" y="228"/>
                </a:cxn>
                <a:cxn ang="0">
                  <a:pos x="0" y="0"/>
                </a:cxn>
                <a:cxn ang="0">
                  <a:pos x="18" y="20"/>
                </a:cxn>
                <a:cxn ang="0">
                  <a:pos x="45" y="52"/>
                </a:cxn>
                <a:cxn ang="0">
                  <a:pos x="77" y="84"/>
                </a:cxn>
                <a:cxn ang="0">
                  <a:pos x="104" y="108"/>
                </a:cxn>
                <a:cxn ang="0">
                  <a:pos x="131" y="132"/>
                </a:cxn>
                <a:cxn ang="0">
                  <a:pos x="163" y="152"/>
                </a:cxn>
                <a:cxn ang="0">
                  <a:pos x="190" y="168"/>
                </a:cxn>
                <a:cxn ang="0">
                  <a:pos x="221" y="180"/>
                </a:cxn>
                <a:cxn ang="0">
                  <a:pos x="248" y="192"/>
                </a:cxn>
                <a:cxn ang="0">
                  <a:pos x="275" y="200"/>
                </a:cxn>
                <a:cxn ang="0">
                  <a:pos x="307" y="208"/>
                </a:cxn>
                <a:cxn ang="0">
                  <a:pos x="334" y="212"/>
                </a:cxn>
                <a:cxn ang="0">
                  <a:pos x="366" y="216"/>
                </a:cxn>
                <a:cxn ang="0">
                  <a:pos x="393" y="228"/>
                </a:cxn>
                <a:cxn ang="0">
                  <a:pos x="393" y="228"/>
                </a:cxn>
                <a:cxn ang="0">
                  <a:pos x="0" y="228"/>
                </a:cxn>
              </a:cxnLst>
              <a:rect l="0" t="0" r="r" b="b"/>
              <a:pathLst>
                <a:path w="393" h="228">
                  <a:moveTo>
                    <a:pt x="0" y="228"/>
                  </a:moveTo>
                  <a:lnTo>
                    <a:pt x="0" y="0"/>
                  </a:lnTo>
                  <a:lnTo>
                    <a:pt x="18" y="20"/>
                  </a:lnTo>
                  <a:lnTo>
                    <a:pt x="45" y="52"/>
                  </a:lnTo>
                  <a:lnTo>
                    <a:pt x="77" y="84"/>
                  </a:lnTo>
                  <a:lnTo>
                    <a:pt x="104" y="108"/>
                  </a:lnTo>
                  <a:lnTo>
                    <a:pt x="131" y="132"/>
                  </a:lnTo>
                  <a:lnTo>
                    <a:pt x="163" y="152"/>
                  </a:lnTo>
                  <a:lnTo>
                    <a:pt x="190" y="168"/>
                  </a:lnTo>
                  <a:lnTo>
                    <a:pt x="221" y="180"/>
                  </a:lnTo>
                  <a:lnTo>
                    <a:pt x="248" y="192"/>
                  </a:lnTo>
                  <a:lnTo>
                    <a:pt x="275" y="200"/>
                  </a:lnTo>
                  <a:lnTo>
                    <a:pt x="307" y="208"/>
                  </a:lnTo>
                  <a:lnTo>
                    <a:pt x="334" y="212"/>
                  </a:lnTo>
                  <a:lnTo>
                    <a:pt x="366" y="216"/>
                  </a:lnTo>
                  <a:lnTo>
                    <a:pt x="393" y="228"/>
                  </a:lnTo>
                  <a:lnTo>
                    <a:pt x="393" y="228"/>
                  </a:lnTo>
                  <a:lnTo>
                    <a:pt x="0" y="228"/>
                  </a:lnTo>
                  <a:close/>
                </a:path>
              </a:pathLst>
            </a:custGeom>
            <a:solidFill>
              <a:srgbClr val="008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40" name="Text Box 22"/>
            <p:cNvSpPr txBox="1">
              <a:spLocks noChangeArrowheads="1"/>
            </p:cNvSpPr>
            <p:nvPr/>
          </p:nvSpPr>
          <p:spPr bwMode="auto">
            <a:xfrm>
              <a:off x="3165059" y="3048000"/>
              <a:ext cx="26987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400" b="1"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 i="1" dirty="0">
                  <a:solidFill>
                    <a:srgbClr val="009900"/>
                  </a:solidFill>
                  <a:latin typeface="Times New Roman" pitchFamily="18" charset="0"/>
                  <a:sym typeface="Symbol" pitchFamily="18" charset="2"/>
                </a:rPr>
                <a:t></a:t>
              </a:r>
            </a:p>
          </p:txBody>
        </p:sp>
        <p:sp>
          <p:nvSpPr>
            <p:cNvPr id="241" name="Text Box 18"/>
            <p:cNvSpPr txBox="1">
              <a:spLocks noChangeArrowheads="1"/>
            </p:cNvSpPr>
            <p:nvPr/>
          </p:nvSpPr>
          <p:spPr bwMode="auto">
            <a:xfrm>
              <a:off x="2362200" y="1371600"/>
              <a:ext cx="50800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rPr>
                <a:t>u</a:t>
              </a:r>
              <a:r>
                <a:rPr kumimoji="0" lang="en-US" sz="24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sym typeface="Symbol" pitchFamily="18" charset="2"/>
                </a:rPr>
                <a:t>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grpSp>
        <p:nvGrpSpPr>
          <p:cNvPr id="2249" name="Group 212"/>
          <p:cNvGrpSpPr>
            <a:grpSpLocks/>
          </p:cNvGrpSpPr>
          <p:nvPr/>
        </p:nvGrpSpPr>
        <p:grpSpPr bwMode="auto">
          <a:xfrm>
            <a:off x="25400" y="4408487"/>
            <a:ext cx="9118600" cy="696913"/>
            <a:chOff x="260" y="3456"/>
            <a:chExt cx="5744" cy="439"/>
          </a:xfrm>
        </p:grpSpPr>
        <p:sp>
          <p:nvSpPr>
            <p:cNvPr id="2250" name="Rectangle 213"/>
            <p:cNvSpPr>
              <a:spLocks noChangeAspect="1" noChangeArrowheads="1"/>
            </p:cNvSpPr>
            <p:nvPr/>
          </p:nvSpPr>
          <p:spPr bwMode="auto">
            <a:xfrm>
              <a:off x="260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1" name="Rectangle 214"/>
            <p:cNvSpPr>
              <a:spLocks noChangeAspect="1" noChangeArrowheads="1"/>
            </p:cNvSpPr>
            <p:nvPr/>
          </p:nvSpPr>
          <p:spPr bwMode="auto">
            <a:xfrm>
              <a:off x="260" y="3456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63" name="Picture 2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2" name="Line 216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3" name="Line 217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4" name="Line 218"/>
            <p:cNvSpPr>
              <a:spLocks noChangeAspect="1" noChangeShapeType="1"/>
            </p:cNvSpPr>
            <p:nvPr/>
          </p:nvSpPr>
          <p:spPr bwMode="auto">
            <a:xfrm>
              <a:off x="735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5" name="Line 219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6" name="Line 220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7" name="Line 221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8" name="Line 222"/>
            <p:cNvSpPr>
              <a:spLocks noChangeAspect="1" noChangeShapeType="1"/>
            </p:cNvSpPr>
            <p:nvPr/>
          </p:nvSpPr>
          <p:spPr bwMode="auto">
            <a:xfrm>
              <a:off x="2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59" name="Line 223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0" name="Line 224"/>
            <p:cNvSpPr>
              <a:spLocks noChangeAspect="1" noChangeShapeType="1"/>
            </p:cNvSpPr>
            <p:nvPr/>
          </p:nvSpPr>
          <p:spPr bwMode="auto">
            <a:xfrm>
              <a:off x="735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1" name="Line 225"/>
            <p:cNvSpPr>
              <a:spLocks noChangeAspect="1" noChangeShapeType="1"/>
            </p:cNvSpPr>
            <p:nvPr/>
          </p:nvSpPr>
          <p:spPr bwMode="auto">
            <a:xfrm>
              <a:off x="260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2" name="Rectangle 226"/>
            <p:cNvSpPr>
              <a:spLocks noChangeAspect="1" noChangeArrowheads="1"/>
            </p:cNvSpPr>
            <p:nvPr/>
          </p:nvSpPr>
          <p:spPr bwMode="auto">
            <a:xfrm>
              <a:off x="853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4" name="Rectangle 227"/>
            <p:cNvSpPr>
              <a:spLocks noChangeAspect="1" noChangeArrowheads="1"/>
            </p:cNvSpPr>
            <p:nvPr/>
          </p:nvSpPr>
          <p:spPr bwMode="auto">
            <a:xfrm>
              <a:off x="853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76" name="Picture 22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5" name="Line 229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6" name="Line 230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7" name="Line 231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8" name="Line 232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69" name="Line 233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0" name="Line 234"/>
            <p:cNvSpPr>
              <a:spLocks noChangeAspect="1" noChangeShapeType="1"/>
            </p:cNvSpPr>
            <p:nvPr/>
          </p:nvSpPr>
          <p:spPr bwMode="auto">
            <a:xfrm>
              <a:off x="853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1" name="Line 235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2" name="Line 236"/>
            <p:cNvSpPr>
              <a:spLocks noChangeAspect="1" noChangeShapeType="1"/>
            </p:cNvSpPr>
            <p:nvPr/>
          </p:nvSpPr>
          <p:spPr bwMode="auto">
            <a:xfrm>
              <a:off x="853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3" name="Rectangle 237"/>
            <p:cNvSpPr>
              <a:spLocks noChangeAspect="1" noChangeArrowheads="1"/>
            </p:cNvSpPr>
            <p:nvPr/>
          </p:nvSpPr>
          <p:spPr bwMode="auto">
            <a:xfrm>
              <a:off x="1438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4" name="Rectangle 238"/>
            <p:cNvSpPr>
              <a:spLocks noChangeAspect="1" noChangeArrowheads="1"/>
            </p:cNvSpPr>
            <p:nvPr/>
          </p:nvSpPr>
          <p:spPr bwMode="auto">
            <a:xfrm>
              <a:off x="1438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87" name="Picture 23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5" name="Line 240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7" name="Line 241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8" name="Line 242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79" name="Line 243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0" name="Line 244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1" name="Line 245"/>
            <p:cNvSpPr>
              <a:spLocks noChangeAspect="1" noChangeShapeType="1"/>
            </p:cNvSpPr>
            <p:nvPr/>
          </p:nvSpPr>
          <p:spPr bwMode="auto">
            <a:xfrm>
              <a:off x="1438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2" name="Line 246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3" name="Line 247"/>
            <p:cNvSpPr>
              <a:spLocks noChangeAspect="1" noChangeShapeType="1"/>
            </p:cNvSpPr>
            <p:nvPr/>
          </p:nvSpPr>
          <p:spPr bwMode="auto">
            <a:xfrm>
              <a:off x="1438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4" name="Rectangle 248"/>
            <p:cNvSpPr>
              <a:spLocks noChangeAspect="1" noChangeArrowheads="1"/>
            </p:cNvSpPr>
            <p:nvPr/>
          </p:nvSpPr>
          <p:spPr bwMode="auto">
            <a:xfrm>
              <a:off x="2022" y="3456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5" name="Rectangle 249"/>
            <p:cNvSpPr>
              <a:spLocks noChangeAspect="1" noChangeArrowheads="1"/>
            </p:cNvSpPr>
            <p:nvPr/>
          </p:nvSpPr>
          <p:spPr bwMode="auto">
            <a:xfrm>
              <a:off x="2022" y="3456"/>
              <a:ext cx="466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298" name="Picture 25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3456"/>
              <a:ext cx="46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86" name="Line 251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8" name="Line 252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89" name="Line 253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0" name="Line 254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1" name="Line 255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2" name="Line 256"/>
            <p:cNvSpPr>
              <a:spLocks noChangeAspect="1" noChangeShapeType="1"/>
            </p:cNvSpPr>
            <p:nvPr/>
          </p:nvSpPr>
          <p:spPr bwMode="auto">
            <a:xfrm>
              <a:off x="2022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3" name="Line 257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4" name="Line 258"/>
            <p:cNvSpPr>
              <a:spLocks noChangeAspect="1" noChangeShapeType="1"/>
            </p:cNvSpPr>
            <p:nvPr/>
          </p:nvSpPr>
          <p:spPr bwMode="auto">
            <a:xfrm>
              <a:off x="2022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5" name="Rectangle 259"/>
            <p:cNvSpPr>
              <a:spLocks noChangeAspect="1" noChangeArrowheads="1"/>
            </p:cNvSpPr>
            <p:nvPr/>
          </p:nvSpPr>
          <p:spPr bwMode="auto">
            <a:xfrm>
              <a:off x="2607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6" name="Rectangle 260"/>
            <p:cNvSpPr>
              <a:spLocks noChangeAspect="1" noChangeArrowheads="1"/>
            </p:cNvSpPr>
            <p:nvPr/>
          </p:nvSpPr>
          <p:spPr bwMode="auto">
            <a:xfrm>
              <a:off x="2607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09" name="Picture 26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7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7" name="Line 262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9" name="Line 263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0" name="Line 264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1" name="Line 265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2" name="Line 266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3" name="Line 267"/>
            <p:cNvSpPr>
              <a:spLocks noChangeAspect="1" noChangeShapeType="1"/>
            </p:cNvSpPr>
            <p:nvPr/>
          </p:nvSpPr>
          <p:spPr bwMode="auto">
            <a:xfrm>
              <a:off x="2607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4" name="Line 268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5" name="Line 269"/>
            <p:cNvSpPr>
              <a:spLocks noChangeAspect="1" noChangeShapeType="1"/>
            </p:cNvSpPr>
            <p:nvPr/>
          </p:nvSpPr>
          <p:spPr bwMode="auto">
            <a:xfrm>
              <a:off x="2607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6" name="Rectangle 270"/>
            <p:cNvSpPr>
              <a:spLocks noChangeAspect="1" noChangeArrowheads="1"/>
            </p:cNvSpPr>
            <p:nvPr/>
          </p:nvSpPr>
          <p:spPr bwMode="auto">
            <a:xfrm>
              <a:off x="3192" y="3456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07" name="Rectangle 271"/>
            <p:cNvSpPr>
              <a:spLocks noChangeAspect="1" noChangeArrowheads="1"/>
            </p:cNvSpPr>
            <p:nvPr/>
          </p:nvSpPr>
          <p:spPr bwMode="auto">
            <a:xfrm>
              <a:off x="3192" y="3456"/>
              <a:ext cx="465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20" name="Picture 27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2" y="3456"/>
              <a:ext cx="465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08" name="Line 273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0" name="Line 274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1" name="Line 275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2" name="Line 276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3" name="Line 277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4" name="Line 278"/>
            <p:cNvSpPr>
              <a:spLocks noChangeAspect="1" noChangeShapeType="1"/>
            </p:cNvSpPr>
            <p:nvPr/>
          </p:nvSpPr>
          <p:spPr bwMode="auto">
            <a:xfrm>
              <a:off x="3192" y="388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5" name="Line 279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6" name="Line 280"/>
            <p:cNvSpPr>
              <a:spLocks noChangeAspect="1" noChangeShapeType="1"/>
            </p:cNvSpPr>
            <p:nvPr/>
          </p:nvSpPr>
          <p:spPr bwMode="auto">
            <a:xfrm>
              <a:off x="3192" y="3456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7" name="Rectangle 281"/>
            <p:cNvSpPr>
              <a:spLocks noChangeAspect="1" noChangeArrowheads="1"/>
            </p:cNvSpPr>
            <p:nvPr/>
          </p:nvSpPr>
          <p:spPr bwMode="auto">
            <a:xfrm>
              <a:off x="3775" y="3456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18" name="Rectangle 282"/>
            <p:cNvSpPr>
              <a:spLocks noChangeAspect="1" noChangeArrowheads="1"/>
            </p:cNvSpPr>
            <p:nvPr/>
          </p:nvSpPr>
          <p:spPr bwMode="auto">
            <a:xfrm>
              <a:off x="3775" y="3456"/>
              <a:ext cx="466" cy="430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31" name="Picture 283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3456"/>
              <a:ext cx="46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19" name="Line 284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1" name="Line 285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2" name="Line 286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3" name="Line 287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4" name="Line 288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5" name="Line 289"/>
            <p:cNvSpPr>
              <a:spLocks noChangeAspect="1" noChangeShapeType="1"/>
            </p:cNvSpPr>
            <p:nvPr/>
          </p:nvSpPr>
          <p:spPr bwMode="auto">
            <a:xfrm>
              <a:off x="3775" y="388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6" name="Line 290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7" name="Line 291"/>
            <p:cNvSpPr>
              <a:spLocks noChangeAspect="1" noChangeShapeType="1"/>
            </p:cNvSpPr>
            <p:nvPr/>
          </p:nvSpPr>
          <p:spPr bwMode="auto">
            <a:xfrm>
              <a:off x="3775" y="3456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8" name="Rectangle 292"/>
            <p:cNvSpPr>
              <a:spLocks noChangeAspect="1" noChangeArrowheads="1"/>
            </p:cNvSpPr>
            <p:nvPr/>
          </p:nvSpPr>
          <p:spPr bwMode="auto">
            <a:xfrm>
              <a:off x="4360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29" name="Rectangle 293"/>
            <p:cNvSpPr>
              <a:spLocks noChangeAspect="1" noChangeArrowheads="1"/>
            </p:cNvSpPr>
            <p:nvPr/>
          </p:nvSpPr>
          <p:spPr bwMode="auto">
            <a:xfrm>
              <a:off x="4360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42" name="Picture 29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0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30" name="Line 295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2" name="Line 296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3" name="Line 297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4" name="Line 298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5" name="Line 299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6" name="Line 300"/>
            <p:cNvSpPr>
              <a:spLocks noChangeAspect="1" noChangeShapeType="1"/>
            </p:cNvSpPr>
            <p:nvPr/>
          </p:nvSpPr>
          <p:spPr bwMode="auto">
            <a:xfrm>
              <a:off x="4360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7" name="Line 301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8" name="Line 302"/>
            <p:cNvSpPr>
              <a:spLocks noChangeAspect="1" noChangeShapeType="1"/>
            </p:cNvSpPr>
            <p:nvPr/>
          </p:nvSpPr>
          <p:spPr bwMode="auto">
            <a:xfrm>
              <a:off x="4360" y="3456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9" name="Rectangle 303"/>
            <p:cNvSpPr>
              <a:spLocks noChangeAspect="1" noChangeArrowheads="1"/>
            </p:cNvSpPr>
            <p:nvPr/>
          </p:nvSpPr>
          <p:spPr bwMode="auto">
            <a:xfrm>
              <a:off x="4944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0" name="Rectangle 304"/>
            <p:cNvSpPr>
              <a:spLocks noChangeAspect="1" noChangeArrowheads="1"/>
            </p:cNvSpPr>
            <p:nvPr/>
          </p:nvSpPr>
          <p:spPr bwMode="auto">
            <a:xfrm>
              <a:off x="4944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53" name="Picture 30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41" name="Line 306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3" name="Line 307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4" name="Line 308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5" name="Line 309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6" name="Line 310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7" name="Line 311"/>
            <p:cNvSpPr>
              <a:spLocks noChangeAspect="1" noChangeShapeType="1"/>
            </p:cNvSpPr>
            <p:nvPr/>
          </p:nvSpPr>
          <p:spPr bwMode="auto">
            <a:xfrm>
              <a:off x="4944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8" name="Line 312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49" name="Line 313"/>
            <p:cNvSpPr>
              <a:spLocks noChangeAspect="1" noChangeShapeType="1"/>
            </p:cNvSpPr>
            <p:nvPr/>
          </p:nvSpPr>
          <p:spPr bwMode="auto">
            <a:xfrm>
              <a:off x="4944" y="3456"/>
              <a:ext cx="3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0" name="Rectangle 314"/>
            <p:cNvSpPr>
              <a:spLocks noChangeAspect="1" noChangeArrowheads="1"/>
            </p:cNvSpPr>
            <p:nvPr/>
          </p:nvSpPr>
          <p:spPr bwMode="auto">
            <a:xfrm>
              <a:off x="5529" y="3456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1" name="Rectangle 315"/>
            <p:cNvSpPr>
              <a:spLocks noChangeAspect="1" noChangeArrowheads="1"/>
            </p:cNvSpPr>
            <p:nvPr/>
          </p:nvSpPr>
          <p:spPr bwMode="auto">
            <a:xfrm>
              <a:off x="5529" y="3456"/>
              <a:ext cx="475" cy="438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364" name="Picture 3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9" y="3456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2" name="Line 317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4" name="Line 318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5" name="Line 319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6" name="Line 320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7" name="Line 321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8" name="Line 322"/>
            <p:cNvSpPr>
              <a:spLocks noChangeAspect="1" noChangeShapeType="1"/>
            </p:cNvSpPr>
            <p:nvPr/>
          </p:nvSpPr>
          <p:spPr bwMode="auto">
            <a:xfrm>
              <a:off x="5529" y="3894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59" name="Line 323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0" name="Line 324"/>
            <p:cNvSpPr>
              <a:spLocks noChangeAspect="1" noChangeShapeType="1"/>
            </p:cNvSpPr>
            <p:nvPr/>
          </p:nvSpPr>
          <p:spPr bwMode="auto">
            <a:xfrm>
              <a:off x="5529" y="3456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61" name="Group 325"/>
          <p:cNvGrpSpPr>
            <a:grpSpLocks/>
          </p:cNvGrpSpPr>
          <p:nvPr/>
        </p:nvGrpSpPr>
        <p:grpSpPr bwMode="auto">
          <a:xfrm>
            <a:off x="0" y="5210175"/>
            <a:ext cx="9164638" cy="1603375"/>
            <a:chOff x="259" y="478"/>
            <a:chExt cx="5773" cy="1010"/>
          </a:xfrm>
        </p:grpSpPr>
        <p:grpSp>
          <p:nvGrpSpPr>
            <p:cNvPr id="2362" name="Group 326"/>
            <p:cNvGrpSpPr>
              <a:grpSpLocks/>
            </p:cNvGrpSpPr>
            <p:nvPr/>
          </p:nvGrpSpPr>
          <p:grpSpPr bwMode="auto">
            <a:xfrm>
              <a:off x="304" y="1132"/>
              <a:ext cx="5632" cy="173"/>
              <a:chOff x="281" y="1056"/>
              <a:chExt cx="5198" cy="173"/>
            </a:xfrm>
          </p:grpSpPr>
          <p:sp>
            <p:nvSpPr>
              <p:cNvPr id="2502" name="Rectangle 327"/>
              <p:cNvSpPr>
                <a:spLocks noChangeAspect="1" noChangeArrowheads="1"/>
              </p:cNvSpPr>
              <p:nvPr/>
            </p:nvSpPr>
            <p:spPr bwMode="auto">
              <a:xfrm>
                <a:off x="281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11.3%</a:t>
                </a:r>
              </a:p>
            </p:txBody>
          </p:sp>
          <p:sp>
            <p:nvSpPr>
              <p:cNvPr id="2503" name="Rectangle 328"/>
              <p:cNvSpPr>
                <a:spLocks noChangeAspect="1" noChangeArrowheads="1"/>
              </p:cNvSpPr>
              <p:nvPr/>
            </p:nvSpPr>
            <p:spPr bwMode="auto">
              <a:xfrm>
                <a:off x="828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11.3%</a:t>
                </a:r>
              </a:p>
            </p:txBody>
          </p:sp>
          <p:sp>
            <p:nvSpPr>
              <p:cNvPr id="2504" name="Rectangle 329"/>
              <p:cNvSpPr>
                <a:spLocks noChangeAspect="1" noChangeArrowheads="1"/>
              </p:cNvSpPr>
              <p:nvPr/>
            </p:nvSpPr>
            <p:spPr bwMode="auto">
              <a:xfrm>
                <a:off x="1369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12.5%</a:t>
                </a:r>
              </a:p>
            </p:txBody>
          </p:sp>
          <p:sp>
            <p:nvSpPr>
              <p:cNvPr id="2505" name="Rectangle 330"/>
              <p:cNvSpPr>
                <a:spLocks noChangeAspect="1" noChangeArrowheads="1"/>
              </p:cNvSpPr>
              <p:nvPr/>
            </p:nvSpPr>
            <p:spPr bwMode="auto">
              <a:xfrm>
                <a:off x="1907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10.8%</a:t>
                </a:r>
              </a:p>
            </p:txBody>
          </p:sp>
          <p:sp>
            <p:nvSpPr>
              <p:cNvPr id="2506" name="Rectangle 331"/>
              <p:cNvSpPr>
                <a:spLocks noChangeAspect="1" noChangeArrowheads="1"/>
              </p:cNvSpPr>
              <p:nvPr/>
            </p:nvSpPr>
            <p:spPr bwMode="auto">
              <a:xfrm>
                <a:off x="2446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11.5%</a:t>
                </a:r>
              </a:p>
            </p:txBody>
          </p:sp>
          <p:sp>
            <p:nvSpPr>
              <p:cNvPr id="2507" name="Rectangle 332"/>
              <p:cNvSpPr>
                <a:spLocks noChangeAspect="1" noChangeArrowheads="1"/>
              </p:cNvSpPr>
              <p:nvPr/>
            </p:nvSpPr>
            <p:spPr bwMode="auto">
              <a:xfrm>
                <a:off x="2986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10.0%</a:t>
                </a:r>
              </a:p>
            </p:txBody>
          </p:sp>
          <p:sp>
            <p:nvSpPr>
              <p:cNvPr id="2508" name="Rectangle 333"/>
              <p:cNvSpPr>
                <a:spLocks noChangeAspect="1" noChangeArrowheads="1"/>
              </p:cNvSpPr>
              <p:nvPr/>
            </p:nvSpPr>
            <p:spPr bwMode="auto">
              <a:xfrm>
                <a:off x="3525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10.7%</a:t>
                </a:r>
              </a:p>
            </p:txBody>
          </p:sp>
          <p:sp>
            <p:nvSpPr>
              <p:cNvPr id="2509" name="Rectangle 334"/>
              <p:cNvSpPr>
                <a:spLocks noChangeAspect="1" noChangeArrowheads="1"/>
              </p:cNvSpPr>
              <p:nvPr/>
            </p:nvSpPr>
            <p:spPr bwMode="auto">
              <a:xfrm>
                <a:off x="4066" y="1056"/>
                <a:ext cx="37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11.2%</a:t>
                </a:r>
              </a:p>
            </p:txBody>
          </p:sp>
          <p:sp>
            <p:nvSpPr>
              <p:cNvPr id="2510" name="Rectangle 335"/>
              <p:cNvSpPr>
                <a:spLocks noChangeAspect="1" noChangeArrowheads="1"/>
              </p:cNvSpPr>
              <p:nvPr/>
            </p:nvSpPr>
            <p:spPr bwMode="auto">
              <a:xfrm>
                <a:off x="4604" y="1056"/>
                <a:ext cx="37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10.2%</a:t>
                </a:r>
              </a:p>
            </p:txBody>
          </p:sp>
          <p:sp>
            <p:nvSpPr>
              <p:cNvPr id="2511" name="Rectangle 336"/>
              <p:cNvSpPr>
                <a:spLocks noChangeAspect="1" noChangeArrowheads="1"/>
              </p:cNvSpPr>
              <p:nvPr/>
            </p:nvSpPr>
            <p:spPr bwMode="auto">
              <a:xfrm>
                <a:off x="5176" y="1056"/>
                <a:ext cx="30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9.5%</a:t>
                </a:r>
              </a:p>
            </p:txBody>
          </p:sp>
        </p:grpSp>
        <p:sp>
          <p:nvSpPr>
            <p:cNvPr id="2363" name="Line 337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5" name="Line 338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4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6" name="Line 339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7" name="Line 340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8" name="Line 341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69" name="Line 342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0" name="Line 343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1" name="Line 344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2" name="Line 345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3" name="Line 346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4" name="Line 347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5" name="Line 348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6" name="Line 349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7" name="Line 350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8" name="Line 351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9" name="Line 352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0" name="Line 353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1" name="Line 354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2" name="Line 355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3" name="Line 356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4" name="Rectangle 357"/>
            <p:cNvSpPr>
              <a:spLocks noChangeAspect="1" noChangeArrowheads="1"/>
            </p:cNvSpPr>
            <p:nvPr/>
          </p:nvSpPr>
          <p:spPr bwMode="auto">
            <a:xfrm>
              <a:off x="259" y="652"/>
              <a:ext cx="474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5" name="Rectangle 358"/>
            <p:cNvSpPr>
              <a:spLocks noChangeAspect="1" noChangeArrowheads="1"/>
            </p:cNvSpPr>
            <p:nvPr/>
          </p:nvSpPr>
          <p:spPr bwMode="auto">
            <a:xfrm>
              <a:off x="259" y="652"/>
              <a:ext cx="474" cy="438"/>
            </a:xfrm>
            <a:prstGeom prst="rect">
              <a:avLst/>
            </a:prstGeom>
            <a:solidFill>
              <a:schemeClr val="bg2"/>
            </a:solidFill>
            <a:ln w="0">
              <a:solidFill>
                <a:schemeClr val="bg2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07" name="Picture 35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" y="652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86" name="Freeform 360"/>
            <p:cNvSpPr>
              <a:spLocks noChangeAspect="1"/>
            </p:cNvSpPr>
            <p:nvPr/>
          </p:nvSpPr>
          <p:spPr bwMode="auto">
            <a:xfrm>
              <a:off x="377" y="761"/>
              <a:ext cx="230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7" name="Line 361"/>
            <p:cNvSpPr>
              <a:spLocks noChangeAspect="1" noChangeShapeType="1"/>
            </p:cNvSpPr>
            <p:nvPr/>
          </p:nvSpPr>
          <p:spPr bwMode="auto">
            <a:xfrm>
              <a:off x="73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8" name="Line 362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89" name="Line 363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0" name="Line 364"/>
            <p:cNvSpPr>
              <a:spLocks noChangeAspect="1" noChangeShapeType="1"/>
            </p:cNvSpPr>
            <p:nvPr/>
          </p:nvSpPr>
          <p:spPr bwMode="auto">
            <a:xfrm>
              <a:off x="73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1" name="Line 365"/>
            <p:cNvSpPr>
              <a:spLocks noChangeAspect="1" noChangeShapeType="1"/>
            </p:cNvSpPr>
            <p:nvPr/>
          </p:nvSpPr>
          <p:spPr bwMode="auto">
            <a:xfrm>
              <a:off x="2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2" name="Rectangle 366"/>
            <p:cNvSpPr>
              <a:spLocks noChangeAspect="1" noChangeArrowheads="1"/>
            </p:cNvSpPr>
            <p:nvPr/>
          </p:nvSpPr>
          <p:spPr bwMode="auto">
            <a:xfrm>
              <a:off x="852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3" name="Rectangle 367"/>
            <p:cNvSpPr>
              <a:spLocks noChangeAspect="1" noChangeArrowheads="1"/>
            </p:cNvSpPr>
            <p:nvPr/>
          </p:nvSpPr>
          <p:spPr bwMode="auto">
            <a:xfrm>
              <a:off x="852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16" name="Picture 36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" y="650"/>
              <a:ext cx="474" cy="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94" name="Freeform 369"/>
            <p:cNvSpPr>
              <a:spLocks noChangeAspect="1"/>
            </p:cNvSpPr>
            <p:nvPr/>
          </p:nvSpPr>
          <p:spPr bwMode="auto">
            <a:xfrm>
              <a:off x="971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5" name="Line 370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6" name="Line 371"/>
            <p:cNvSpPr>
              <a:spLocks noChangeAspect="1" noChangeShapeType="1"/>
            </p:cNvSpPr>
            <p:nvPr/>
          </p:nvSpPr>
          <p:spPr bwMode="auto">
            <a:xfrm>
              <a:off x="1318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7" name="Line 372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8" name="Line 373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99" name="Line 374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0" name="Line 375"/>
            <p:cNvSpPr>
              <a:spLocks noChangeAspect="1" noChangeShapeType="1"/>
            </p:cNvSpPr>
            <p:nvPr/>
          </p:nvSpPr>
          <p:spPr bwMode="auto">
            <a:xfrm>
              <a:off x="852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1" name="Line 376"/>
            <p:cNvSpPr>
              <a:spLocks noChangeAspect="1" noChangeShapeType="1"/>
            </p:cNvSpPr>
            <p:nvPr/>
          </p:nvSpPr>
          <p:spPr bwMode="auto">
            <a:xfrm>
              <a:off x="1318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2" name="Line 377"/>
            <p:cNvSpPr>
              <a:spLocks noChangeAspect="1" noChangeShapeType="1"/>
            </p:cNvSpPr>
            <p:nvPr/>
          </p:nvSpPr>
          <p:spPr bwMode="auto">
            <a:xfrm>
              <a:off x="852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3" name="Rectangle 378"/>
            <p:cNvSpPr>
              <a:spLocks noChangeAspect="1" noChangeArrowheads="1"/>
            </p:cNvSpPr>
            <p:nvPr/>
          </p:nvSpPr>
          <p:spPr bwMode="auto">
            <a:xfrm>
              <a:off x="1437" y="652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4" name="Rectangle 379"/>
            <p:cNvSpPr>
              <a:spLocks noChangeAspect="1" noChangeArrowheads="1"/>
            </p:cNvSpPr>
            <p:nvPr/>
          </p:nvSpPr>
          <p:spPr bwMode="auto">
            <a:xfrm>
              <a:off x="1437" y="652"/>
              <a:ext cx="465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28" name="Picture 380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7" y="650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5" name="Freeform 381"/>
            <p:cNvSpPr>
              <a:spLocks noChangeAspect="1"/>
            </p:cNvSpPr>
            <p:nvPr/>
          </p:nvSpPr>
          <p:spPr bwMode="auto">
            <a:xfrm>
              <a:off x="1556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6" name="Line 382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8" name="Line 383"/>
            <p:cNvSpPr>
              <a:spLocks noChangeAspect="1" noChangeShapeType="1"/>
            </p:cNvSpPr>
            <p:nvPr/>
          </p:nvSpPr>
          <p:spPr bwMode="auto">
            <a:xfrm>
              <a:off x="190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09" name="Line 384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0" name="Line 385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1" name="Line 386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2" name="Line 387"/>
            <p:cNvSpPr>
              <a:spLocks noChangeAspect="1" noChangeShapeType="1"/>
            </p:cNvSpPr>
            <p:nvPr/>
          </p:nvSpPr>
          <p:spPr bwMode="auto">
            <a:xfrm>
              <a:off x="1437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3" name="Line 388"/>
            <p:cNvSpPr>
              <a:spLocks noChangeAspect="1" noChangeShapeType="1"/>
            </p:cNvSpPr>
            <p:nvPr/>
          </p:nvSpPr>
          <p:spPr bwMode="auto">
            <a:xfrm>
              <a:off x="190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4" name="Line 389"/>
            <p:cNvSpPr>
              <a:spLocks noChangeAspect="1" noChangeShapeType="1"/>
            </p:cNvSpPr>
            <p:nvPr/>
          </p:nvSpPr>
          <p:spPr bwMode="auto">
            <a:xfrm>
              <a:off x="143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5" name="Rectangle 390"/>
            <p:cNvSpPr>
              <a:spLocks noChangeAspect="1" noChangeArrowheads="1"/>
            </p:cNvSpPr>
            <p:nvPr/>
          </p:nvSpPr>
          <p:spPr bwMode="auto">
            <a:xfrm>
              <a:off x="2022" y="652"/>
              <a:ext cx="465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7" name="Rectangle 391"/>
            <p:cNvSpPr>
              <a:spLocks noChangeAspect="1" noChangeArrowheads="1"/>
            </p:cNvSpPr>
            <p:nvPr/>
          </p:nvSpPr>
          <p:spPr bwMode="auto">
            <a:xfrm>
              <a:off x="2022" y="652"/>
              <a:ext cx="465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40" name="Picture 39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2" y="650"/>
              <a:ext cx="474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8" name="Freeform 393"/>
            <p:cNvSpPr>
              <a:spLocks noChangeAspect="1"/>
            </p:cNvSpPr>
            <p:nvPr/>
          </p:nvSpPr>
          <p:spPr bwMode="auto">
            <a:xfrm>
              <a:off x="2140" y="769"/>
              <a:ext cx="221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19" name="Line 394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0" name="Line 395"/>
            <p:cNvSpPr>
              <a:spLocks noChangeAspect="1" noChangeShapeType="1"/>
            </p:cNvSpPr>
            <p:nvPr/>
          </p:nvSpPr>
          <p:spPr bwMode="auto">
            <a:xfrm>
              <a:off x="248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1" name="Line 396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2" name="Line 397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3" name="Line 398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4" name="Line 399"/>
            <p:cNvSpPr>
              <a:spLocks noChangeAspect="1" noChangeShapeType="1"/>
            </p:cNvSpPr>
            <p:nvPr/>
          </p:nvSpPr>
          <p:spPr bwMode="auto">
            <a:xfrm>
              <a:off x="2022" y="1082"/>
              <a:ext cx="46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5" name="Line 400"/>
            <p:cNvSpPr>
              <a:spLocks noChangeAspect="1" noChangeShapeType="1"/>
            </p:cNvSpPr>
            <p:nvPr/>
          </p:nvSpPr>
          <p:spPr bwMode="auto">
            <a:xfrm>
              <a:off x="2487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6" name="Line 401"/>
            <p:cNvSpPr>
              <a:spLocks noChangeAspect="1" noChangeShapeType="1"/>
            </p:cNvSpPr>
            <p:nvPr/>
          </p:nvSpPr>
          <p:spPr bwMode="auto">
            <a:xfrm>
              <a:off x="2022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7" name="Rectangle 402"/>
            <p:cNvSpPr>
              <a:spLocks noChangeAspect="1" noChangeArrowheads="1"/>
            </p:cNvSpPr>
            <p:nvPr/>
          </p:nvSpPr>
          <p:spPr bwMode="auto">
            <a:xfrm>
              <a:off x="2605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29" name="Rectangle 403"/>
            <p:cNvSpPr>
              <a:spLocks noChangeAspect="1" noChangeArrowheads="1"/>
            </p:cNvSpPr>
            <p:nvPr/>
          </p:nvSpPr>
          <p:spPr bwMode="auto">
            <a:xfrm>
              <a:off x="2605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52" name="Picture 404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5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30" name="Freeform 405"/>
            <p:cNvSpPr>
              <a:spLocks noChangeAspect="1"/>
            </p:cNvSpPr>
            <p:nvPr/>
          </p:nvSpPr>
          <p:spPr bwMode="auto">
            <a:xfrm>
              <a:off x="2725" y="769"/>
              <a:ext cx="220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1" name="Line 406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2" name="Line 407"/>
            <p:cNvSpPr>
              <a:spLocks noChangeAspect="1" noChangeShapeType="1"/>
            </p:cNvSpPr>
            <p:nvPr/>
          </p:nvSpPr>
          <p:spPr bwMode="auto">
            <a:xfrm>
              <a:off x="3071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3" name="Line 408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4" name="Line 409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5" name="Line 410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6" name="Line 411"/>
            <p:cNvSpPr>
              <a:spLocks noChangeAspect="1" noChangeShapeType="1"/>
            </p:cNvSpPr>
            <p:nvPr/>
          </p:nvSpPr>
          <p:spPr bwMode="auto">
            <a:xfrm>
              <a:off x="260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7" name="Line 412"/>
            <p:cNvSpPr>
              <a:spLocks noChangeAspect="1" noChangeShapeType="1"/>
            </p:cNvSpPr>
            <p:nvPr/>
          </p:nvSpPr>
          <p:spPr bwMode="auto">
            <a:xfrm>
              <a:off x="3071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8" name="Line 413"/>
            <p:cNvSpPr>
              <a:spLocks noChangeAspect="1" noChangeShapeType="1"/>
            </p:cNvSpPr>
            <p:nvPr/>
          </p:nvSpPr>
          <p:spPr bwMode="auto">
            <a:xfrm>
              <a:off x="2605" y="652"/>
              <a:ext cx="3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39" name="Rectangle 414"/>
            <p:cNvSpPr>
              <a:spLocks noChangeAspect="1" noChangeArrowheads="1"/>
            </p:cNvSpPr>
            <p:nvPr/>
          </p:nvSpPr>
          <p:spPr bwMode="auto">
            <a:xfrm>
              <a:off x="3190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1" name="Rectangle 415"/>
            <p:cNvSpPr>
              <a:spLocks noChangeAspect="1" noChangeArrowheads="1"/>
            </p:cNvSpPr>
            <p:nvPr/>
          </p:nvSpPr>
          <p:spPr bwMode="auto">
            <a:xfrm>
              <a:off x="3190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64" name="Picture 41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42" name="Freeform 417"/>
            <p:cNvSpPr>
              <a:spLocks noChangeAspect="1"/>
            </p:cNvSpPr>
            <p:nvPr/>
          </p:nvSpPr>
          <p:spPr bwMode="auto">
            <a:xfrm>
              <a:off x="3309" y="769"/>
              <a:ext cx="221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3" name="Line 418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4" name="Line 419"/>
            <p:cNvSpPr>
              <a:spLocks noChangeAspect="1" noChangeShapeType="1"/>
            </p:cNvSpPr>
            <p:nvPr/>
          </p:nvSpPr>
          <p:spPr bwMode="auto">
            <a:xfrm>
              <a:off x="3656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5" name="Line 420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6" name="Line 421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7" name="Line 422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8" name="Line 423"/>
            <p:cNvSpPr>
              <a:spLocks noChangeAspect="1" noChangeShapeType="1"/>
            </p:cNvSpPr>
            <p:nvPr/>
          </p:nvSpPr>
          <p:spPr bwMode="auto">
            <a:xfrm>
              <a:off x="3190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49" name="Line 424"/>
            <p:cNvSpPr>
              <a:spLocks noChangeAspect="1" noChangeShapeType="1"/>
            </p:cNvSpPr>
            <p:nvPr/>
          </p:nvSpPr>
          <p:spPr bwMode="auto">
            <a:xfrm>
              <a:off x="3656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0" name="Line 425"/>
            <p:cNvSpPr>
              <a:spLocks noChangeAspect="1" noChangeShapeType="1"/>
            </p:cNvSpPr>
            <p:nvPr/>
          </p:nvSpPr>
          <p:spPr bwMode="auto">
            <a:xfrm>
              <a:off x="3190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1" name="Rectangle 426"/>
            <p:cNvSpPr>
              <a:spLocks noChangeAspect="1" noChangeArrowheads="1"/>
            </p:cNvSpPr>
            <p:nvPr/>
          </p:nvSpPr>
          <p:spPr bwMode="auto">
            <a:xfrm>
              <a:off x="3775" y="652"/>
              <a:ext cx="466" cy="43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3" name="Rectangle 427"/>
            <p:cNvSpPr>
              <a:spLocks noChangeAspect="1" noChangeArrowheads="1"/>
            </p:cNvSpPr>
            <p:nvPr/>
          </p:nvSpPr>
          <p:spPr bwMode="auto">
            <a:xfrm>
              <a:off x="3775" y="652"/>
              <a:ext cx="466" cy="43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76" name="Picture 428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5" y="650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4" name="Freeform 429"/>
            <p:cNvSpPr>
              <a:spLocks noChangeAspect="1"/>
            </p:cNvSpPr>
            <p:nvPr/>
          </p:nvSpPr>
          <p:spPr bwMode="auto">
            <a:xfrm>
              <a:off x="3894" y="769"/>
              <a:ext cx="219" cy="196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5" name="Line 430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6" name="Line 431"/>
            <p:cNvSpPr>
              <a:spLocks noChangeAspect="1" noChangeShapeType="1"/>
            </p:cNvSpPr>
            <p:nvPr/>
          </p:nvSpPr>
          <p:spPr bwMode="auto">
            <a:xfrm>
              <a:off x="4241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7" name="Line 432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8" name="Line 433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9" name="Line 434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0" name="Line 435"/>
            <p:cNvSpPr>
              <a:spLocks noChangeAspect="1" noChangeShapeType="1"/>
            </p:cNvSpPr>
            <p:nvPr/>
          </p:nvSpPr>
          <p:spPr bwMode="auto">
            <a:xfrm>
              <a:off x="3775" y="1082"/>
              <a:ext cx="46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1" name="Line 436"/>
            <p:cNvSpPr>
              <a:spLocks noChangeAspect="1" noChangeShapeType="1"/>
            </p:cNvSpPr>
            <p:nvPr/>
          </p:nvSpPr>
          <p:spPr bwMode="auto">
            <a:xfrm>
              <a:off x="4241" y="652"/>
              <a:ext cx="1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2" name="Line 437"/>
            <p:cNvSpPr>
              <a:spLocks noChangeAspect="1" noChangeShapeType="1"/>
            </p:cNvSpPr>
            <p:nvPr/>
          </p:nvSpPr>
          <p:spPr bwMode="auto">
            <a:xfrm>
              <a:off x="3775" y="652"/>
              <a:ext cx="2" cy="4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3" name="Rectangle 438"/>
            <p:cNvSpPr>
              <a:spLocks noChangeAspect="1" noChangeArrowheads="1"/>
            </p:cNvSpPr>
            <p:nvPr/>
          </p:nvSpPr>
          <p:spPr bwMode="auto">
            <a:xfrm>
              <a:off x="4359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5" name="Rectangle 439"/>
            <p:cNvSpPr>
              <a:spLocks noChangeAspect="1" noChangeArrowheads="1"/>
            </p:cNvSpPr>
            <p:nvPr/>
          </p:nvSpPr>
          <p:spPr bwMode="auto">
            <a:xfrm>
              <a:off x="4359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488" name="Picture 44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9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66" name="Freeform 441"/>
            <p:cNvSpPr>
              <a:spLocks noChangeAspect="1"/>
            </p:cNvSpPr>
            <p:nvPr/>
          </p:nvSpPr>
          <p:spPr bwMode="auto">
            <a:xfrm>
              <a:off x="4479" y="761"/>
              <a:ext cx="228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7" name="Line 442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8" name="Line 443"/>
            <p:cNvSpPr>
              <a:spLocks noChangeAspect="1" noChangeShapeType="1"/>
            </p:cNvSpPr>
            <p:nvPr/>
          </p:nvSpPr>
          <p:spPr bwMode="auto">
            <a:xfrm>
              <a:off x="483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69" name="Line 444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0" name="Line 445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1" name="Line 446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2" name="Line 447"/>
            <p:cNvSpPr>
              <a:spLocks noChangeAspect="1" noChangeShapeType="1"/>
            </p:cNvSpPr>
            <p:nvPr/>
          </p:nvSpPr>
          <p:spPr bwMode="auto">
            <a:xfrm>
              <a:off x="4359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3" name="Line 448"/>
            <p:cNvSpPr>
              <a:spLocks noChangeAspect="1" noChangeShapeType="1"/>
            </p:cNvSpPr>
            <p:nvPr/>
          </p:nvSpPr>
          <p:spPr bwMode="auto">
            <a:xfrm>
              <a:off x="483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4" name="Line 449"/>
            <p:cNvSpPr>
              <a:spLocks noChangeAspect="1" noChangeShapeType="1"/>
            </p:cNvSpPr>
            <p:nvPr/>
          </p:nvSpPr>
          <p:spPr bwMode="auto">
            <a:xfrm>
              <a:off x="435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5" name="Rectangle 450"/>
            <p:cNvSpPr>
              <a:spLocks noChangeAspect="1" noChangeArrowheads="1"/>
            </p:cNvSpPr>
            <p:nvPr/>
          </p:nvSpPr>
          <p:spPr bwMode="auto">
            <a:xfrm>
              <a:off x="4944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7" name="Rectangle 451"/>
            <p:cNvSpPr>
              <a:spLocks noChangeAspect="1" noChangeArrowheads="1"/>
            </p:cNvSpPr>
            <p:nvPr/>
          </p:nvSpPr>
          <p:spPr bwMode="auto">
            <a:xfrm>
              <a:off x="4944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00" name="Picture 452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78" name="Freeform 453"/>
            <p:cNvSpPr>
              <a:spLocks noChangeAspect="1"/>
            </p:cNvSpPr>
            <p:nvPr/>
          </p:nvSpPr>
          <p:spPr bwMode="auto">
            <a:xfrm>
              <a:off x="5062" y="761"/>
              <a:ext cx="229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79" name="Line 454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0" name="Line 455"/>
            <p:cNvSpPr>
              <a:spLocks noChangeAspect="1" noChangeShapeType="1"/>
            </p:cNvSpPr>
            <p:nvPr/>
          </p:nvSpPr>
          <p:spPr bwMode="auto">
            <a:xfrm>
              <a:off x="541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1" name="Line 456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2" name="Line 457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3" name="Line 458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4" name="Line 459"/>
            <p:cNvSpPr>
              <a:spLocks noChangeAspect="1" noChangeShapeType="1"/>
            </p:cNvSpPr>
            <p:nvPr/>
          </p:nvSpPr>
          <p:spPr bwMode="auto">
            <a:xfrm>
              <a:off x="4944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5" name="Line 460"/>
            <p:cNvSpPr>
              <a:spLocks noChangeAspect="1" noChangeShapeType="1"/>
            </p:cNvSpPr>
            <p:nvPr/>
          </p:nvSpPr>
          <p:spPr bwMode="auto">
            <a:xfrm>
              <a:off x="5419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6" name="Line 461"/>
            <p:cNvSpPr>
              <a:spLocks noChangeAspect="1" noChangeShapeType="1"/>
            </p:cNvSpPr>
            <p:nvPr/>
          </p:nvSpPr>
          <p:spPr bwMode="auto">
            <a:xfrm>
              <a:off x="4944" y="652"/>
              <a:ext cx="1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7" name="Rectangle 462"/>
            <p:cNvSpPr>
              <a:spLocks noChangeAspect="1" noChangeArrowheads="1"/>
            </p:cNvSpPr>
            <p:nvPr/>
          </p:nvSpPr>
          <p:spPr bwMode="auto">
            <a:xfrm>
              <a:off x="5528" y="652"/>
              <a:ext cx="475" cy="43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89" name="Rectangle 463"/>
            <p:cNvSpPr>
              <a:spLocks noChangeAspect="1" noChangeArrowheads="1"/>
            </p:cNvSpPr>
            <p:nvPr/>
          </p:nvSpPr>
          <p:spPr bwMode="auto">
            <a:xfrm>
              <a:off x="5528" y="652"/>
              <a:ext cx="475" cy="438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2512" name="Picture 464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8" y="652"/>
              <a:ext cx="475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90" name="Freeform 465"/>
            <p:cNvSpPr>
              <a:spLocks noChangeAspect="1"/>
            </p:cNvSpPr>
            <p:nvPr/>
          </p:nvSpPr>
          <p:spPr bwMode="auto">
            <a:xfrm>
              <a:off x="5647" y="761"/>
              <a:ext cx="229" cy="211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1" name="Line 466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2" name="Line 467"/>
            <p:cNvSpPr>
              <a:spLocks noChangeAspect="1" noChangeShapeType="1"/>
            </p:cNvSpPr>
            <p:nvPr/>
          </p:nvSpPr>
          <p:spPr bwMode="auto">
            <a:xfrm>
              <a:off x="600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3" name="Line 468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4" name="Line 469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5" name="Line 470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6" name="Line 471"/>
            <p:cNvSpPr>
              <a:spLocks noChangeAspect="1" noChangeShapeType="1"/>
            </p:cNvSpPr>
            <p:nvPr/>
          </p:nvSpPr>
          <p:spPr bwMode="auto">
            <a:xfrm>
              <a:off x="5528" y="1090"/>
              <a:ext cx="475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7" name="Line 472"/>
            <p:cNvSpPr>
              <a:spLocks noChangeAspect="1" noChangeShapeType="1"/>
            </p:cNvSpPr>
            <p:nvPr/>
          </p:nvSpPr>
          <p:spPr bwMode="auto">
            <a:xfrm>
              <a:off x="6003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8" name="Line 473"/>
            <p:cNvSpPr>
              <a:spLocks noChangeAspect="1" noChangeShapeType="1"/>
            </p:cNvSpPr>
            <p:nvPr/>
          </p:nvSpPr>
          <p:spPr bwMode="auto">
            <a:xfrm>
              <a:off x="5528" y="652"/>
              <a:ext cx="2" cy="43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99" name="Rectangle 474"/>
            <p:cNvSpPr>
              <a:spLocks noChangeAspect="1" noChangeArrowheads="1"/>
            </p:cNvSpPr>
            <p:nvPr/>
          </p:nvSpPr>
          <p:spPr bwMode="auto">
            <a:xfrm>
              <a:off x="260" y="478"/>
              <a:ext cx="57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Use of ‘uncorrected’ </a:t>
              </a:r>
              <a:r>
                <a:rPr kumimoji="0" lang="en-US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-value, </a:t>
              </a:r>
              <a:r>
                <a:rPr lang="el-GR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kumimoji="0" lang="en-US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=0.1</a:t>
              </a:r>
              <a:endPara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01" name="Rectangle 475"/>
            <p:cNvSpPr>
              <a:spLocks noChangeAspect="1" noChangeArrowheads="1"/>
            </p:cNvSpPr>
            <p:nvPr/>
          </p:nvSpPr>
          <p:spPr bwMode="auto">
            <a:xfrm>
              <a:off x="260" y="1315"/>
              <a:ext cx="577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Percentage of Null Pixels that are False Positives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</p:grpSp>
      <p:sp>
        <p:nvSpPr>
          <p:cNvPr id="2513" name="TextBox 2512"/>
          <p:cNvSpPr txBox="1"/>
          <p:nvPr/>
        </p:nvSpPr>
        <p:spPr>
          <a:xfrm>
            <a:off x="4475162" y="1676400"/>
            <a:ext cx="45926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If we have 100,000 voxels,</a:t>
            </a:r>
          </a:p>
          <a:p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000" dirty="0" smtClean="0"/>
              <a:t>=</a:t>
            </a:r>
            <a:r>
              <a:rPr lang="en-US" sz="2000" dirty="0" smtClean="0"/>
              <a:t>0.05</a:t>
            </a:r>
            <a:r>
              <a:rPr lang="en-US" sz="2000" dirty="0" smtClean="0">
                <a:sym typeface="Symbol"/>
              </a:rPr>
              <a:t> </a:t>
            </a:r>
            <a:r>
              <a:rPr lang="en-US" sz="2000" dirty="0" smtClean="0"/>
              <a:t> </a:t>
            </a:r>
            <a:r>
              <a:rPr lang="en-US" sz="2000" dirty="0" smtClean="0">
                <a:sym typeface="Symbol"/>
              </a:rPr>
              <a:t> </a:t>
            </a:r>
            <a:r>
              <a:rPr lang="en-US" sz="2000" dirty="0" smtClean="0"/>
              <a:t>5,000 </a:t>
            </a:r>
            <a:r>
              <a:rPr lang="en-US" sz="2000" dirty="0"/>
              <a:t>false positive </a:t>
            </a:r>
            <a:r>
              <a:rPr lang="en-US" sz="2000" dirty="0" smtClean="0"/>
              <a:t>voxels.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000" dirty="0" smtClean="0">
                <a:effectLst/>
              </a:rPr>
              <a:t>This is clearly undesirable; to correct for this we can define a null hypothesis for a collection of tests.</a:t>
            </a:r>
            <a:endParaRPr lang="en-US" sz="2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6886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Family-Wise Null </a:t>
            </a:r>
            <a:r>
              <a:rPr lang="en-GB" b="1" dirty="0"/>
              <a:t>H</a:t>
            </a:r>
            <a:r>
              <a:rPr lang="en-GB" b="1" dirty="0" smtClean="0"/>
              <a:t>ypothesis</a:t>
            </a:r>
            <a:endParaRPr lang="en-GB" b="1" dirty="0"/>
          </a:p>
        </p:txBody>
      </p:sp>
      <p:grpSp>
        <p:nvGrpSpPr>
          <p:cNvPr id="3143" name="Group 3142"/>
          <p:cNvGrpSpPr/>
          <p:nvPr/>
        </p:nvGrpSpPr>
        <p:grpSpPr>
          <a:xfrm>
            <a:off x="379413" y="4416623"/>
            <a:ext cx="8459787" cy="2365177"/>
            <a:chOff x="379413" y="4416623"/>
            <a:chExt cx="8459787" cy="2365177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5350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8100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243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18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7938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9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2275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5025" y="4711700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9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775" y="4711700"/>
              <a:ext cx="695325" cy="69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10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413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1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1013" y="4714875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1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2600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" name="Picture 1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6938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402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15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16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9525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17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863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0" name="Picture 18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6613" y="5757863"/>
              <a:ext cx="682625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1" name="Picture 19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92" name="Picture 20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9363" y="5757863"/>
              <a:ext cx="684212" cy="68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1"/>
            <p:cNvSpPr>
              <a:spLocks noChangeAspect="1" noChangeArrowheads="1"/>
            </p:cNvSpPr>
            <p:nvPr/>
          </p:nvSpPr>
          <p:spPr bwMode="auto">
            <a:xfrm>
              <a:off x="7362825" y="6507163"/>
              <a:ext cx="508000" cy="2746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rPr>
                <a:t>FWE</a:t>
              </a:r>
            </a:p>
          </p:txBody>
        </p:sp>
        <p:sp>
          <p:nvSpPr>
            <p:cNvPr id="4" name="Freeform 22"/>
            <p:cNvSpPr>
              <a:spLocks noChangeAspect="1"/>
            </p:cNvSpPr>
            <p:nvPr/>
          </p:nvSpPr>
          <p:spPr bwMode="auto">
            <a:xfrm>
              <a:off x="554038" y="5930900"/>
              <a:ext cx="336550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" name="Line 23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Line 24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Line 25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Line 26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Line 27"/>
            <p:cNvSpPr>
              <a:spLocks noChangeAspect="1" noChangeShapeType="1"/>
            </p:cNvSpPr>
            <p:nvPr/>
          </p:nvSpPr>
          <p:spPr bwMode="auto">
            <a:xfrm>
              <a:off x="381000" y="6440488"/>
              <a:ext cx="6953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Line 28"/>
            <p:cNvSpPr>
              <a:spLocks noChangeAspect="1" noChangeShapeType="1"/>
            </p:cNvSpPr>
            <p:nvPr/>
          </p:nvSpPr>
          <p:spPr bwMode="auto">
            <a:xfrm>
              <a:off x="381000" y="5745163"/>
              <a:ext cx="1588" cy="6953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29"/>
            <p:cNvSpPr>
              <a:spLocks noChangeAspect="1"/>
            </p:cNvSpPr>
            <p:nvPr/>
          </p:nvSpPr>
          <p:spPr bwMode="auto">
            <a:xfrm>
              <a:off x="1423988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Line 30"/>
            <p:cNvSpPr>
              <a:spLocks noChangeAspect="1" noChangeShapeType="1"/>
            </p:cNvSpPr>
            <p:nvPr/>
          </p:nvSpPr>
          <p:spPr bwMode="auto">
            <a:xfrm>
              <a:off x="1249363" y="5757863"/>
              <a:ext cx="6842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Line 31"/>
            <p:cNvSpPr>
              <a:spLocks noChangeAspect="1" noChangeShapeType="1"/>
            </p:cNvSpPr>
            <p:nvPr/>
          </p:nvSpPr>
          <p:spPr bwMode="auto">
            <a:xfrm>
              <a:off x="1249363" y="5757863"/>
              <a:ext cx="684212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32"/>
            <p:cNvSpPr>
              <a:spLocks noChangeAspect="1"/>
            </p:cNvSpPr>
            <p:nvPr/>
          </p:nvSpPr>
          <p:spPr bwMode="auto">
            <a:xfrm>
              <a:off x="2281238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Line 33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Line 34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Line 35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Line 36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Line 37"/>
            <p:cNvSpPr>
              <a:spLocks noChangeAspect="1" noChangeShapeType="1"/>
            </p:cNvSpPr>
            <p:nvPr/>
          </p:nvSpPr>
          <p:spPr bwMode="auto">
            <a:xfrm>
              <a:off x="210661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Rectangle 38"/>
            <p:cNvSpPr>
              <a:spLocks noChangeAspect="1" noChangeArrowheads="1"/>
            </p:cNvSpPr>
            <p:nvPr/>
          </p:nvSpPr>
          <p:spPr bwMode="auto">
            <a:xfrm>
              <a:off x="2963863" y="5757863"/>
              <a:ext cx="682625" cy="682625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39"/>
            <p:cNvSpPr>
              <a:spLocks noChangeAspect="1"/>
            </p:cNvSpPr>
            <p:nvPr/>
          </p:nvSpPr>
          <p:spPr bwMode="auto">
            <a:xfrm>
              <a:off x="3136900" y="5930900"/>
              <a:ext cx="323850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Line 40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Line 41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Line 42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Line 43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Line 44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45"/>
            <p:cNvSpPr>
              <a:spLocks noChangeAspect="1" noChangeShapeType="1"/>
            </p:cNvSpPr>
            <p:nvPr/>
          </p:nvSpPr>
          <p:spPr bwMode="auto">
            <a:xfrm>
              <a:off x="2963863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Line 46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Line 47"/>
            <p:cNvSpPr>
              <a:spLocks noChangeAspect="1" noChangeShapeType="1"/>
            </p:cNvSpPr>
            <p:nvPr/>
          </p:nvSpPr>
          <p:spPr bwMode="auto">
            <a:xfrm>
              <a:off x="2963863" y="5757863"/>
              <a:ext cx="1587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Rectangle 48"/>
            <p:cNvSpPr>
              <a:spLocks noChangeAspect="1" noChangeArrowheads="1"/>
            </p:cNvSpPr>
            <p:nvPr/>
          </p:nvSpPr>
          <p:spPr bwMode="auto">
            <a:xfrm>
              <a:off x="3819525" y="5757863"/>
              <a:ext cx="682625" cy="682625"/>
            </a:xfrm>
            <a:prstGeom prst="rect">
              <a:avLst/>
            </a:prstGeom>
            <a:noFill/>
            <a:ln w="0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49"/>
            <p:cNvSpPr>
              <a:spLocks noChangeAspect="1"/>
            </p:cNvSpPr>
            <p:nvPr/>
          </p:nvSpPr>
          <p:spPr bwMode="auto">
            <a:xfrm>
              <a:off x="3994150" y="5930900"/>
              <a:ext cx="322263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2" name="Line 50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73" name="Line 51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3" name="Line 52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4" name="Line 53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5" name="Line 54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6" name="Line 55"/>
            <p:cNvSpPr>
              <a:spLocks noChangeAspect="1" noChangeShapeType="1"/>
            </p:cNvSpPr>
            <p:nvPr/>
          </p:nvSpPr>
          <p:spPr bwMode="auto">
            <a:xfrm>
              <a:off x="381952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7" name="Line 56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8" name="Line 57"/>
            <p:cNvSpPr>
              <a:spLocks noChangeAspect="1" noChangeShapeType="1"/>
            </p:cNvSpPr>
            <p:nvPr/>
          </p:nvSpPr>
          <p:spPr bwMode="auto">
            <a:xfrm>
              <a:off x="3819525" y="5757863"/>
              <a:ext cx="3175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99" name="Freeform 58"/>
            <p:cNvSpPr>
              <a:spLocks noChangeAspect="1"/>
            </p:cNvSpPr>
            <p:nvPr/>
          </p:nvSpPr>
          <p:spPr bwMode="auto">
            <a:xfrm>
              <a:off x="4849813" y="5930900"/>
              <a:ext cx="323850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0" name="Line 59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1" name="Line 60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2" name="Line 61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3" name="Line 62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4" name="Line 63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5" name="Line 64"/>
            <p:cNvSpPr>
              <a:spLocks noChangeAspect="1" noChangeShapeType="1"/>
            </p:cNvSpPr>
            <p:nvPr/>
          </p:nvSpPr>
          <p:spPr bwMode="auto">
            <a:xfrm>
              <a:off x="4676775" y="6440488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6" name="Line 65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682625" cy="158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7" name="Line 66"/>
            <p:cNvSpPr>
              <a:spLocks noChangeAspect="1" noChangeShapeType="1"/>
            </p:cNvSpPr>
            <p:nvPr/>
          </p:nvSpPr>
          <p:spPr bwMode="auto">
            <a:xfrm>
              <a:off x="4676775" y="5757863"/>
              <a:ext cx="1588" cy="68262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08" name="Freeform 67"/>
            <p:cNvSpPr>
              <a:spLocks noChangeAspect="1"/>
            </p:cNvSpPr>
            <p:nvPr/>
          </p:nvSpPr>
          <p:spPr bwMode="auto">
            <a:xfrm>
              <a:off x="5707063" y="5930900"/>
              <a:ext cx="322262" cy="323850"/>
            </a:xfrm>
            <a:custGeom>
              <a:avLst/>
              <a:gdLst>
                <a:gd name="T0" fmla="*/ 6 w 156"/>
                <a:gd name="T1" fmla="*/ 114 h 156"/>
                <a:gd name="T2" fmla="*/ 6 w 156"/>
                <a:gd name="T3" fmla="*/ 132 h 156"/>
                <a:gd name="T4" fmla="*/ 12 w 156"/>
                <a:gd name="T5" fmla="*/ 132 h 156"/>
                <a:gd name="T6" fmla="*/ 18 w 156"/>
                <a:gd name="T7" fmla="*/ 138 h 156"/>
                <a:gd name="T8" fmla="*/ 24 w 156"/>
                <a:gd name="T9" fmla="*/ 150 h 156"/>
                <a:gd name="T10" fmla="*/ 30 w 156"/>
                <a:gd name="T11" fmla="*/ 150 h 156"/>
                <a:gd name="T12" fmla="*/ 36 w 156"/>
                <a:gd name="T13" fmla="*/ 150 h 156"/>
                <a:gd name="T14" fmla="*/ 42 w 156"/>
                <a:gd name="T15" fmla="*/ 156 h 156"/>
                <a:gd name="T16" fmla="*/ 48 w 156"/>
                <a:gd name="T17" fmla="*/ 156 h 156"/>
                <a:gd name="T18" fmla="*/ 54 w 156"/>
                <a:gd name="T19" fmla="*/ 156 h 156"/>
                <a:gd name="T20" fmla="*/ 60 w 156"/>
                <a:gd name="T21" fmla="*/ 156 h 156"/>
                <a:gd name="T22" fmla="*/ 66 w 156"/>
                <a:gd name="T23" fmla="*/ 156 h 156"/>
                <a:gd name="T24" fmla="*/ 72 w 156"/>
                <a:gd name="T25" fmla="*/ 156 h 156"/>
                <a:gd name="T26" fmla="*/ 78 w 156"/>
                <a:gd name="T27" fmla="*/ 156 h 156"/>
                <a:gd name="T28" fmla="*/ 84 w 156"/>
                <a:gd name="T29" fmla="*/ 156 h 156"/>
                <a:gd name="T30" fmla="*/ 90 w 156"/>
                <a:gd name="T31" fmla="*/ 156 h 156"/>
                <a:gd name="T32" fmla="*/ 96 w 156"/>
                <a:gd name="T33" fmla="*/ 156 h 156"/>
                <a:gd name="T34" fmla="*/ 102 w 156"/>
                <a:gd name="T35" fmla="*/ 156 h 156"/>
                <a:gd name="T36" fmla="*/ 108 w 156"/>
                <a:gd name="T37" fmla="*/ 156 h 156"/>
                <a:gd name="T38" fmla="*/ 114 w 156"/>
                <a:gd name="T39" fmla="*/ 150 h 156"/>
                <a:gd name="T40" fmla="*/ 120 w 156"/>
                <a:gd name="T41" fmla="*/ 150 h 156"/>
                <a:gd name="T42" fmla="*/ 126 w 156"/>
                <a:gd name="T43" fmla="*/ 150 h 156"/>
                <a:gd name="T44" fmla="*/ 132 w 156"/>
                <a:gd name="T45" fmla="*/ 144 h 156"/>
                <a:gd name="T46" fmla="*/ 138 w 156"/>
                <a:gd name="T47" fmla="*/ 138 h 156"/>
                <a:gd name="T48" fmla="*/ 144 w 156"/>
                <a:gd name="T49" fmla="*/ 132 h 156"/>
                <a:gd name="T50" fmla="*/ 150 w 156"/>
                <a:gd name="T51" fmla="*/ 126 h 156"/>
                <a:gd name="T52" fmla="*/ 150 w 156"/>
                <a:gd name="T53" fmla="*/ 114 h 156"/>
                <a:gd name="T54" fmla="*/ 156 w 156"/>
                <a:gd name="T55" fmla="*/ 108 h 156"/>
                <a:gd name="T56" fmla="*/ 156 w 156"/>
                <a:gd name="T57" fmla="*/ 42 h 156"/>
                <a:gd name="T58" fmla="*/ 150 w 156"/>
                <a:gd name="T59" fmla="*/ 36 h 156"/>
                <a:gd name="T60" fmla="*/ 150 w 156"/>
                <a:gd name="T61" fmla="*/ 24 h 156"/>
                <a:gd name="T62" fmla="*/ 144 w 156"/>
                <a:gd name="T63" fmla="*/ 24 h 156"/>
                <a:gd name="T64" fmla="*/ 138 w 156"/>
                <a:gd name="T65" fmla="*/ 18 h 156"/>
                <a:gd name="T66" fmla="*/ 132 w 156"/>
                <a:gd name="T67" fmla="*/ 6 h 156"/>
                <a:gd name="T68" fmla="*/ 126 w 156"/>
                <a:gd name="T69" fmla="*/ 6 h 156"/>
                <a:gd name="T70" fmla="*/ 120 w 156"/>
                <a:gd name="T71" fmla="*/ 6 h 156"/>
                <a:gd name="T72" fmla="*/ 114 w 156"/>
                <a:gd name="T73" fmla="*/ 0 h 156"/>
                <a:gd name="T74" fmla="*/ 108 w 156"/>
                <a:gd name="T75" fmla="*/ 0 h 156"/>
                <a:gd name="T76" fmla="*/ 102 w 156"/>
                <a:gd name="T77" fmla="*/ 0 h 156"/>
                <a:gd name="T78" fmla="*/ 96 w 156"/>
                <a:gd name="T79" fmla="*/ 0 h 156"/>
                <a:gd name="T80" fmla="*/ 90 w 156"/>
                <a:gd name="T81" fmla="*/ 0 h 156"/>
                <a:gd name="T82" fmla="*/ 84 w 156"/>
                <a:gd name="T83" fmla="*/ 0 h 156"/>
                <a:gd name="T84" fmla="*/ 78 w 156"/>
                <a:gd name="T85" fmla="*/ 0 h 156"/>
                <a:gd name="T86" fmla="*/ 72 w 156"/>
                <a:gd name="T87" fmla="*/ 0 h 156"/>
                <a:gd name="T88" fmla="*/ 66 w 156"/>
                <a:gd name="T89" fmla="*/ 0 h 156"/>
                <a:gd name="T90" fmla="*/ 60 w 156"/>
                <a:gd name="T91" fmla="*/ 0 h 156"/>
                <a:gd name="T92" fmla="*/ 54 w 156"/>
                <a:gd name="T93" fmla="*/ 0 h 156"/>
                <a:gd name="T94" fmla="*/ 48 w 156"/>
                <a:gd name="T95" fmla="*/ 0 h 156"/>
                <a:gd name="T96" fmla="*/ 42 w 156"/>
                <a:gd name="T97" fmla="*/ 6 h 156"/>
                <a:gd name="T98" fmla="*/ 36 w 156"/>
                <a:gd name="T99" fmla="*/ 6 h 156"/>
                <a:gd name="T100" fmla="*/ 30 w 156"/>
                <a:gd name="T101" fmla="*/ 6 h 156"/>
                <a:gd name="T102" fmla="*/ 24 w 156"/>
                <a:gd name="T103" fmla="*/ 12 h 156"/>
                <a:gd name="T104" fmla="*/ 18 w 156"/>
                <a:gd name="T105" fmla="*/ 18 h 156"/>
                <a:gd name="T106" fmla="*/ 12 w 156"/>
                <a:gd name="T107" fmla="*/ 24 h 156"/>
                <a:gd name="T108" fmla="*/ 6 w 156"/>
                <a:gd name="T109" fmla="*/ 30 h 156"/>
                <a:gd name="T110" fmla="*/ 6 w 156"/>
                <a:gd name="T111" fmla="*/ 42 h 156"/>
                <a:gd name="T112" fmla="*/ 0 w 156"/>
                <a:gd name="T113" fmla="*/ 48 h 156"/>
                <a:gd name="T114" fmla="*/ 0 w 156"/>
                <a:gd name="T115" fmla="*/ 114 h 156"/>
                <a:gd name="T116" fmla="*/ 6 w 156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6">
                  <a:moveTo>
                    <a:pt x="6" y="114"/>
                  </a:moveTo>
                  <a:lnTo>
                    <a:pt x="6" y="132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50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44"/>
                  </a:lnTo>
                  <a:lnTo>
                    <a:pt x="138" y="138"/>
                  </a:lnTo>
                  <a:lnTo>
                    <a:pt x="144" y="132"/>
                  </a:lnTo>
                  <a:lnTo>
                    <a:pt x="150" y="126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24"/>
                  </a:lnTo>
                  <a:lnTo>
                    <a:pt x="138" y="18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6" y="30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140" name="Picture 68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9688" y="5757863"/>
              <a:ext cx="695325" cy="695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9" name="Freeform 69"/>
            <p:cNvSpPr>
              <a:spLocks noChangeAspect="1"/>
            </p:cNvSpPr>
            <p:nvPr/>
          </p:nvSpPr>
          <p:spPr bwMode="auto">
            <a:xfrm>
              <a:off x="6564313" y="5930900"/>
              <a:ext cx="334962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0" name="Freeform 70"/>
            <p:cNvSpPr>
              <a:spLocks noChangeAspect="1"/>
            </p:cNvSpPr>
            <p:nvPr/>
          </p:nvSpPr>
          <p:spPr bwMode="auto">
            <a:xfrm>
              <a:off x="7419975" y="5930900"/>
              <a:ext cx="334963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1" name="Freeform 71"/>
            <p:cNvSpPr>
              <a:spLocks noChangeAspect="1"/>
            </p:cNvSpPr>
            <p:nvPr/>
          </p:nvSpPr>
          <p:spPr bwMode="auto">
            <a:xfrm>
              <a:off x="8277225" y="5930900"/>
              <a:ext cx="334963" cy="323850"/>
            </a:xfrm>
            <a:custGeom>
              <a:avLst/>
              <a:gdLst>
                <a:gd name="T0" fmla="*/ 6 w 162"/>
                <a:gd name="T1" fmla="*/ 114 h 156"/>
                <a:gd name="T2" fmla="*/ 6 w 162"/>
                <a:gd name="T3" fmla="*/ 126 h 156"/>
                <a:gd name="T4" fmla="*/ 12 w 162"/>
                <a:gd name="T5" fmla="*/ 132 h 156"/>
                <a:gd name="T6" fmla="*/ 24 w 162"/>
                <a:gd name="T7" fmla="*/ 144 h 156"/>
                <a:gd name="T8" fmla="*/ 18 w 162"/>
                <a:gd name="T9" fmla="*/ 144 h 156"/>
                <a:gd name="T10" fmla="*/ 24 w 162"/>
                <a:gd name="T11" fmla="*/ 144 h 156"/>
                <a:gd name="T12" fmla="*/ 30 w 162"/>
                <a:gd name="T13" fmla="*/ 150 h 156"/>
                <a:gd name="T14" fmla="*/ 36 w 162"/>
                <a:gd name="T15" fmla="*/ 150 h 156"/>
                <a:gd name="T16" fmla="*/ 42 w 162"/>
                <a:gd name="T17" fmla="*/ 156 h 156"/>
                <a:gd name="T18" fmla="*/ 48 w 162"/>
                <a:gd name="T19" fmla="*/ 156 h 156"/>
                <a:gd name="T20" fmla="*/ 54 w 162"/>
                <a:gd name="T21" fmla="*/ 156 h 156"/>
                <a:gd name="T22" fmla="*/ 60 w 162"/>
                <a:gd name="T23" fmla="*/ 156 h 156"/>
                <a:gd name="T24" fmla="*/ 66 w 162"/>
                <a:gd name="T25" fmla="*/ 156 h 156"/>
                <a:gd name="T26" fmla="*/ 72 w 162"/>
                <a:gd name="T27" fmla="*/ 156 h 156"/>
                <a:gd name="T28" fmla="*/ 78 w 162"/>
                <a:gd name="T29" fmla="*/ 156 h 156"/>
                <a:gd name="T30" fmla="*/ 84 w 162"/>
                <a:gd name="T31" fmla="*/ 156 h 156"/>
                <a:gd name="T32" fmla="*/ 90 w 162"/>
                <a:gd name="T33" fmla="*/ 156 h 156"/>
                <a:gd name="T34" fmla="*/ 96 w 162"/>
                <a:gd name="T35" fmla="*/ 156 h 156"/>
                <a:gd name="T36" fmla="*/ 102 w 162"/>
                <a:gd name="T37" fmla="*/ 156 h 156"/>
                <a:gd name="T38" fmla="*/ 108 w 162"/>
                <a:gd name="T39" fmla="*/ 156 h 156"/>
                <a:gd name="T40" fmla="*/ 114 w 162"/>
                <a:gd name="T41" fmla="*/ 156 h 156"/>
                <a:gd name="T42" fmla="*/ 120 w 162"/>
                <a:gd name="T43" fmla="*/ 150 h 156"/>
                <a:gd name="T44" fmla="*/ 126 w 162"/>
                <a:gd name="T45" fmla="*/ 150 h 156"/>
                <a:gd name="T46" fmla="*/ 132 w 162"/>
                <a:gd name="T47" fmla="*/ 150 h 156"/>
                <a:gd name="T48" fmla="*/ 138 w 162"/>
                <a:gd name="T49" fmla="*/ 144 h 156"/>
                <a:gd name="T50" fmla="*/ 144 w 162"/>
                <a:gd name="T51" fmla="*/ 138 h 156"/>
                <a:gd name="T52" fmla="*/ 150 w 162"/>
                <a:gd name="T53" fmla="*/ 132 h 156"/>
                <a:gd name="T54" fmla="*/ 156 w 162"/>
                <a:gd name="T55" fmla="*/ 126 h 156"/>
                <a:gd name="T56" fmla="*/ 156 w 162"/>
                <a:gd name="T57" fmla="*/ 114 h 156"/>
                <a:gd name="T58" fmla="*/ 162 w 162"/>
                <a:gd name="T59" fmla="*/ 108 h 156"/>
                <a:gd name="T60" fmla="*/ 162 w 162"/>
                <a:gd name="T61" fmla="*/ 42 h 156"/>
                <a:gd name="T62" fmla="*/ 156 w 162"/>
                <a:gd name="T63" fmla="*/ 36 h 156"/>
                <a:gd name="T64" fmla="*/ 156 w 162"/>
                <a:gd name="T65" fmla="*/ 30 h 156"/>
                <a:gd name="T66" fmla="*/ 150 w 162"/>
                <a:gd name="T67" fmla="*/ 24 h 156"/>
                <a:gd name="T68" fmla="*/ 144 w 162"/>
                <a:gd name="T69" fmla="*/ 18 h 156"/>
                <a:gd name="T70" fmla="*/ 138 w 162"/>
                <a:gd name="T71" fmla="*/ 12 h 156"/>
                <a:gd name="T72" fmla="*/ 126 w 162"/>
                <a:gd name="T73" fmla="*/ 6 h 156"/>
                <a:gd name="T74" fmla="*/ 120 w 162"/>
                <a:gd name="T75" fmla="*/ 0 h 156"/>
                <a:gd name="T76" fmla="*/ 114 w 162"/>
                <a:gd name="T77" fmla="*/ 0 h 156"/>
                <a:gd name="T78" fmla="*/ 108 w 162"/>
                <a:gd name="T79" fmla="*/ 0 h 156"/>
                <a:gd name="T80" fmla="*/ 102 w 162"/>
                <a:gd name="T81" fmla="*/ 0 h 156"/>
                <a:gd name="T82" fmla="*/ 96 w 162"/>
                <a:gd name="T83" fmla="*/ 0 h 156"/>
                <a:gd name="T84" fmla="*/ 90 w 162"/>
                <a:gd name="T85" fmla="*/ 0 h 156"/>
                <a:gd name="T86" fmla="*/ 84 w 162"/>
                <a:gd name="T87" fmla="*/ 0 h 156"/>
                <a:gd name="T88" fmla="*/ 78 w 162"/>
                <a:gd name="T89" fmla="*/ 0 h 156"/>
                <a:gd name="T90" fmla="*/ 72 w 162"/>
                <a:gd name="T91" fmla="*/ 0 h 156"/>
                <a:gd name="T92" fmla="*/ 66 w 162"/>
                <a:gd name="T93" fmla="*/ 0 h 156"/>
                <a:gd name="T94" fmla="*/ 60 w 162"/>
                <a:gd name="T95" fmla="*/ 0 h 156"/>
                <a:gd name="T96" fmla="*/ 54 w 162"/>
                <a:gd name="T97" fmla="*/ 0 h 156"/>
                <a:gd name="T98" fmla="*/ 48 w 162"/>
                <a:gd name="T99" fmla="*/ 0 h 156"/>
                <a:gd name="T100" fmla="*/ 42 w 162"/>
                <a:gd name="T101" fmla="*/ 6 h 156"/>
                <a:gd name="T102" fmla="*/ 36 w 162"/>
                <a:gd name="T103" fmla="*/ 6 h 156"/>
                <a:gd name="T104" fmla="*/ 30 w 162"/>
                <a:gd name="T105" fmla="*/ 6 h 156"/>
                <a:gd name="T106" fmla="*/ 24 w 162"/>
                <a:gd name="T107" fmla="*/ 12 h 156"/>
                <a:gd name="T108" fmla="*/ 18 w 162"/>
                <a:gd name="T109" fmla="*/ 18 h 156"/>
                <a:gd name="T110" fmla="*/ 12 w 162"/>
                <a:gd name="T111" fmla="*/ 24 h 156"/>
                <a:gd name="T112" fmla="*/ 0 w 162"/>
                <a:gd name="T113" fmla="*/ 42 h 156"/>
                <a:gd name="T114" fmla="*/ 0 w 162"/>
                <a:gd name="T115" fmla="*/ 114 h 156"/>
                <a:gd name="T116" fmla="*/ 6 w 162"/>
                <a:gd name="T117" fmla="*/ 11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2" h="156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24" y="144"/>
                  </a:lnTo>
                  <a:lnTo>
                    <a:pt x="18" y="144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6"/>
                  </a:lnTo>
                  <a:lnTo>
                    <a:pt x="48" y="156"/>
                  </a:lnTo>
                  <a:lnTo>
                    <a:pt x="54" y="156"/>
                  </a:lnTo>
                  <a:lnTo>
                    <a:pt x="60" y="156"/>
                  </a:lnTo>
                  <a:lnTo>
                    <a:pt x="66" y="156"/>
                  </a:lnTo>
                  <a:lnTo>
                    <a:pt x="72" y="156"/>
                  </a:lnTo>
                  <a:lnTo>
                    <a:pt x="78" y="156"/>
                  </a:lnTo>
                  <a:lnTo>
                    <a:pt x="84" y="156"/>
                  </a:lnTo>
                  <a:lnTo>
                    <a:pt x="90" y="156"/>
                  </a:lnTo>
                  <a:lnTo>
                    <a:pt x="96" y="156"/>
                  </a:lnTo>
                  <a:lnTo>
                    <a:pt x="102" y="156"/>
                  </a:lnTo>
                  <a:lnTo>
                    <a:pt x="108" y="156"/>
                  </a:lnTo>
                  <a:lnTo>
                    <a:pt x="114" y="156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14"/>
                  </a:lnTo>
                  <a:lnTo>
                    <a:pt x="162" y="108"/>
                  </a:lnTo>
                  <a:lnTo>
                    <a:pt x="162" y="42"/>
                  </a:lnTo>
                  <a:lnTo>
                    <a:pt x="156" y="36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26" y="6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6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0" y="42"/>
                  </a:lnTo>
                  <a:lnTo>
                    <a:pt x="0" y="114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12" name="Rectangle 72"/>
            <p:cNvSpPr>
              <a:spLocks noChangeAspect="1" noChangeArrowheads="1"/>
            </p:cNvSpPr>
            <p:nvPr/>
          </p:nvSpPr>
          <p:spPr bwMode="auto">
            <a:xfrm>
              <a:off x="457200" y="5451673"/>
              <a:ext cx="83820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2000" dirty="0"/>
                <a:t>Use of </a:t>
              </a:r>
              <a:r>
                <a:rPr lang="en-US" sz="2000" dirty="0" smtClean="0"/>
                <a:t>‘corrected</a:t>
              </a:r>
              <a:r>
                <a:rPr lang="en-US" sz="2000" dirty="0"/>
                <a:t>’ </a:t>
              </a:r>
              <a:r>
                <a:rPr lang="en-US" sz="2000" i="1" dirty="0"/>
                <a:t>p</a:t>
              </a:r>
              <a:r>
                <a:rPr lang="en-US" sz="2000" dirty="0"/>
                <a:t>-value, </a:t>
              </a:r>
              <a:r>
                <a:rPr lang="el-GR" sz="2000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lang="en-US" sz="2000" dirty="0"/>
                <a:t>=0.1</a:t>
              </a:r>
            </a:p>
          </p:txBody>
        </p:sp>
        <p:sp>
          <p:nvSpPr>
            <p:cNvPr id="3124" name="Freeform 84"/>
            <p:cNvSpPr>
              <a:spLocks noChangeAspect="1"/>
            </p:cNvSpPr>
            <p:nvPr/>
          </p:nvSpPr>
          <p:spPr bwMode="auto">
            <a:xfrm>
              <a:off x="552450" y="4887913"/>
              <a:ext cx="336550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5" name="Freeform 85"/>
            <p:cNvSpPr>
              <a:spLocks noChangeAspect="1"/>
            </p:cNvSpPr>
            <p:nvPr/>
          </p:nvSpPr>
          <p:spPr bwMode="auto">
            <a:xfrm>
              <a:off x="1422400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6" name="Freeform 86"/>
            <p:cNvSpPr>
              <a:spLocks noChangeAspect="1"/>
            </p:cNvSpPr>
            <p:nvPr/>
          </p:nvSpPr>
          <p:spPr bwMode="auto">
            <a:xfrm>
              <a:off x="2279650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7" name="Freeform 87"/>
            <p:cNvSpPr>
              <a:spLocks noChangeAspect="1"/>
            </p:cNvSpPr>
            <p:nvPr/>
          </p:nvSpPr>
          <p:spPr bwMode="auto">
            <a:xfrm>
              <a:off x="3135313" y="4900613"/>
              <a:ext cx="323850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8" name="Freeform 88"/>
            <p:cNvSpPr>
              <a:spLocks noChangeAspect="1"/>
            </p:cNvSpPr>
            <p:nvPr/>
          </p:nvSpPr>
          <p:spPr bwMode="auto">
            <a:xfrm>
              <a:off x="3992563" y="4900613"/>
              <a:ext cx="322262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29" name="Freeform 89"/>
            <p:cNvSpPr>
              <a:spLocks noChangeAspect="1"/>
            </p:cNvSpPr>
            <p:nvPr/>
          </p:nvSpPr>
          <p:spPr bwMode="auto">
            <a:xfrm>
              <a:off x="4848225" y="4900613"/>
              <a:ext cx="323850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0" name="Freeform 90"/>
            <p:cNvSpPr>
              <a:spLocks noChangeAspect="1"/>
            </p:cNvSpPr>
            <p:nvPr/>
          </p:nvSpPr>
          <p:spPr bwMode="auto">
            <a:xfrm>
              <a:off x="5705475" y="4900613"/>
              <a:ext cx="322263" cy="311150"/>
            </a:xfrm>
            <a:custGeom>
              <a:avLst/>
              <a:gdLst>
                <a:gd name="T0" fmla="*/ 6 w 156"/>
                <a:gd name="T1" fmla="*/ 114 h 150"/>
                <a:gd name="T2" fmla="*/ 6 w 156"/>
                <a:gd name="T3" fmla="*/ 126 h 150"/>
                <a:gd name="T4" fmla="*/ 12 w 156"/>
                <a:gd name="T5" fmla="*/ 132 h 150"/>
                <a:gd name="T6" fmla="*/ 18 w 156"/>
                <a:gd name="T7" fmla="*/ 138 h 150"/>
                <a:gd name="T8" fmla="*/ 24 w 156"/>
                <a:gd name="T9" fmla="*/ 144 h 150"/>
                <a:gd name="T10" fmla="*/ 30 w 156"/>
                <a:gd name="T11" fmla="*/ 150 h 150"/>
                <a:gd name="T12" fmla="*/ 36 w 156"/>
                <a:gd name="T13" fmla="*/ 150 h 150"/>
                <a:gd name="T14" fmla="*/ 42 w 156"/>
                <a:gd name="T15" fmla="*/ 150 h 150"/>
                <a:gd name="T16" fmla="*/ 48 w 156"/>
                <a:gd name="T17" fmla="*/ 150 h 150"/>
                <a:gd name="T18" fmla="*/ 54 w 156"/>
                <a:gd name="T19" fmla="*/ 150 h 150"/>
                <a:gd name="T20" fmla="*/ 60 w 156"/>
                <a:gd name="T21" fmla="*/ 150 h 150"/>
                <a:gd name="T22" fmla="*/ 66 w 156"/>
                <a:gd name="T23" fmla="*/ 150 h 150"/>
                <a:gd name="T24" fmla="*/ 72 w 156"/>
                <a:gd name="T25" fmla="*/ 150 h 150"/>
                <a:gd name="T26" fmla="*/ 78 w 156"/>
                <a:gd name="T27" fmla="*/ 150 h 150"/>
                <a:gd name="T28" fmla="*/ 84 w 156"/>
                <a:gd name="T29" fmla="*/ 150 h 150"/>
                <a:gd name="T30" fmla="*/ 90 w 156"/>
                <a:gd name="T31" fmla="*/ 150 h 150"/>
                <a:gd name="T32" fmla="*/ 96 w 156"/>
                <a:gd name="T33" fmla="*/ 150 h 150"/>
                <a:gd name="T34" fmla="*/ 102 w 156"/>
                <a:gd name="T35" fmla="*/ 150 h 150"/>
                <a:gd name="T36" fmla="*/ 108 w 156"/>
                <a:gd name="T37" fmla="*/ 150 h 150"/>
                <a:gd name="T38" fmla="*/ 114 w 156"/>
                <a:gd name="T39" fmla="*/ 150 h 150"/>
                <a:gd name="T40" fmla="*/ 120 w 156"/>
                <a:gd name="T41" fmla="*/ 150 h 150"/>
                <a:gd name="T42" fmla="*/ 126 w 156"/>
                <a:gd name="T43" fmla="*/ 150 h 150"/>
                <a:gd name="T44" fmla="*/ 132 w 156"/>
                <a:gd name="T45" fmla="*/ 138 h 150"/>
                <a:gd name="T46" fmla="*/ 138 w 156"/>
                <a:gd name="T47" fmla="*/ 132 h 150"/>
                <a:gd name="T48" fmla="*/ 144 w 156"/>
                <a:gd name="T49" fmla="*/ 132 h 150"/>
                <a:gd name="T50" fmla="*/ 150 w 156"/>
                <a:gd name="T51" fmla="*/ 120 h 150"/>
                <a:gd name="T52" fmla="*/ 150 w 156"/>
                <a:gd name="T53" fmla="*/ 114 h 150"/>
                <a:gd name="T54" fmla="*/ 156 w 156"/>
                <a:gd name="T55" fmla="*/ 108 h 150"/>
                <a:gd name="T56" fmla="*/ 156 w 156"/>
                <a:gd name="T57" fmla="*/ 42 h 150"/>
                <a:gd name="T58" fmla="*/ 150 w 156"/>
                <a:gd name="T59" fmla="*/ 36 h 150"/>
                <a:gd name="T60" fmla="*/ 150 w 156"/>
                <a:gd name="T61" fmla="*/ 24 h 150"/>
                <a:gd name="T62" fmla="*/ 144 w 156"/>
                <a:gd name="T63" fmla="*/ 18 h 150"/>
                <a:gd name="T64" fmla="*/ 138 w 156"/>
                <a:gd name="T65" fmla="*/ 12 h 150"/>
                <a:gd name="T66" fmla="*/ 132 w 156"/>
                <a:gd name="T67" fmla="*/ 6 h 150"/>
                <a:gd name="T68" fmla="*/ 126 w 156"/>
                <a:gd name="T69" fmla="*/ 0 h 150"/>
                <a:gd name="T70" fmla="*/ 120 w 156"/>
                <a:gd name="T71" fmla="*/ 0 h 150"/>
                <a:gd name="T72" fmla="*/ 114 w 156"/>
                <a:gd name="T73" fmla="*/ 0 h 150"/>
                <a:gd name="T74" fmla="*/ 108 w 156"/>
                <a:gd name="T75" fmla="*/ 0 h 150"/>
                <a:gd name="T76" fmla="*/ 102 w 156"/>
                <a:gd name="T77" fmla="*/ 0 h 150"/>
                <a:gd name="T78" fmla="*/ 96 w 156"/>
                <a:gd name="T79" fmla="*/ 0 h 150"/>
                <a:gd name="T80" fmla="*/ 90 w 156"/>
                <a:gd name="T81" fmla="*/ 0 h 150"/>
                <a:gd name="T82" fmla="*/ 84 w 156"/>
                <a:gd name="T83" fmla="*/ 0 h 150"/>
                <a:gd name="T84" fmla="*/ 78 w 156"/>
                <a:gd name="T85" fmla="*/ 0 h 150"/>
                <a:gd name="T86" fmla="*/ 72 w 156"/>
                <a:gd name="T87" fmla="*/ 0 h 150"/>
                <a:gd name="T88" fmla="*/ 66 w 156"/>
                <a:gd name="T89" fmla="*/ 0 h 150"/>
                <a:gd name="T90" fmla="*/ 60 w 156"/>
                <a:gd name="T91" fmla="*/ 0 h 150"/>
                <a:gd name="T92" fmla="*/ 54 w 156"/>
                <a:gd name="T93" fmla="*/ 0 h 150"/>
                <a:gd name="T94" fmla="*/ 48 w 156"/>
                <a:gd name="T95" fmla="*/ 0 h 150"/>
                <a:gd name="T96" fmla="*/ 42 w 156"/>
                <a:gd name="T97" fmla="*/ 0 h 150"/>
                <a:gd name="T98" fmla="*/ 36 w 156"/>
                <a:gd name="T99" fmla="*/ 0 h 150"/>
                <a:gd name="T100" fmla="*/ 30 w 156"/>
                <a:gd name="T101" fmla="*/ 0 h 150"/>
                <a:gd name="T102" fmla="*/ 24 w 156"/>
                <a:gd name="T103" fmla="*/ 12 h 150"/>
                <a:gd name="T104" fmla="*/ 18 w 156"/>
                <a:gd name="T105" fmla="*/ 18 h 150"/>
                <a:gd name="T106" fmla="*/ 12 w 156"/>
                <a:gd name="T107" fmla="*/ 18 h 150"/>
                <a:gd name="T108" fmla="*/ 6 w 156"/>
                <a:gd name="T109" fmla="*/ 30 h 150"/>
                <a:gd name="T110" fmla="*/ 6 w 156"/>
                <a:gd name="T111" fmla="*/ 36 h 150"/>
                <a:gd name="T112" fmla="*/ 0 w 156"/>
                <a:gd name="T113" fmla="*/ 42 h 150"/>
                <a:gd name="T114" fmla="*/ 0 w 156"/>
                <a:gd name="T115" fmla="*/ 108 h 150"/>
                <a:gd name="T116" fmla="*/ 6 w 156"/>
                <a:gd name="T117" fmla="*/ 114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6" h="150">
                  <a:moveTo>
                    <a:pt x="6" y="114"/>
                  </a:moveTo>
                  <a:lnTo>
                    <a:pt x="6" y="126"/>
                  </a:lnTo>
                  <a:lnTo>
                    <a:pt x="12" y="132"/>
                  </a:lnTo>
                  <a:lnTo>
                    <a:pt x="18" y="138"/>
                  </a:lnTo>
                  <a:lnTo>
                    <a:pt x="24" y="144"/>
                  </a:lnTo>
                  <a:lnTo>
                    <a:pt x="30" y="150"/>
                  </a:lnTo>
                  <a:lnTo>
                    <a:pt x="36" y="150"/>
                  </a:lnTo>
                  <a:lnTo>
                    <a:pt x="42" y="150"/>
                  </a:lnTo>
                  <a:lnTo>
                    <a:pt x="48" y="150"/>
                  </a:lnTo>
                  <a:lnTo>
                    <a:pt x="54" y="150"/>
                  </a:lnTo>
                  <a:lnTo>
                    <a:pt x="60" y="150"/>
                  </a:lnTo>
                  <a:lnTo>
                    <a:pt x="66" y="150"/>
                  </a:lnTo>
                  <a:lnTo>
                    <a:pt x="72" y="150"/>
                  </a:lnTo>
                  <a:lnTo>
                    <a:pt x="78" y="150"/>
                  </a:lnTo>
                  <a:lnTo>
                    <a:pt x="84" y="150"/>
                  </a:lnTo>
                  <a:lnTo>
                    <a:pt x="90" y="150"/>
                  </a:lnTo>
                  <a:lnTo>
                    <a:pt x="96" y="150"/>
                  </a:lnTo>
                  <a:lnTo>
                    <a:pt x="102" y="150"/>
                  </a:lnTo>
                  <a:lnTo>
                    <a:pt x="108" y="150"/>
                  </a:lnTo>
                  <a:lnTo>
                    <a:pt x="114" y="150"/>
                  </a:lnTo>
                  <a:lnTo>
                    <a:pt x="120" y="150"/>
                  </a:lnTo>
                  <a:lnTo>
                    <a:pt x="126" y="150"/>
                  </a:lnTo>
                  <a:lnTo>
                    <a:pt x="132" y="138"/>
                  </a:lnTo>
                  <a:lnTo>
                    <a:pt x="138" y="132"/>
                  </a:lnTo>
                  <a:lnTo>
                    <a:pt x="144" y="132"/>
                  </a:lnTo>
                  <a:lnTo>
                    <a:pt x="150" y="120"/>
                  </a:lnTo>
                  <a:lnTo>
                    <a:pt x="150" y="114"/>
                  </a:lnTo>
                  <a:lnTo>
                    <a:pt x="156" y="108"/>
                  </a:lnTo>
                  <a:lnTo>
                    <a:pt x="156" y="42"/>
                  </a:lnTo>
                  <a:lnTo>
                    <a:pt x="150" y="36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0"/>
                  </a:lnTo>
                  <a:lnTo>
                    <a:pt x="120" y="0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24" y="12"/>
                  </a:lnTo>
                  <a:lnTo>
                    <a:pt x="18" y="18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6" y="36"/>
                  </a:lnTo>
                  <a:lnTo>
                    <a:pt x="0" y="42"/>
                  </a:lnTo>
                  <a:lnTo>
                    <a:pt x="0" y="108"/>
                  </a:lnTo>
                  <a:lnTo>
                    <a:pt x="6" y="114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1" name="Freeform 91"/>
            <p:cNvSpPr>
              <a:spLocks noChangeAspect="1"/>
            </p:cNvSpPr>
            <p:nvPr/>
          </p:nvSpPr>
          <p:spPr bwMode="auto">
            <a:xfrm>
              <a:off x="6562725" y="4887913"/>
              <a:ext cx="334963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2" name="Freeform 92"/>
            <p:cNvSpPr>
              <a:spLocks noChangeAspect="1"/>
            </p:cNvSpPr>
            <p:nvPr/>
          </p:nvSpPr>
          <p:spPr bwMode="auto">
            <a:xfrm>
              <a:off x="7418388" y="4887913"/>
              <a:ext cx="334962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3" name="Freeform 93"/>
            <p:cNvSpPr>
              <a:spLocks noChangeAspect="1"/>
            </p:cNvSpPr>
            <p:nvPr/>
          </p:nvSpPr>
          <p:spPr bwMode="auto">
            <a:xfrm>
              <a:off x="8275638" y="4887913"/>
              <a:ext cx="334962" cy="334962"/>
            </a:xfrm>
            <a:custGeom>
              <a:avLst/>
              <a:gdLst>
                <a:gd name="T0" fmla="*/ 6 w 162"/>
                <a:gd name="T1" fmla="*/ 120 h 162"/>
                <a:gd name="T2" fmla="*/ 6 w 162"/>
                <a:gd name="T3" fmla="*/ 132 h 162"/>
                <a:gd name="T4" fmla="*/ 12 w 162"/>
                <a:gd name="T5" fmla="*/ 138 h 162"/>
                <a:gd name="T6" fmla="*/ 18 w 162"/>
                <a:gd name="T7" fmla="*/ 144 h 162"/>
                <a:gd name="T8" fmla="*/ 24 w 162"/>
                <a:gd name="T9" fmla="*/ 150 h 162"/>
                <a:gd name="T10" fmla="*/ 30 w 162"/>
                <a:gd name="T11" fmla="*/ 156 h 162"/>
                <a:gd name="T12" fmla="*/ 36 w 162"/>
                <a:gd name="T13" fmla="*/ 156 h 162"/>
                <a:gd name="T14" fmla="*/ 42 w 162"/>
                <a:gd name="T15" fmla="*/ 156 h 162"/>
                <a:gd name="T16" fmla="*/ 48 w 162"/>
                <a:gd name="T17" fmla="*/ 162 h 162"/>
                <a:gd name="T18" fmla="*/ 54 w 162"/>
                <a:gd name="T19" fmla="*/ 162 h 162"/>
                <a:gd name="T20" fmla="*/ 60 w 162"/>
                <a:gd name="T21" fmla="*/ 162 h 162"/>
                <a:gd name="T22" fmla="*/ 66 w 162"/>
                <a:gd name="T23" fmla="*/ 162 h 162"/>
                <a:gd name="T24" fmla="*/ 72 w 162"/>
                <a:gd name="T25" fmla="*/ 162 h 162"/>
                <a:gd name="T26" fmla="*/ 78 w 162"/>
                <a:gd name="T27" fmla="*/ 162 h 162"/>
                <a:gd name="T28" fmla="*/ 84 w 162"/>
                <a:gd name="T29" fmla="*/ 162 h 162"/>
                <a:gd name="T30" fmla="*/ 90 w 162"/>
                <a:gd name="T31" fmla="*/ 162 h 162"/>
                <a:gd name="T32" fmla="*/ 96 w 162"/>
                <a:gd name="T33" fmla="*/ 162 h 162"/>
                <a:gd name="T34" fmla="*/ 102 w 162"/>
                <a:gd name="T35" fmla="*/ 162 h 162"/>
                <a:gd name="T36" fmla="*/ 108 w 162"/>
                <a:gd name="T37" fmla="*/ 162 h 162"/>
                <a:gd name="T38" fmla="*/ 114 w 162"/>
                <a:gd name="T39" fmla="*/ 162 h 162"/>
                <a:gd name="T40" fmla="*/ 120 w 162"/>
                <a:gd name="T41" fmla="*/ 156 h 162"/>
                <a:gd name="T42" fmla="*/ 126 w 162"/>
                <a:gd name="T43" fmla="*/ 156 h 162"/>
                <a:gd name="T44" fmla="*/ 132 w 162"/>
                <a:gd name="T45" fmla="*/ 150 h 162"/>
                <a:gd name="T46" fmla="*/ 138 w 162"/>
                <a:gd name="T47" fmla="*/ 144 h 162"/>
                <a:gd name="T48" fmla="*/ 144 w 162"/>
                <a:gd name="T49" fmla="*/ 138 h 162"/>
                <a:gd name="T50" fmla="*/ 150 w 162"/>
                <a:gd name="T51" fmla="*/ 132 h 162"/>
                <a:gd name="T52" fmla="*/ 156 w 162"/>
                <a:gd name="T53" fmla="*/ 126 h 162"/>
                <a:gd name="T54" fmla="*/ 156 w 162"/>
                <a:gd name="T55" fmla="*/ 120 h 162"/>
                <a:gd name="T56" fmla="*/ 162 w 162"/>
                <a:gd name="T57" fmla="*/ 114 h 162"/>
                <a:gd name="T58" fmla="*/ 162 w 162"/>
                <a:gd name="T59" fmla="*/ 48 h 162"/>
                <a:gd name="T60" fmla="*/ 156 w 162"/>
                <a:gd name="T61" fmla="*/ 42 h 162"/>
                <a:gd name="T62" fmla="*/ 156 w 162"/>
                <a:gd name="T63" fmla="*/ 30 h 162"/>
                <a:gd name="T64" fmla="*/ 150 w 162"/>
                <a:gd name="T65" fmla="*/ 24 h 162"/>
                <a:gd name="T66" fmla="*/ 144 w 162"/>
                <a:gd name="T67" fmla="*/ 18 h 162"/>
                <a:gd name="T68" fmla="*/ 138 w 162"/>
                <a:gd name="T69" fmla="*/ 12 h 162"/>
                <a:gd name="T70" fmla="*/ 132 w 162"/>
                <a:gd name="T71" fmla="*/ 6 h 162"/>
                <a:gd name="T72" fmla="*/ 126 w 162"/>
                <a:gd name="T73" fmla="*/ 6 h 162"/>
                <a:gd name="T74" fmla="*/ 120 w 162"/>
                <a:gd name="T75" fmla="*/ 6 h 162"/>
                <a:gd name="T76" fmla="*/ 114 w 162"/>
                <a:gd name="T77" fmla="*/ 0 h 162"/>
                <a:gd name="T78" fmla="*/ 108 w 162"/>
                <a:gd name="T79" fmla="*/ 0 h 162"/>
                <a:gd name="T80" fmla="*/ 102 w 162"/>
                <a:gd name="T81" fmla="*/ 0 h 162"/>
                <a:gd name="T82" fmla="*/ 96 w 162"/>
                <a:gd name="T83" fmla="*/ 0 h 162"/>
                <a:gd name="T84" fmla="*/ 90 w 162"/>
                <a:gd name="T85" fmla="*/ 0 h 162"/>
                <a:gd name="T86" fmla="*/ 84 w 162"/>
                <a:gd name="T87" fmla="*/ 0 h 162"/>
                <a:gd name="T88" fmla="*/ 78 w 162"/>
                <a:gd name="T89" fmla="*/ 0 h 162"/>
                <a:gd name="T90" fmla="*/ 72 w 162"/>
                <a:gd name="T91" fmla="*/ 0 h 162"/>
                <a:gd name="T92" fmla="*/ 66 w 162"/>
                <a:gd name="T93" fmla="*/ 0 h 162"/>
                <a:gd name="T94" fmla="*/ 60 w 162"/>
                <a:gd name="T95" fmla="*/ 0 h 162"/>
                <a:gd name="T96" fmla="*/ 54 w 162"/>
                <a:gd name="T97" fmla="*/ 0 h 162"/>
                <a:gd name="T98" fmla="*/ 48 w 162"/>
                <a:gd name="T99" fmla="*/ 0 h 162"/>
                <a:gd name="T100" fmla="*/ 42 w 162"/>
                <a:gd name="T101" fmla="*/ 6 h 162"/>
                <a:gd name="T102" fmla="*/ 36 w 162"/>
                <a:gd name="T103" fmla="*/ 6 h 162"/>
                <a:gd name="T104" fmla="*/ 30 w 162"/>
                <a:gd name="T105" fmla="*/ 12 h 162"/>
                <a:gd name="T106" fmla="*/ 24 w 162"/>
                <a:gd name="T107" fmla="*/ 18 h 162"/>
                <a:gd name="T108" fmla="*/ 18 w 162"/>
                <a:gd name="T109" fmla="*/ 24 h 162"/>
                <a:gd name="T110" fmla="*/ 12 w 162"/>
                <a:gd name="T111" fmla="*/ 30 h 162"/>
                <a:gd name="T112" fmla="*/ 6 w 162"/>
                <a:gd name="T113" fmla="*/ 36 h 162"/>
                <a:gd name="T114" fmla="*/ 6 w 162"/>
                <a:gd name="T115" fmla="*/ 42 h 162"/>
                <a:gd name="T116" fmla="*/ 0 w 162"/>
                <a:gd name="T117" fmla="*/ 48 h 162"/>
                <a:gd name="T118" fmla="*/ 0 w 162"/>
                <a:gd name="T119" fmla="*/ 114 h 162"/>
                <a:gd name="T120" fmla="*/ 6 w 162"/>
                <a:gd name="T121" fmla="*/ 12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162">
                  <a:moveTo>
                    <a:pt x="6" y="120"/>
                  </a:moveTo>
                  <a:lnTo>
                    <a:pt x="6" y="132"/>
                  </a:lnTo>
                  <a:lnTo>
                    <a:pt x="12" y="138"/>
                  </a:lnTo>
                  <a:lnTo>
                    <a:pt x="18" y="144"/>
                  </a:lnTo>
                  <a:lnTo>
                    <a:pt x="24" y="150"/>
                  </a:lnTo>
                  <a:lnTo>
                    <a:pt x="30" y="156"/>
                  </a:lnTo>
                  <a:lnTo>
                    <a:pt x="36" y="156"/>
                  </a:lnTo>
                  <a:lnTo>
                    <a:pt x="42" y="156"/>
                  </a:lnTo>
                  <a:lnTo>
                    <a:pt x="48" y="162"/>
                  </a:lnTo>
                  <a:lnTo>
                    <a:pt x="54" y="162"/>
                  </a:lnTo>
                  <a:lnTo>
                    <a:pt x="60" y="162"/>
                  </a:lnTo>
                  <a:lnTo>
                    <a:pt x="66" y="162"/>
                  </a:lnTo>
                  <a:lnTo>
                    <a:pt x="72" y="162"/>
                  </a:lnTo>
                  <a:lnTo>
                    <a:pt x="78" y="162"/>
                  </a:lnTo>
                  <a:lnTo>
                    <a:pt x="84" y="162"/>
                  </a:lnTo>
                  <a:lnTo>
                    <a:pt x="90" y="162"/>
                  </a:lnTo>
                  <a:lnTo>
                    <a:pt x="96" y="162"/>
                  </a:lnTo>
                  <a:lnTo>
                    <a:pt x="102" y="162"/>
                  </a:lnTo>
                  <a:lnTo>
                    <a:pt x="108" y="162"/>
                  </a:lnTo>
                  <a:lnTo>
                    <a:pt x="114" y="162"/>
                  </a:lnTo>
                  <a:lnTo>
                    <a:pt x="120" y="156"/>
                  </a:lnTo>
                  <a:lnTo>
                    <a:pt x="126" y="156"/>
                  </a:lnTo>
                  <a:lnTo>
                    <a:pt x="132" y="150"/>
                  </a:lnTo>
                  <a:lnTo>
                    <a:pt x="138" y="144"/>
                  </a:lnTo>
                  <a:lnTo>
                    <a:pt x="144" y="138"/>
                  </a:lnTo>
                  <a:lnTo>
                    <a:pt x="150" y="132"/>
                  </a:lnTo>
                  <a:lnTo>
                    <a:pt x="156" y="126"/>
                  </a:lnTo>
                  <a:lnTo>
                    <a:pt x="156" y="120"/>
                  </a:lnTo>
                  <a:lnTo>
                    <a:pt x="162" y="114"/>
                  </a:lnTo>
                  <a:lnTo>
                    <a:pt x="162" y="48"/>
                  </a:lnTo>
                  <a:lnTo>
                    <a:pt x="156" y="42"/>
                  </a:lnTo>
                  <a:lnTo>
                    <a:pt x="156" y="30"/>
                  </a:lnTo>
                  <a:lnTo>
                    <a:pt x="150" y="24"/>
                  </a:lnTo>
                  <a:lnTo>
                    <a:pt x="144" y="18"/>
                  </a:lnTo>
                  <a:lnTo>
                    <a:pt x="138" y="12"/>
                  </a:lnTo>
                  <a:lnTo>
                    <a:pt x="132" y="6"/>
                  </a:lnTo>
                  <a:lnTo>
                    <a:pt x="126" y="6"/>
                  </a:lnTo>
                  <a:lnTo>
                    <a:pt x="120" y="6"/>
                  </a:lnTo>
                  <a:lnTo>
                    <a:pt x="114" y="0"/>
                  </a:lnTo>
                  <a:lnTo>
                    <a:pt x="108" y="0"/>
                  </a:lnTo>
                  <a:lnTo>
                    <a:pt x="102" y="0"/>
                  </a:lnTo>
                  <a:lnTo>
                    <a:pt x="96" y="0"/>
                  </a:lnTo>
                  <a:lnTo>
                    <a:pt x="90" y="0"/>
                  </a:lnTo>
                  <a:lnTo>
                    <a:pt x="84" y="0"/>
                  </a:lnTo>
                  <a:lnTo>
                    <a:pt x="78" y="0"/>
                  </a:lnTo>
                  <a:lnTo>
                    <a:pt x="72" y="0"/>
                  </a:lnTo>
                  <a:lnTo>
                    <a:pt x="66" y="0"/>
                  </a:lnTo>
                  <a:lnTo>
                    <a:pt x="60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42" y="6"/>
                  </a:lnTo>
                  <a:lnTo>
                    <a:pt x="36" y="6"/>
                  </a:lnTo>
                  <a:lnTo>
                    <a:pt x="30" y="12"/>
                  </a:lnTo>
                  <a:lnTo>
                    <a:pt x="24" y="18"/>
                  </a:lnTo>
                  <a:lnTo>
                    <a:pt x="18" y="24"/>
                  </a:lnTo>
                  <a:lnTo>
                    <a:pt x="12" y="30"/>
                  </a:lnTo>
                  <a:lnTo>
                    <a:pt x="6" y="36"/>
                  </a:lnTo>
                  <a:lnTo>
                    <a:pt x="6" y="42"/>
                  </a:lnTo>
                  <a:lnTo>
                    <a:pt x="0" y="48"/>
                  </a:lnTo>
                  <a:lnTo>
                    <a:pt x="0" y="114"/>
                  </a:lnTo>
                  <a:lnTo>
                    <a:pt x="6" y="12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34" name="Rectangle 94"/>
            <p:cNvSpPr>
              <a:spLocks noChangeAspect="1" noChangeArrowheads="1"/>
            </p:cNvSpPr>
            <p:nvPr/>
          </p:nvSpPr>
          <p:spPr bwMode="auto">
            <a:xfrm>
              <a:off x="381000" y="4416623"/>
              <a:ext cx="845820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ctr" eaLnBrk="1" hangingPunct="1"/>
              <a:r>
                <a:rPr lang="en-US" sz="2000" dirty="0"/>
                <a:t>Use of ‘uncorrected’ </a:t>
              </a:r>
              <a:r>
                <a:rPr lang="en-US" sz="2000" i="1" dirty="0"/>
                <a:t>p</a:t>
              </a:r>
              <a:r>
                <a:rPr lang="en-US" sz="2000" dirty="0"/>
                <a:t>-value, </a:t>
              </a:r>
              <a:r>
                <a:rPr lang="el-GR" sz="2000" i="1" dirty="0">
                  <a:latin typeface="Times New Roman" pitchFamily="18" charset="0"/>
                  <a:cs typeface="Times New Roman" pitchFamily="18" charset="0"/>
                </a:rPr>
                <a:t>α </a:t>
              </a:r>
              <a:r>
                <a:rPr lang="en-US" sz="2000" dirty="0"/>
                <a:t>=0.1</a:t>
              </a:r>
            </a:p>
          </p:txBody>
        </p:sp>
      </p:grpSp>
      <p:sp>
        <p:nvSpPr>
          <p:cNvPr id="3138" name="Text Box 98"/>
          <p:cNvSpPr txBox="1">
            <a:spLocks noChangeArrowheads="1"/>
          </p:cNvSpPr>
          <p:nvPr/>
        </p:nvSpPr>
        <p:spPr bwMode="auto">
          <a:xfrm>
            <a:off x="2477723" y="1425714"/>
            <a:ext cx="4264753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Family-Wise</a:t>
            </a:r>
            <a:r>
              <a:rPr kumimoji="0" lang="en-GB" sz="2000" b="1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Null Hypothesis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Activation is zero everywhere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39" name="Text Box 99"/>
          <p:cNvSpPr txBox="1">
            <a:spLocks noChangeArrowheads="1"/>
          </p:cNvSpPr>
          <p:nvPr/>
        </p:nvSpPr>
        <p:spPr bwMode="auto">
          <a:xfrm>
            <a:off x="685800" y="2339975"/>
            <a:ext cx="5581651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If we reject a voxel null hypothesis at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any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voxel,</a:t>
            </a:r>
            <a:b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</a:b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we reject the family-wise Null hypothesis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41" name="Text Box 100"/>
          <p:cNvSpPr txBox="1">
            <a:spLocks noChangeArrowheads="1"/>
          </p:cNvSpPr>
          <p:nvPr/>
        </p:nvSpPr>
        <p:spPr bwMode="auto">
          <a:xfrm>
            <a:off x="685800" y="3200400"/>
            <a:ext cx="739638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 FP </a:t>
            </a:r>
            <a:r>
              <a:rPr kumimoji="0" lang="en-GB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anywhere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in the image gives a </a:t>
            </a:r>
            <a:r>
              <a:rPr kumimoji="0" lang="en-GB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 Wise Error 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(FWE)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142" name="Text Box 101"/>
          <p:cNvSpPr txBox="1">
            <a:spLocks noChangeArrowheads="1"/>
          </p:cNvSpPr>
          <p:nvPr/>
        </p:nvSpPr>
        <p:spPr bwMode="auto">
          <a:xfrm>
            <a:off x="685800" y="3810000"/>
            <a:ext cx="61207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Family-Wise Error rate (FWER) = ‘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corrected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’ </a:t>
            </a:r>
            <a:r>
              <a:rPr kumimoji="0" lang="en-GB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</a:t>
            </a: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-value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96050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/>
              <a:t>Bonferroni</a:t>
            </a:r>
            <a:r>
              <a:rPr lang="en-GB" b="1" dirty="0" smtClean="0"/>
              <a:t> correction</a:t>
            </a:r>
            <a:endParaRPr lang="en-GB" b="1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98439" y="1544638"/>
            <a:ext cx="879316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The Family-Wise Error rate (FWER),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n-GB" sz="2400" baseline="-25000" dirty="0" smtClean="0"/>
              <a:t>FWE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,  for</a:t>
            </a:r>
            <a:r>
              <a:rPr kumimoji="0" lang="en-GB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 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a family of </a:t>
            </a:r>
            <a:r>
              <a:rPr kumimoji="0" lang="en-GB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N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tests follows the</a:t>
            </a:r>
            <a:r>
              <a:rPr kumimoji="0" lang="en-GB" sz="24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 inequality</a:t>
            </a:r>
            <a: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  <a:t>:</a:t>
            </a:r>
            <a:br>
              <a:rPr kumimoji="0" lang="en-GB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+mn-lt"/>
              </a:rPr>
            </a:br>
            <a:endParaRPr kumimoji="0" lang="en-GB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where </a:t>
            </a:r>
            <a:r>
              <a:rPr lang="el-GR" sz="24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is the test-wise error rate.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375820" y="2590800"/>
                <a:ext cx="2438400" cy="523220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28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b>
                          <m:r>
                            <a:rPr lang="en-GB" sz="28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𝐹𝑊𝐸</m:t>
                          </m:r>
                        </m:sub>
                      </m:sSub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en-GB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GB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20" y="2590800"/>
                <a:ext cx="2438400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75820" y="4648200"/>
                <a:ext cx="2438400" cy="932371"/>
              </a:xfrm>
              <a:prstGeom prst="rect">
                <a:avLst/>
              </a:prstGeom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  <m:r>
                        <a:rPr lang="en-GB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GB" sz="32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𝐹𝑊𝐸</m:t>
                              </m:r>
                            </m:sub>
                          </m:sSub>
                        </m:num>
                        <m:den>
                          <m:r>
                            <a:rPr lang="en-GB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GB" sz="4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5820" y="4648200"/>
                <a:ext cx="2438400" cy="93237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192931" y="4038600"/>
            <a:ext cx="879316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Therefore, to ensure a particular FWER choose:</a:t>
            </a: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98438" y="5862935"/>
            <a:ext cx="8793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eaLnBrk="1" hangingPunct="1"/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This correction does</a:t>
            </a:r>
            <a:r>
              <a:rPr kumimoji="0" lang="en-GB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not require the tests to be independent but becomes very stringent if dependence.</a:t>
            </a: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27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Spatial correlations</a:t>
            </a:r>
            <a:endParaRPr lang="en-GB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91" t="7478" r="10595" b="10878"/>
          <a:stretch/>
        </p:blipFill>
        <p:spPr>
          <a:xfrm>
            <a:off x="5410199" y="1992279"/>
            <a:ext cx="2743201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1" t="7475" r="10665" b="10881"/>
          <a:stretch/>
        </p:blipFill>
        <p:spPr>
          <a:xfrm>
            <a:off x="914400" y="1992279"/>
            <a:ext cx="2743200" cy="2743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9600" y="1470547"/>
            <a:ext cx="32616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100 x 100 independent tests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724400" y="1470547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Spatially correlated tests (FWHM=10)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0221" y="5428482"/>
            <a:ext cx="7887096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2400" dirty="0" err="1" smtClean="0">
                <a:solidFill>
                  <a:schemeClr val="tx1"/>
                </a:solidFill>
              </a:rPr>
              <a:t>Bonferroni</a:t>
            </a:r>
            <a:r>
              <a:rPr lang="en-GB" sz="2400" dirty="0" smtClean="0">
                <a:solidFill>
                  <a:schemeClr val="tx1"/>
                </a:solidFill>
              </a:rPr>
              <a:t> is too conservative for spatial correlated data.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80188" y="4867281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Discrete data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570642" y="4867281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Spatially extended data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14138" y="6042547"/>
                <a:ext cx="7139262" cy="5106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/>
                  <a:t>10,000 voxels </a:t>
                </a:r>
                <a:r>
                  <a:rPr lang="en-GB" dirty="0" smtClean="0">
                    <a:sym typeface="Symbol"/>
                  </a:rPr>
                  <a:t>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 dirty="0" smtClean="0">
                            <a:latin typeface="Cambria Math"/>
                            <a:ea typeface="Cambria Math"/>
                            <a:sym typeface="Symbol"/>
                          </a:rPr>
                          <m:t>α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𝐵𝑂𝑁𝐹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 smtClean="0">
                            <a:latin typeface="Cambria Math"/>
                          </a:rPr>
                          <m:t>0.05</m:t>
                        </m:r>
                      </m:num>
                      <m:den>
                        <m:r>
                          <a:rPr lang="en-GB" i="1" smtClean="0">
                            <a:latin typeface="Cambria Math"/>
                          </a:rPr>
                          <m:t>10,000</m:t>
                        </m:r>
                      </m:den>
                    </m:f>
                  </m:oMath>
                </a14:m>
                <a:r>
                  <a:rPr lang="en-GB" dirty="0" smtClean="0">
                    <a:sym typeface="Symbol"/>
                  </a:rPr>
                  <a:t>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GB" i="1" dirty="0" smtClean="0">
                            <a:latin typeface="Cambria Math"/>
                            <a:sym typeface="Symbol"/>
                          </a:rPr>
                          <m:t>𝑢</m:t>
                        </m:r>
                      </m:e>
                      <m:sub>
                        <m:r>
                          <a:rPr lang="en-GB" i="1" smtClean="0">
                            <a:latin typeface="Cambria Math"/>
                          </a:rPr>
                          <m:t>𝑐</m:t>
                        </m:r>
                      </m:sub>
                    </m:sSub>
                    <m:r>
                      <a:rPr lang="en-GB" i="1" smtClean="0">
                        <a:latin typeface="Cambria Math"/>
                      </a:rPr>
                      <m:t>=4.42</m:t>
                    </m:r>
                  </m:oMath>
                </a14:m>
                <a:r>
                  <a:rPr lang="en-GB" dirty="0" smtClean="0"/>
                  <a:t>  (uncorrected </a:t>
                </a:r>
                <a14:m>
                  <m:oMath xmlns:m="http://schemas.openxmlformats.org/officeDocument/2006/math">
                    <m:r>
                      <a:rPr lang="en-GB" i="1" dirty="0" smtClean="0">
                        <a:latin typeface="Cambria Math"/>
                      </a:rPr>
                      <m:t>𝑢</m:t>
                    </m:r>
                    <m:r>
                      <a:rPr lang="en-GB" i="1" dirty="0" smtClean="0">
                        <a:latin typeface="Cambria Math"/>
                      </a:rPr>
                      <m:t>=1.64</m:t>
                    </m:r>
                  </m:oMath>
                </a14:m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38" y="6042547"/>
                <a:ext cx="7139262" cy="510653"/>
              </a:xfrm>
              <a:prstGeom prst="rect">
                <a:avLst/>
              </a:prstGeom>
              <a:blipFill rotWithShape="1">
                <a:blip r:embed="rId4"/>
                <a:stretch>
                  <a:fillRect l="-683" b="-11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036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11897</TotalTime>
  <Words>908</Words>
  <Application>Microsoft Office PowerPoint</Application>
  <PresentationFormat>On-screen Show (4:3)</PresentationFormat>
  <Paragraphs>267</Paragraphs>
  <Slides>23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Unicode MS</vt:lpstr>
      <vt:lpstr>Calibri</vt:lpstr>
      <vt:lpstr>Cambria Math</vt:lpstr>
      <vt:lpstr>Symbol</vt:lpstr>
      <vt:lpstr>Times New Roman</vt:lpstr>
      <vt:lpstr>Trebuchet MS</vt:lpstr>
      <vt:lpstr>Wingdings</vt:lpstr>
      <vt:lpstr>Wingdings 2</vt:lpstr>
      <vt:lpstr>1_Default Design</vt:lpstr>
      <vt:lpstr>Slide</vt:lpstr>
      <vt:lpstr>Topological Inference</vt:lpstr>
      <vt:lpstr>PowerPoint Presentation</vt:lpstr>
      <vt:lpstr>Statistical Parametric Maps</vt:lpstr>
      <vt:lpstr>Inference at a single voxel</vt:lpstr>
      <vt:lpstr>Multiple tests</vt:lpstr>
      <vt:lpstr>Multiple tests</vt:lpstr>
      <vt:lpstr>Family-Wise Null Hypothesis</vt:lpstr>
      <vt:lpstr>Bonferroni correction</vt:lpstr>
      <vt:lpstr>Spatial correlations</vt:lpstr>
      <vt:lpstr>Random Field Theory</vt:lpstr>
      <vt:lpstr>Topological inference</vt:lpstr>
      <vt:lpstr>Topological inference</vt:lpstr>
      <vt:lpstr>Topological inference</vt:lpstr>
      <vt:lpstr>RFT and Euler Characteristic</vt:lpstr>
      <vt:lpstr>Expected Euler Characteristic</vt:lpstr>
      <vt:lpstr>Smoothness</vt:lpstr>
      <vt:lpstr>Random Field intuition</vt:lpstr>
      <vt:lpstr>Random Field: Unified Theory</vt:lpstr>
      <vt:lpstr>Peak, cluster and set level inference</vt:lpstr>
      <vt:lpstr>Random Field Theory Assumptions</vt:lpstr>
      <vt:lpstr>Small Volume Correction</vt:lpstr>
      <vt:lpstr>Conclusion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Guillaume Flandin</cp:lastModifiedBy>
  <cp:revision>146</cp:revision>
  <cp:lastPrinted>2015-05-13T15:24:48Z</cp:lastPrinted>
  <dcterms:created xsi:type="dcterms:W3CDTF">1601-01-01T00:00:00Z</dcterms:created>
  <dcterms:modified xsi:type="dcterms:W3CDTF">2019-10-30T12:28:19Z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